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88" r:id="rId2"/>
    <p:sldId id="258" r:id="rId3"/>
    <p:sldId id="259" r:id="rId4"/>
    <p:sldId id="268" r:id="rId5"/>
    <p:sldId id="275" r:id="rId6"/>
    <p:sldId id="269" r:id="rId7"/>
    <p:sldId id="284" r:id="rId8"/>
    <p:sldId id="267" r:id="rId9"/>
    <p:sldId id="260" r:id="rId10"/>
    <p:sldId id="276" r:id="rId11"/>
    <p:sldId id="281" r:id="rId12"/>
    <p:sldId id="282" r:id="rId13"/>
    <p:sldId id="273" r:id="rId14"/>
    <p:sldId id="285" r:id="rId15"/>
    <p:sldId id="286" r:id="rId16"/>
    <p:sldId id="265" r:id="rId17"/>
    <p:sldId id="280" r:id="rId18"/>
    <p:sldId id="28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49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05262-B455-437A-924C-C0CD5EC5FE5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24440-9A62-48D4-B0F0-076012CCA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520F-CE2F-49B1-BEF8-FBA291EAA9D3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A226-1D63-4095-AD95-85C9B8F67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1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1357-FDC8-44A7-A179-AAF4B3FF924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B8327-BC73-48EC-A87E-7E63FC127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7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3B4A-EC46-4DF5-8301-4344A34AF9B8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84993-CC1A-4406-9FD4-6A4292999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2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AAE72D-DB0F-47F8-8E30-C609D60D510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DBA40B-C1BD-4884-8F60-D4FB53D0A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3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5679-924D-4617-9952-8FFF6CC138BC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AB078-F103-4529-9735-0F5B96149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9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EFB7-EBD8-4155-B42C-9E88C7E7F84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F14C-77E7-4140-8EE5-C38E06236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0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73963-08B2-439D-BAB4-4D42CFF6871F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5629-4F03-46E1-B2D3-846F3CC26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50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BCADBA-B9D6-4627-9594-4073C3DB5B24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3389A9-4903-446F-8129-E5FDA5A17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A795-D57F-4B9E-B55A-BA3AB92A45A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FC036-3405-4E91-BF63-8A5622388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200181-6AA3-4900-B1A9-098E3F0C011F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E792B6-70D6-4318-9EFB-14E3BDABA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91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473AA53-34F7-48C4-AC99-8E87F9655F5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EE698A-85CF-4FA9-B4E9-56A9D4B30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0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0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 smtClean="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D6C83B-26EF-4B32-9C9C-8B240F390A7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395D2E-E481-47D3-8915-BED096BE5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693" r:id="rId4"/>
    <p:sldLayoutId id="2147483694" r:id="rId5"/>
    <p:sldLayoutId id="2147483702" r:id="rId6"/>
    <p:sldLayoutId id="2147483695" r:id="rId7"/>
    <p:sldLayoutId id="2147483703" r:id="rId8"/>
    <p:sldLayoutId id="2147483704" r:id="rId9"/>
    <p:sldLayoutId id="2147483696" r:id="rId10"/>
    <p:sldLayoutId id="2147483697" r:id="rId11"/>
    <p:sldLayoutId id="214748369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0062A9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AABBDC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E2D4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nimals-world.ru/wp-content/uploads/2014/02/vnesh-ribi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D:\Documents and Settings\Admin\Рабочий стол\5b880c207e7701658b6f5f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</a:rPr>
              <a:t>Тема занятия</a:t>
            </a:r>
            <a:r>
              <a:rPr lang="ru-RU" sz="4000" b="1" dirty="0" smtClean="0">
                <a:solidFill>
                  <a:srgbClr val="002060"/>
                </a:solidFill>
              </a:rPr>
              <a:t>: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8543925" cy="56435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b="1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smtClean="0">
                <a:latin typeface="Times New Roman" pitchFamily="18" charset="0"/>
              </a:rPr>
              <a:t>Изучение ассортимента, особенности продажи рыбы свежей, охлажденной, соленой, вяленой, сушеной, копченой, замороженной.   Изучение признаков качества, консультация о пищевой ценности, вкусовых особенностях и свойствах товаров. Условия хранения, дефекты возникающие в процессе хранения, сроки реализации, маркировка, упаковка</a:t>
            </a:r>
            <a:r>
              <a:rPr lang="ru-RU" sz="3200" b="1" smtClean="0"/>
              <a:t>.  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0070C0"/>
                </a:solidFill>
              </a:rPr>
              <a:t>Мастер п/о     Осипенко Л.Ю.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Составляющие определения качества рыбной продукции</a:t>
            </a:r>
          </a:p>
        </p:txBody>
      </p:sp>
      <p:sp>
        <p:nvSpPr>
          <p:cNvPr id="11267" name="Rectangle 3"/>
          <p:cNvSpPr>
            <a:spLocks noGrp="1"/>
          </p:cNvSpPr>
          <p:nvPr>
            <p:ph sz="quarter" idx="1"/>
          </p:nvPr>
        </p:nvSpPr>
        <p:spPr>
          <a:xfrm>
            <a:off x="539750" y="19161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Общий внешний вид продукта (чистый, без следов крови на жабрах, без водорослей на рыбе и т.д.)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Ранения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Потемнение и потускнение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Срывы кожи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Кровоподтёки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Окисление жира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Плесневение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Окисление жира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Степень блеска чешуи, сбитость чешуи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Насыщенность цвета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Целостность, отсутствие повреждений (особенно при покупке целой рыбы)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Запах продукта (посторонние, старые, кисловатый запах в жабрах)</a:t>
            </a:r>
          </a:p>
          <a:p>
            <a:pPr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Поверхность кусочков рыбы (отсутствие заветренности, слизкости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Хранение рыбных товаров</a:t>
            </a:r>
          </a:p>
        </p:txBody>
      </p:sp>
      <p:sp>
        <p:nvSpPr>
          <p:cNvPr id="12291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</a:rPr>
              <a:t>- В охлаждаемых помещениях (холодильных камерах) при поддержании температурного и влажностного режимов </a:t>
            </a:r>
            <a:r>
              <a:rPr lang="ru-RU" sz="3600" smtClean="0">
                <a:latin typeface="Times New Roman" pitchFamily="18" charset="0"/>
              </a:rPr>
              <a:t/>
            </a:r>
            <a:br>
              <a:rPr lang="ru-RU" sz="3600" smtClean="0">
                <a:latin typeface="Times New Roman" pitchFamily="18" charset="0"/>
              </a:rPr>
            </a:br>
            <a:r>
              <a:rPr lang="ru-RU" smtClean="0">
                <a:latin typeface="Times New Roman" pitchFamily="18" charset="0"/>
              </a:rPr>
              <a:t>- На подтоварники, стеллажи, поддоны, рейки. </a:t>
            </a:r>
            <a:endParaRPr lang="ru-RU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3600" smtClean="0">
                <a:latin typeface="Times New Roman" pitchFamily="18" charset="0"/>
              </a:rPr>
              <a:t>     </a:t>
            </a:r>
            <a:r>
              <a:rPr lang="ru-RU" smtClean="0">
                <a:latin typeface="Times New Roman" pitchFamily="18" charset="0"/>
              </a:rPr>
              <a:t>- В ящики, картонные коробки,  в штабели маркировкой к проходу</a:t>
            </a:r>
            <a:r>
              <a:rPr lang="ru-RU" sz="3600" smtClean="0"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</a:rPr>
              <a:t>     - Бочки укладывают в штабели в 2-3 яруса.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sz="3600" smtClean="0">
                <a:latin typeface="Times New Roman" pitchFamily="18" charset="0"/>
              </a:rPr>
              <a:t>     -</a:t>
            </a:r>
            <a:r>
              <a:rPr lang="ru-RU" smtClean="0">
                <a:latin typeface="Times New Roman" pitchFamily="18" charset="0"/>
              </a:rPr>
              <a:t>Тюк и мешки кладут в штабеля плашмя.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ru-RU" smtClean="0">
              <a:latin typeface="Times New Roman" pitchFamily="18" charset="0"/>
            </a:endParaRPr>
          </a:p>
          <a:p>
            <a:pPr lvl="4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Дефекты рыбы</a:t>
            </a:r>
          </a:p>
        </p:txBody>
      </p:sp>
      <p:sp>
        <p:nvSpPr>
          <p:cNvPr id="13314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38" cy="487362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800" b="1" smtClean="0"/>
              <a:t>Дефекты запаха</a:t>
            </a:r>
            <a:r>
              <a:rPr lang="ru-RU" sz="2800" smtClean="0"/>
              <a:t>: Посторонние запахи, старые запахи,  кисловатый запах в жабрах</a:t>
            </a:r>
          </a:p>
          <a:p>
            <a:pPr algn="just">
              <a:lnSpc>
                <a:spcPct val="80000"/>
              </a:lnSpc>
            </a:pPr>
            <a:r>
              <a:rPr lang="ru-RU" sz="2800" b="1" smtClean="0"/>
              <a:t>Внешнего вида:</a:t>
            </a:r>
            <a:r>
              <a:rPr lang="ru-RU" sz="2800" smtClean="0"/>
              <a:t> · Сбитость чешуи, ранения, потемнение и потускнение, срывы кожи,  Кровоподтёки,  Окисление жира,  Плесневение,  Окисление жира</a:t>
            </a:r>
          </a:p>
          <a:p>
            <a:pPr algn="just">
              <a:lnSpc>
                <a:spcPct val="80000"/>
              </a:lnSpc>
            </a:pPr>
            <a:r>
              <a:rPr lang="ru-RU" sz="2800" b="1" smtClean="0"/>
              <a:t>Консистенция </a:t>
            </a:r>
            <a:r>
              <a:rPr lang="ru-RU" sz="2800" smtClean="0"/>
              <a:t>·  Ослабевшая,  Дряблая, · Бесструктурная, Недомороженность</a:t>
            </a:r>
          </a:p>
          <a:p>
            <a:pPr algn="just">
              <a:lnSpc>
                <a:spcPct val="80000"/>
              </a:lnSpc>
            </a:pPr>
            <a:r>
              <a:rPr lang="ru-RU" sz="2800" smtClean="0"/>
              <a:t> </a:t>
            </a:r>
            <a:r>
              <a:rPr lang="ru-RU" sz="2800" b="1" smtClean="0"/>
              <a:t>Механические повреждения</a:t>
            </a:r>
            <a:r>
              <a:rPr lang="ru-RU" sz="2800" smtClean="0"/>
              <a:t>:  Побитость,  с колотыми ранами, с порезами, неправильно разделанная рыба,  с оторванной или надорванной головой</a:t>
            </a:r>
          </a:p>
          <a:p>
            <a:pPr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</a:rPr>
              <a:t>Размещение  рыбных товаров в магазине</a:t>
            </a: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468313" y="1268413"/>
            <a:ext cx="8032750" cy="4525962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b="1" smtClean="0"/>
              <a:t>   </a:t>
            </a:r>
            <a:r>
              <a:rPr lang="ru-RU" b="1" smtClean="0">
                <a:latin typeface="Times New Roman" pitchFamily="18" charset="0"/>
              </a:rPr>
              <a:t> </a:t>
            </a:r>
            <a:r>
              <a:rPr lang="ru-RU" sz="2800" b="1" smtClean="0">
                <a:latin typeface="Times New Roman" pitchFamily="18" charset="0"/>
              </a:rPr>
              <a:t>-</a:t>
            </a:r>
            <a:r>
              <a:rPr lang="ru-RU" sz="2800" smtClean="0">
                <a:latin typeface="Times New Roman" pitchFamily="18" charset="0"/>
              </a:rPr>
              <a:t> в зоне обслуживания по  видам, группам, сортам, потребительским комплексом.</a:t>
            </a:r>
          </a:p>
          <a:p>
            <a:pPr algn="just"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</a:rPr>
              <a:t>    -ближе к зоне, где выполняются подготовительные операции.</a:t>
            </a:r>
          </a:p>
          <a:p>
            <a:pPr algn="just"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</a:rPr>
              <a:t>    - товары, требующие длительного ознакомления с ними покупателей, располагают в глубине торгового зала, чтобы не создавались помехи движению покупательских потоков</a:t>
            </a:r>
            <a:r>
              <a:rPr lang="ru-RU" smtClean="0">
                <a:latin typeface="Times New Roman" pitchFamily="18" charset="0"/>
              </a:rPr>
              <a:t>.</a:t>
            </a:r>
          </a:p>
          <a:p>
            <a:pPr>
              <a:buFont typeface="Arial" pitchFamily="34" charset="0"/>
              <a:buNone/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Продажа рыбы</a:t>
            </a:r>
          </a:p>
        </p:txBody>
      </p:sp>
      <p:pic>
        <p:nvPicPr>
          <p:cNvPr id="15363" name="Picture 4" descr="mr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2000250"/>
            <a:ext cx="5938838" cy="39608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Оформление витрины</a:t>
            </a:r>
          </a:p>
        </p:txBody>
      </p:sp>
      <p:pic>
        <p:nvPicPr>
          <p:cNvPr id="16387" name="Picture 4" descr="21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2938" y="2263775"/>
            <a:ext cx="4556125" cy="35464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>Хранение рыбных товаров   </a:t>
            </a:r>
            <a:r>
              <a:rPr lang="ru-RU" sz="4000" dirty="0" smtClean="0"/>
              <a:t> </a:t>
            </a:r>
            <a:r>
              <a:rPr lang="ru-RU" sz="6600" b="1" dirty="0" smtClean="0"/>
              <a:t>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48431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</a:rPr>
              <a:t>- в охлаждаемых помещениях (холодильных камерах с различными системами охлаждения)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   - укладывают на подтоварники, стеллажи, поддоны, рейки, в ящики или картонные коробки  в штабели маркировкой к проходу. 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- бочки с рыбой укладывают в штабели в 2-3 яруса горизонтально верхним дном в сторону прохода или рядами бочек.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latin typeface="Times New Roman" pitchFamily="18" charset="0"/>
              </a:rPr>
              <a:t>-тюк и мешки кладут в штабеля плашмя.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Запрещается</a:t>
            </a:r>
            <a:r>
              <a:rPr lang="ru-RU" dirty="0" smtClean="0">
                <a:latin typeface="Times New Roman" pitchFamily="18" charset="0"/>
              </a:rPr>
              <a:t>: совместное хранение </a:t>
            </a:r>
            <a:r>
              <a:rPr lang="ru-RU" dirty="0" err="1" smtClean="0">
                <a:latin typeface="Times New Roman" pitchFamily="18" charset="0"/>
              </a:rPr>
              <a:t>свежемороженной</a:t>
            </a:r>
            <a:r>
              <a:rPr lang="ru-RU" dirty="0" smtClean="0">
                <a:latin typeface="Times New Roman" pitchFamily="18" charset="0"/>
              </a:rPr>
              <a:t> рыбы с рыбными, колбасными и кулинарными изделиями.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- укладка рыбных товаров непосредственно на пол 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</a:rPr>
              <a:t>Маркировка на крышках металлических банок</a:t>
            </a:r>
          </a:p>
        </p:txBody>
      </p:sp>
      <p:sp>
        <p:nvSpPr>
          <p:cNvPr id="18435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</a:rPr>
              <a:t>    Наносится методом выштамповывания условных обозначений в три ряда: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</a:rPr>
              <a:t>     </a:t>
            </a:r>
            <a:r>
              <a:rPr lang="ru-RU" b="1" smtClean="0">
                <a:latin typeface="Times New Roman" pitchFamily="18" charset="0"/>
              </a:rPr>
              <a:t>05 число,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10 - месяц,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2020 - год;                                                 05  10  2020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137 - ассортиментный знак                    137      157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157 - номер завода)                                       1 Р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1</a:t>
            </a:r>
            <a:r>
              <a:rPr lang="ru-RU" smtClean="0">
                <a:latin typeface="Times New Roman" pitchFamily="18" charset="0"/>
              </a:rPr>
              <a:t> - </a:t>
            </a:r>
            <a:r>
              <a:rPr lang="ru-RU" b="1" smtClean="0">
                <a:latin typeface="Times New Roman" pitchFamily="18" charset="0"/>
              </a:rPr>
              <a:t>номер смены</a:t>
            </a:r>
            <a:r>
              <a:rPr lang="ru-RU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b="1" smtClean="0">
                <a:latin typeface="Times New Roman" pitchFamily="18" charset="0"/>
              </a:rPr>
              <a:t>    Р  - индекс</a:t>
            </a:r>
            <a:r>
              <a:rPr lang="ru-RU" smtClean="0">
                <a:latin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</a:rPr>
              <a:t>промышленности </a:t>
            </a:r>
            <a:br>
              <a:rPr lang="ru-RU" b="1" smtClean="0">
                <a:latin typeface="Times New Roman" pitchFamily="18" charset="0"/>
              </a:rPr>
            </a:br>
            <a:endParaRPr lang="ru-RU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</a:rPr>
              <a:t>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Домашнее задание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mtClean="0"/>
              <a:t>     </a:t>
            </a:r>
            <a:r>
              <a:rPr lang="ru-RU" smtClean="0">
                <a:latin typeface="Times New Roman" pitchFamily="18" charset="0"/>
              </a:rPr>
              <a:t>Ответить на вопросы:</a:t>
            </a:r>
          </a:p>
          <a:p>
            <a:pPr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</a:rPr>
              <a:t>    1. Определите возможность использования в пищу живой рыбы, имеющей следующие показатели качества:</a:t>
            </a:r>
          </a:p>
          <a:p>
            <a:pPr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</a:rPr>
              <a:t>         а) естественная окраска обесцвечена, движения вялые, плавает в основном на боку или лежит на дне;</a:t>
            </a:r>
          </a:p>
          <a:p>
            <a:pPr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</a:rPr>
              <a:t>         б) механические повреждения, с тусклой чешуей, мутными глазами, запахом нефтепродуктов. </a:t>
            </a:r>
          </a:p>
          <a:p>
            <a:pPr>
              <a:buFont typeface="Arial" pitchFamily="34" charset="0"/>
              <a:buNone/>
            </a:pPr>
            <a:r>
              <a:rPr lang="ru-RU" smtClean="0">
                <a:latin typeface="Times New Roman" pitchFamily="18" charset="0"/>
              </a:rPr>
              <a:t>    2. Составить кроссворд:</a:t>
            </a:r>
          </a:p>
          <a:p>
            <a:pPr>
              <a:buFont typeface="Arial" pitchFamily="34" charset="0"/>
              <a:buNone/>
            </a:pPr>
            <a:r>
              <a:rPr lang="ru-RU" smtClean="0"/>
              <a:t>    - </a:t>
            </a:r>
            <a:r>
              <a:rPr lang="ru-RU" smtClean="0">
                <a:latin typeface="Times New Roman" pitchFamily="18" charset="0"/>
              </a:rPr>
              <a:t>Икра рыб</a:t>
            </a:r>
            <a:r>
              <a:rPr lang="ru-RU" smtClean="0"/>
              <a:t> </a:t>
            </a:r>
          </a:p>
        </p:txBody>
      </p:sp>
      <p:pic>
        <p:nvPicPr>
          <p:cNvPr id="25604" name="Picture 2" descr="C:\Users\Людмила\Desktop\анимашки\sea_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2071688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дмила\Desktop\анимашки\96d2a55a02a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0"/>
            <a:ext cx="2286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       ЦЕЛИ  ЗАНЯТИЯ:</a:t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928688"/>
            <a:ext cx="8283575" cy="5616575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500" smtClean="0"/>
              <a:t> 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ОБРАЗОВАТЕЛЬНАЯ:</a:t>
            </a:r>
          </a:p>
          <a:p>
            <a:pPr algn="just">
              <a:spcBef>
                <a:spcPts val="50"/>
              </a:spcBef>
              <a:buFont typeface="Arial" pitchFamily="34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-ознакомить обучающихся с ассортиментом рыбы, с особенностями продажи, условиями хранения, дефектами, сроками реализации, маркировкой, упаковкой. </a:t>
            </a:r>
          </a:p>
          <a:p>
            <a:pPr algn="just">
              <a:spcBef>
                <a:spcPts val="50"/>
              </a:spcBef>
              <a:buFont typeface="Arial" pitchFamily="34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50"/>
              </a:spcBef>
              <a:buFont typeface="Arial" pitchFamily="34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ВОСПИТАТЕЛЬНАЯ:</a:t>
            </a:r>
          </a:p>
          <a:p>
            <a:pPr algn="just">
              <a:spcBef>
                <a:spcPts val="50"/>
              </a:spcBef>
              <a:buFont typeface="Arial" pitchFamily="34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-прививать интерес к избранной профессии, воспитывать у обучающихся  строгое   выполнение правил охраны труда, санитарии и гигиены.  Воспитать у обучающихся чувство аккуратности в работе</a:t>
            </a:r>
          </a:p>
          <a:p>
            <a:pPr algn="just">
              <a:spcBef>
                <a:spcPts val="50"/>
              </a:spcBef>
              <a:buFont typeface="Arial" pitchFamily="34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50"/>
              </a:spcBef>
              <a:buFont typeface="Arial" pitchFamily="34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РАЗВИВАЮЩАЯ:</a:t>
            </a:r>
          </a:p>
          <a:p>
            <a:pPr algn="just">
              <a:spcBef>
                <a:spcPts val="50"/>
              </a:spcBef>
              <a:buFont typeface="Arial" pitchFamily="34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-развивать мыслительную и  познавательную деятельность на занятиях</a:t>
            </a:r>
          </a:p>
          <a:p>
            <a:pPr algn="just">
              <a:spcBef>
                <a:spcPts val="50"/>
              </a:spcBef>
              <a:buFont typeface="Arial" pitchFamily="34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50"/>
              </a:spcBef>
              <a:buFont typeface="Arial" pitchFamily="34" charset="0"/>
              <a:buNone/>
            </a:pPr>
            <a:r>
              <a:rPr lang="ru-RU" sz="1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МЕТОДИЧЕСКАЯ</a:t>
            </a:r>
            <a:r>
              <a:rPr lang="ru-RU" sz="1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spcBef>
                <a:spcPts val="50"/>
              </a:spcBef>
              <a:buFont typeface="Arial" pitchFamily="34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-показать эффективность методов и приемов работы мастера    производственного обучения, позволяющих активизировать   познавательную  и  мыслительную деятельность.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АКТУАЛИЗАЦИЯ ОПОРНЫХ  ЗНАНИЙ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052513"/>
            <a:ext cx="8785225" cy="5545137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Как классифицируют рыбу семейства промысловых?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Какие требования предъявляются к качеству живой рыбы?</a:t>
            </a:r>
          </a:p>
          <a:p>
            <a:r>
              <a:rPr lang="ru-RU" sz="2800" smtClean="0">
                <a:latin typeface="Times New Roman" pitchFamily="18" charset="0"/>
              </a:rPr>
              <a:t>Чем отличается сушеная рыба от вяленой?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</a:rPr>
              <a:t>Что такое пресервы?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</a:rPr>
              <a:t>Каких видов копчения вырабатывают рыбу?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Как делят рыбу </a:t>
            </a:r>
            <a:r>
              <a:rPr lang="ru-RU" sz="2800" smtClean="0">
                <a:latin typeface="Times New Roman" pitchFamily="18" charset="0"/>
              </a:rPr>
              <a:t>в зависимости от длины и массы?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Классификация рыбы</a:t>
            </a:r>
          </a:p>
        </p:txBody>
      </p:sp>
      <p:sp>
        <p:nvSpPr>
          <p:cNvPr id="5123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Семейства промысловых рыб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Живая рыба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Охлажденная рыба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Мороженая рыба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Соленая рыба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Сушеная рыба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Вяленая рыба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Копченая рыба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Рыбные консервы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Пресервы</a:t>
            </a:r>
          </a:p>
        </p:txBody>
      </p:sp>
      <p:pic>
        <p:nvPicPr>
          <p:cNvPr id="11268" name="Picture 2" descr="C:\Users\Людмила\Desktop\анимашки\sea_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85750"/>
            <a:ext cx="2071688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Строение тела рыбы</a:t>
            </a:r>
          </a:p>
        </p:txBody>
      </p:sp>
      <p:pic>
        <p:nvPicPr>
          <p:cNvPr id="6147" name="Picture 4" descr="Внешнее строение рыб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1912938"/>
            <a:ext cx="7143750" cy="4248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Семейства промысловых рыб</a:t>
            </a:r>
          </a:p>
        </p:txBody>
      </p:sp>
      <p:sp>
        <p:nvSpPr>
          <p:cNvPr id="7171" name="Rectangle 3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8186738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Семейство осетровых </a:t>
            </a:r>
            <a:r>
              <a:rPr lang="ru-RU" sz="2000" i="1" smtClean="0"/>
              <a:t>(осетр,белуга,севрюга,калуга,стерлядь,шип)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Семейство лососевых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(</a:t>
            </a:r>
            <a:r>
              <a:rPr lang="ru-RU" sz="2000" i="1" smtClean="0"/>
              <a:t>красномясные-семга,кета.горбуша,чавыча,белорыбица, сиг, форель, ижуч; беломясные- нельма )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Семейство карповых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</a:t>
            </a:r>
            <a:r>
              <a:rPr lang="ru-RU" sz="2000" i="1" smtClean="0"/>
              <a:t>(карп, лещ, плотва, вобла, сазан,толстолобик)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 Семейство окуневых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smtClean="0"/>
              <a:t> (окунь, судак)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Семейство тресковых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i="1" smtClean="0"/>
              <a:t>(треска. пикша,навага, минтай, путассу)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Семейство сельдевых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</a:t>
            </a:r>
            <a:r>
              <a:rPr lang="ru-RU" sz="2000" i="1" smtClean="0"/>
              <a:t>(сельдь, тюлька, килька, сардины, салака, сардины)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Семейство скумбриевых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(</a:t>
            </a:r>
            <a:r>
              <a:rPr lang="ru-RU" sz="2000" i="1" smtClean="0"/>
              <a:t>скумбрия-азово-черноморская, обыкновенная, курильская, атлантическая)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Семейство ставридовых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 </a:t>
            </a:r>
            <a:r>
              <a:rPr lang="ru-RU" sz="2000" i="1" smtClean="0"/>
              <a:t>(ставрида- азово-черноморская. океаническая)</a:t>
            </a:r>
          </a:p>
          <a:p>
            <a:pPr>
              <a:lnSpc>
                <a:spcPct val="80000"/>
              </a:lnSpc>
            </a:pP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СЕМЕЙСТВА РЫБ</a:t>
            </a:r>
          </a:p>
        </p:txBody>
      </p:sp>
      <p:pic>
        <p:nvPicPr>
          <p:cNvPr id="8195" name="Picture 9" descr="im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31416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img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331152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img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323056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img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3086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Пищевая ценность рыбы</a:t>
            </a:r>
          </a:p>
        </p:txBody>
      </p:sp>
      <p:sp>
        <p:nvSpPr>
          <p:cNvPr id="9219" name="Rectangle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Белки – от 8-23%</a:t>
            </a:r>
          </a:p>
          <a:p>
            <a:r>
              <a:rPr lang="ru-RU" sz="2800" smtClean="0">
                <a:latin typeface="Times New Roman" pitchFamily="18" charset="0"/>
              </a:rPr>
              <a:t>Жиры- 0,5%-30,3%</a:t>
            </a:r>
          </a:p>
          <a:p>
            <a:r>
              <a:rPr lang="ru-RU" sz="2800" smtClean="0">
                <a:latin typeface="Times New Roman" pitchFamily="18" charset="0"/>
              </a:rPr>
              <a:t>Углеводы-0,05% в виде животного крахмала</a:t>
            </a:r>
          </a:p>
          <a:p>
            <a:r>
              <a:rPr lang="ru-RU" sz="2800" smtClean="0">
                <a:latin typeface="Times New Roman" pitchFamily="18" charset="0"/>
              </a:rPr>
              <a:t>Минеральные вещества около 2%</a:t>
            </a:r>
          </a:p>
          <a:p>
            <a:r>
              <a:rPr lang="ru-RU" sz="2800" smtClean="0">
                <a:latin typeface="Times New Roman" pitchFamily="18" charset="0"/>
              </a:rPr>
              <a:t>Витамины</a:t>
            </a:r>
          </a:p>
          <a:p>
            <a:r>
              <a:rPr lang="ru-RU" sz="2800" smtClean="0">
                <a:latin typeface="Times New Roman" pitchFamily="18" charset="0"/>
              </a:rPr>
              <a:t>Вода- 57,6 до 82,1%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Технология </a:t>
            </a:r>
            <a:r>
              <a:rPr lang="ru-RU" sz="1400" b="1" dirty="0" smtClean="0"/>
              <a:t> </a:t>
            </a:r>
            <a:r>
              <a:rPr lang="ru-RU" sz="3200" b="1" dirty="0" smtClean="0"/>
              <a:t>продажи рыбных товаров.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358775" y="1071563"/>
            <a:ext cx="8142288" cy="4357687"/>
          </a:xfrm>
        </p:spPr>
        <p:txBody>
          <a:bodyPr>
            <a:normAutofit fontScale="2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7200" dirty="0" smtClean="0">
                <a:latin typeface="Times New Roman" pitchFamily="18" charset="0"/>
              </a:rPr>
              <a:t>1.Живую, свежую, мороженую и соленую рыбу отпускают покупателям чистым весом. 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endParaRPr lang="ru-RU" sz="7200" dirty="0" smtClean="0">
              <a:latin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200" dirty="0" smtClean="0">
                <a:latin typeface="Times New Roman" pitchFamily="18" charset="0"/>
              </a:rPr>
              <a:t>     2. Перед взвешиванием рыбу показывают покупателю.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200" dirty="0" smtClean="0">
                <a:latin typeface="Times New Roman" pitchFamily="18" charset="0"/>
              </a:rPr>
              <a:t>      Живую рыбу показывают с помощью сачка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200" dirty="0" smtClean="0">
                <a:latin typeface="Times New Roman" pitchFamily="18" charset="0"/>
              </a:rPr>
              <a:t>      При показе сельдей, килек  пользуются вилками, щипцами.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endParaRPr lang="ru-RU" sz="7200" dirty="0" smtClean="0">
              <a:latin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200" dirty="0" smtClean="0">
                <a:latin typeface="Times New Roman" pitchFamily="18" charset="0"/>
              </a:rPr>
              <a:t>     3. Довески при отпуске развесного товара должны составлять не более 10% общего веса покупки, они должны соответствовать сорту и качеству данного товара. 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endParaRPr lang="ru-RU" sz="7200" dirty="0" smtClean="0">
              <a:latin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200" dirty="0" smtClean="0">
                <a:latin typeface="Times New Roman" pitchFamily="18" charset="0"/>
              </a:rPr>
              <a:t>      4. Стоимость товара определяется по массе товара, указанной на маркировке.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endParaRPr lang="ru-RU" sz="7200" dirty="0" smtClean="0">
              <a:latin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200" dirty="0" smtClean="0">
                <a:latin typeface="Times New Roman" pitchFamily="18" charset="0"/>
              </a:rPr>
              <a:t>      5. Рыбные товары, поступившие в </a:t>
            </a:r>
            <a:r>
              <a:rPr lang="ru-RU" sz="7200" dirty="0" err="1" smtClean="0">
                <a:latin typeface="Times New Roman" pitchFamily="18" charset="0"/>
              </a:rPr>
              <a:t>вакуум-упаковке</a:t>
            </a:r>
            <a:r>
              <a:rPr lang="ru-RU" sz="7200" dirty="0" smtClean="0">
                <a:latin typeface="Times New Roman" pitchFamily="18" charset="0"/>
              </a:rPr>
              <a:t> не взвешивают.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endParaRPr lang="ru-RU" sz="7200" dirty="0" smtClean="0">
              <a:latin typeface="Times New Roman" pitchFamily="18" charset="0"/>
            </a:endParaRP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200" dirty="0" smtClean="0">
                <a:latin typeface="Times New Roman" pitchFamily="18" charset="0"/>
              </a:rPr>
              <a:t>     6.Запрещается  продажа ломаной и раздавленной рыбы,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200" dirty="0" smtClean="0">
                <a:latin typeface="Times New Roman" pitchFamily="18" charset="0"/>
              </a:rPr>
              <a:t>     держать за прилавком соленые и маринованные сельди в тузлуке, в транспортных бочках.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200" dirty="0" smtClean="0">
                <a:latin typeface="Times New Roman" pitchFamily="18" charset="0"/>
              </a:rPr>
              <a:t>     </a:t>
            </a:r>
          </a:p>
          <a:p>
            <a:pPr marL="274320" indent="-274320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7200" dirty="0" smtClean="0">
                <a:latin typeface="Times New Roman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endParaRPr lang="ru-RU" dirty="0" smtClean="0">
              <a:latin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dirty="0" smtClean="0"/>
              <a:t> 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70C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1305</TotalTime>
  <Words>653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Тема занятия:  </vt:lpstr>
      <vt:lpstr>       ЦЕЛИ  ЗАНЯТИЯ: </vt:lpstr>
      <vt:lpstr>АКТУАЛИЗАЦИЯ ОПОРНЫХ  ЗНАНИЙ</vt:lpstr>
      <vt:lpstr>Классификация рыбы</vt:lpstr>
      <vt:lpstr>Строение тела рыбы</vt:lpstr>
      <vt:lpstr>Семейства промысловых рыб</vt:lpstr>
      <vt:lpstr>СЕМЕЙСТВА РЫБ</vt:lpstr>
      <vt:lpstr>Пищевая ценность рыбы</vt:lpstr>
      <vt:lpstr>Технология  продажи рыбных товаров. </vt:lpstr>
      <vt:lpstr>Составляющие определения качества рыбной продукции</vt:lpstr>
      <vt:lpstr>Хранение рыбных товаров</vt:lpstr>
      <vt:lpstr>Дефекты рыбы</vt:lpstr>
      <vt:lpstr>Размещение  рыбных товаров в магазине</vt:lpstr>
      <vt:lpstr>Продажа рыбы</vt:lpstr>
      <vt:lpstr>Оформление витрины</vt:lpstr>
      <vt:lpstr>Хранение рыбных товаров     </vt:lpstr>
      <vt:lpstr>Маркировка на крышках металлических банок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Свутлана Негляд</dc:creator>
  <cp:lastModifiedBy>MDV</cp:lastModifiedBy>
  <cp:revision>36</cp:revision>
  <dcterms:created xsi:type="dcterms:W3CDTF">2014-04-10T09:34:32Z</dcterms:created>
  <dcterms:modified xsi:type="dcterms:W3CDTF">2020-02-13T11:55:10Z</dcterms:modified>
</cp:coreProperties>
</file>