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56" r:id="rId3"/>
    <p:sldId id="275" r:id="rId4"/>
    <p:sldId id="266" r:id="rId5"/>
    <p:sldId id="257" r:id="rId6"/>
    <p:sldId id="267" r:id="rId7"/>
    <p:sldId id="272" r:id="rId8"/>
    <p:sldId id="277" r:id="rId9"/>
    <p:sldId id="258" r:id="rId10"/>
    <p:sldId id="260" r:id="rId11"/>
    <p:sldId id="261" r:id="rId12"/>
    <p:sldId id="263" r:id="rId13"/>
    <p:sldId id="268" r:id="rId14"/>
    <p:sldId id="270" r:id="rId15"/>
    <p:sldId id="271" r:id="rId16"/>
    <p:sldId id="265" r:id="rId17"/>
    <p:sldId id="259" r:id="rId18"/>
    <p:sldId id="262" r:id="rId19"/>
    <p:sldId id="269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3A0631-FF7F-41D5-AC07-171FB3180203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8F56821-D184-4CB8-822E-EF4873A7A95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2515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69127"/>
            <a:ext cx="9144000" cy="3713018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МДК.03 Эксплуатация контрольно-кассовой техники</a:t>
            </a: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категории: Егорова Т.Г.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3DCBD-ECF1-4988-99C2-4A7F9950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3455"/>
            <a:ext cx="9144000" cy="128636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br>
              <a:rPr lang="ru-RU" sz="1800" b="1" dirty="0">
                <a:latin typeface="Times New Roman"/>
                <a:ea typeface="Times New Roman"/>
                <a:cs typeface="Times New Roman"/>
              </a:rPr>
            </a:br>
            <a:br>
              <a:rPr lang="ru-RU" sz="1800" b="1" dirty="0">
                <a:latin typeface="Times New Roman"/>
                <a:ea typeface="Times New Roman"/>
                <a:cs typeface="Times New Roman"/>
              </a:rPr>
            </a:br>
            <a:br>
              <a:rPr lang="ru-RU" sz="1800" b="1" dirty="0">
                <a:latin typeface="Times New Roman"/>
                <a:ea typeface="Times New Roman"/>
                <a:cs typeface="Times New Roman"/>
              </a:rPr>
            </a:br>
            <a:br>
              <a:rPr lang="ru-RU" sz="1800" dirty="0"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Государственное бюджетное профессиональное образовательное учреждение Республики Крым </a:t>
            </a:r>
            <a:br>
              <a:rPr lang="ru-RU" sz="18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«Симферопольский колледж сферы обслуживания и дизайна»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0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2C26C-0C2E-4CA1-847F-2D6898A64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686" y="1266093"/>
            <a:ext cx="9331569" cy="4670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1FC9C-5047-44E1-9910-5251690F5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0" y="604911"/>
            <a:ext cx="9331569" cy="1512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980BC-D465-49C3-83DD-282EA67A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0"/>
            <a:ext cx="1057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2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ECFA58-E2CF-4523-A91F-3FD43762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33" y="103750"/>
            <a:ext cx="8867333" cy="665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3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E44906-D4F8-4A46-BF20-671EEB10A8CE}"/>
              </a:ext>
            </a:extLst>
          </p:cNvPr>
          <p:cNvSpPr/>
          <p:nvPr/>
        </p:nvSpPr>
        <p:spPr>
          <a:xfrm>
            <a:off x="168812" y="239151"/>
            <a:ext cx="11358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rebuchet MS" panose="020B0603020202020204" pitchFamily="34" charset="0"/>
              </a:rPr>
              <a:t>Время продажи алкогольной продукции </a:t>
            </a:r>
            <a:r>
              <a:rPr lang="ru-RU" sz="4000" dirty="0">
                <a:latin typeface="Trebuchet MS" panose="020B0603020202020204" pitchFamily="34" charset="0"/>
              </a:rPr>
              <a:t> </a:t>
            </a:r>
          </a:p>
          <a:p>
            <a:r>
              <a:rPr lang="ru-RU" sz="4000" dirty="0">
                <a:latin typeface="Trebuchet MS" panose="020B0603020202020204" pitchFamily="34" charset="0"/>
              </a:rPr>
              <a:t>с 10:00 до 23:00</a:t>
            </a:r>
          </a:p>
          <a:p>
            <a:r>
              <a:rPr lang="ru-RU" sz="4000" b="1" dirty="0">
                <a:latin typeface="Trebuchet MS" panose="020B0603020202020204" pitchFamily="34" charset="0"/>
              </a:rPr>
              <a:t>Основание:</a:t>
            </a:r>
            <a:endParaRPr lang="ru-RU" sz="4000" dirty="0">
              <a:latin typeface="Trebuchet MS" panose="020B0603020202020204" pitchFamily="34" charset="0"/>
            </a:endParaRPr>
          </a:p>
          <a:p>
            <a:r>
              <a:rPr lang="ru-RU" sz="4000" dirty="0">
                <a:latin typeface="Trebuchet MS" panose="020B0603020202020204" pitchFamily="34" charset="0"/>
              </a:rPr>
              <a:t>Закон Республики Крым от 6.11.2014 № 3-ЗРК/2014 "О государственном регулировании в сфере розничной продажи алкогольной продукции и спиртосодержащей продукции и об установлении ограничений их реализации на территории Республики Крым"</a:t>
            </a:r>
          </a:p>
        </p:txBody>
      </p:sp>
    </p:spTree>
    <p:extLst>
      <p:ext uri="{BB962C8B-B14F-4D97-AF65-F5344CB8AC3E}">
        <p14:creationId xmlns:p14="http://schemas.microsoft.com/office/powerpoint/2010/main" val="235425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C4E685-62D6-4EBB-8B2C-4AA99FBD7754}"/>
              </a:ext>
            </a:extLst>
          </p:cNvPr>
          <p:cNvSpPr/>
          <p:nvPr/>
        </p:nvSpPr>
        <p:spPr>
          <a:xfrm>
            <a:off x="970670" y="112542"/>
            <a:ext cx="1025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23.02.2013 N 15-ФЗ (ред. от 24.07.2023) "Об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никотинсодержащей</a:t>
            </a:r>
            <a: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продукции"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55357D-F2B1-4C1A-8A5E-AF942E724C68}"/>
              </a:ext>
            </a:extLst>
          </p:cNvPr>
          <p:cNvSpPr/>
          <p:nvPr/>
        </p:nvSpPr>
        <p:spPr>
          <a:xfrm>
            <a:off x="970670" y="3159530"/>
            <a:ext cx="10250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 </a:t>
            </a:r>
            <a:r>
              <a:rPr lang="ru-RU" sz="3600" dirty="0">
                <a:latin typeface="Times New Roman" panose="02020603050405020304" pitchFamily="18" charset="0"/>
              </a:rPr>
              <a:t>4. Не допускается потребление табака, потребление </a:t>
            </a:r>
            <a:r>
              <a:rPr lang="ru-RU" sz="3600" dirty="0" err="1">
                <a:latin typeface="Times New Roman" panose="02020603050405020304" pitchFamily="18" charset="0"/>
              </a:rPr>
              <a:t>никотинсодержащей</a:t>
            </a:r>
            <a:r>
              <a:rPr lang="ru-RU" sz="3600" dirty="0">
                <a:latin typeface="Times New Roman" panose="02020603050405020304" pitchFamily="18" charset="0"/>
              </a:rPr>
              <a:t> продукции, использование кальянов и устройств для потребления </a:t>
            </a:r>
            <a:r>
              <a:rPr lang="ru-RU" sz="3600" dirty="0" err="1">
                <a:latin typeface="Times New Roman" panose="02020603050405020304" pitchFamily="18" charset="0"/>
              </a:rPr>
              <a:t>никотинсодержащей</a:t>
            </a:r>
            <a:r>
              <a:rPr lang="ru-RU" sz="3600" dirty="0">
                <a:latin typeface="Times New Roman" panose="02020603050405020304" pitchFamily="18" charset="0"/>
              </a:rPr>
              <a:t> продукции несовершеннолетними.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8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0F58B-B799-4887-9711-A2C7F835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4" y="290944"/>
            <a:ext cx="10425545" cy="78971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ситуации при обслуживании покупателей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7F5BF-5901-45D9-8987-ABF2495B7B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66" y="1537855"/>
            <a:ext cx="11521440" cy="5320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1.Кассир начал сканировать товар, но покупатель просит кассира повременить с оплатой товара, так как он хочет еще вернуться в торговый зал, потому что забыл еще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кое-что купить.</a:t>
            </a:r>
          </a:p>
          <a:p>
            <a:pPr marL="0" indent="0">
              <a:buNone/>
            </a:pPr>
            <a:r>
              <a:rPr lang="ru-RU" sz="2400" dirty="0"/>
              <a:t>2.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 отказывается оплатить отсканированную покупку, мотивируя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отсутствием нужной денежной суммы.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Покупатель расплачивается ветхой или рваной купюрой за товар.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Кассир, соблюдая стандарты, предлагает пакетик покупателю, у которого мелкий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товар. Покупатель отвечает грубостью.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5.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 передумал брать товар, который принес на кассу. Кассир вежливо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попросил его отнести товар на место. Покупатель отказывается.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6.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Покупателя мучает жажда. Он, совершая покупки в торговом зале, берет бутылку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минеральной воды, открывает и выпивает ее. На кассу он приходит с пустой бутылкой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</a:rPr>
              <a:t>7.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 утверждает, что в чеке есть сумма денег, которая, по его мнению,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лишняя. Ваши действия.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385455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6F75FC5-6289-4CE3-B8F4-5029A798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5"/>
            <a:ext cx="10515600" cy="66501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ситуации при обслуживании покупателей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A9D6B-8D24-4F48-8599-CBF805CEB1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8640" y="1125415"/>
            <a:ext cx="10805160" cy="50515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8.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кассе покупатель выясняет, что цена на ценнике не соответствует цене в чеке. Кассир говорит, что на самом деле на полке цена неправильная.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</a:rPr>
              <a:t>9.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Покупатель, после того как приобрел покупку и вышел из магазина, возвращается через 10-15 минут и обращается к охраннику с заявлением, что кассир ошибся и недодал ему 100 рублей сдачи.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</a:rPr>
              <a:t>10.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 просит пачку сигарет определенной ТМ. Кассир говорит, что таких сигарет нет. Покупатель начинает возмущаться, потому что видел сигареты на другой кассе.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</a:rPr>
              <a:t>11.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Покупатель со спиртными напитками подходит к кассе. Кассир не может определить возраст покупателя.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7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3DCBD-ECF1-4988-99C2-4A7F9950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468" y="225082"/>
            <a:ext cx="11029070" cy="548641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Противокражные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4BE96C-478D-435E-8CCC-A43B86E7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6" y="773723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B3D1A78-8D1D-430D-BB20-9C482661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46" y="897548"/>
            <a:ext cx="4572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6BDD75A-5388-45EF-9E50-7C52C094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9" y="3945548"/>
            <a:ext cx="9484835" cy="26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3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ABB8CC-7983-44A8-9C6B-AB12FA9D3F09}"/>
              </a:ext>
            </a:extLst>
          </p:cNvPr>
          <p:cNvSpPr/>
          <p:nvPr/>
        </p:nvSpPr>
        <p:spPr>
          <a:xfrm>
            <a:off x="562708" y="323556"/>
            <a:ext cx="11254154" cy="629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качества контролера-кассира</a:t>
            </a:r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Профессиональная компетентность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-Усидчивость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Честность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-Доброжелательность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-Способность к концентрации внимания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-Толерантность в общении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-Устойчивость внимания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-Эмоциональная устойчивость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-Хорошо развитые зрение и слух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-Хорошо развитые коммуникативные способности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58645D-5378-4333-A40E-50571744A620}"/>
              </a:ext>
            </a:extLst>
          </p:cNvPr>
          <p:cNvSpPr/>
          <p:nvPr/>
        </p:nvSpPr>
        <p:spPr>
          <a:xfrm>
            <a:off x="6372664" y="-1324565"/>
            <a:ext cx="5819336" cy="743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-Дисциплинированность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-Аккуратность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-Наблюдательность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-Стрессоустойчивость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-Исполнительность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-Тактичность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-Глазомер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-Ответственность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-Вежливость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94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7C31E8C-D8EB-4E7C-94D1-C1207A86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0"/>
            <a:ext cx="8700655" cy="69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6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754F07-E7F7-40FD-975B-D792C071C329}"/>
              </a:ext>
            </a:extLst>
          </p:cNvPr>
          <p:cNvSpPr/>
          <p:nvPr/>
        </p:nvSpPr>
        <p:spPr>
          <a:xfrm>
            <a:off x="815926" y="520506"/>
            <a:ext cx="9720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ст.14.16 КоАП РФ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влечет наложение административного штрафа на граждан в размере от тридцати тысяч до пятидесяти тысяч рублей; на должностных лиц - от ста тысяч до двухсот тысяч рублей; на юридических лиц - от трехсот тысяч до пятисот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68174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420BA9-3D09-429D-BAE8-22896983843A}"/>
              </a:ext>
            </a:extLst>
          </p:cNvPr>
          <p:cNvSpPr/>
          <p:nvPr/>
        </p:nvSpPr>
        <p:spPr>
          <a:xfrm>
            <a:off x="407963" y="450166"/>
            <a:ext cx="1105720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Работа контролера-кассира в течение смены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разных типах контрольно-кассовой техники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5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0BA497-5634-4891-A91A-B58DE996E8CC}"/>
              </a:ext>
            </a:extLst>
          </p:cNvPr>
          <p:cNvSpPr/>
          <p:nvPr/>
        </p:nvSpPr>
        <p:spPr>
          <a:xfrm>
            <a:off x="1409075" y="404734"/>
            <a:ext cx="89641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Рефлексия.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-что сложного в работе кассира? </a:t>
            </a: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 наиболее часто встречаемые ошибки?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-какие ситуации были у вас?</a:t>
            </a:r>
          </a:p>
          <a:p>
            <a:pPr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Сообщение о результатах и достижении цели занятия.</a:t>
            </a:r>
          </a:p>
          <a:p>
            <a:pPr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Задание на дом: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Конспект по подготовке ККТ к работе , обслуживанию покупателей.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8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FA896-8410-4D52-97F8-92C12CFB7AC3}"/>
              </a:ext>
            </a:extLst>
          </p:cNvPr>
          <p:cNvSpPr/>
          <p:nvPr/>
        </p:nvSpPr>
        <p:spPr>
          <a:xfrm>
            <a:off x="290946" y="329783"/>
            <a:ext cx="113114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занятия: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-совершенствовать умение обучающихся работать на контрольно-кассовой технике,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-формировать умение правильно производить расчет с покупателем,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-самостоятельно решать проблемные ситуации, возникающие в работе кассира в течение смены,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-формировать профессиональные знания для дальнейшего использования их в практической деятельности.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Воспитательные: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воспитание интереса к профессии, изучаемому предмету через создание проблемных ситуаций с целью совершенствования профессионального мастерства;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стремления к высокому качеству результатов труда;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привитие профессиональных навыков высокой культуры обслуживания покупателей. </a:t>
            </a: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Развивающие: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- развитие у обучающихся логического мышления, активности, самостоятельности; познавательного интереса, а также навыков самоконтроля;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вырабатывать умения обосновывать свои ответы на заданные вопросы; </a:t>
            </a: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приобщение к самостоятельному решению учебно-производственных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411787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88560-C4BD-43EB-BF9C-4583E33C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433"/>
            <a:ext cx="10515600" cy="805767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78703-1201-4F7B-9724-1496741B02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880" y="1717964"/>
            <a:ext cx="12009120" cy="4641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1.Вычислительная и счетно-суммирующая машина для обслуживания покупателей.</a:t>
            </a:r>
          </a:p>
          <a:p>
            <a:pPr marL="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Первичный учетный документ, сформированный в электронной форме, отпечатанный с применением контрольно-кассовой техники в момент расчета.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3. Последовательность символов, представляющая собой уникальный номер экземпляра товара.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4. Прием (получение) и выплата денежных средств наличными деньгами и (или) в безналичном порядке за товары. 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5. Код маркировки в машиночитаемой форме, представленный в виде штрихового кода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6.Внесение налоговым органом записи об экземпляре модели контрольно-кассовой техники, ее фискального накопителя. 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7. Программно-аппаратное шифровальное (криптографическое) средство защиты фискальных данных в опломбированном корпусе.</a:t>
            </a:r>
          </a:p>
          <a:p>
            <a:pPr marL="0" lv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1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10D04-FEED-484E-8224-38900D040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618" y="1139483"/>
            <a:ext cx="11380763" cy="5500468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ККМ.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Кассовый чек 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Код идентификации 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Расчеты 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Средство идентификации 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Регистрация контрольно-кассовой техники </a:t>
            </a:r>
          </a:p>
          <a:p>
            <a:pPr algn="l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7.Фискальная память 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CBFC7-40A1-4BDF-8A50-A8BB77437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9988"/>
            <a:ext cx="9144000" cy="7694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6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0B0A7-94C1-4AA7-A156-E28EEE8E4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504" y="196948"/>
            <a:ext cx="11197883" cy="731521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ККТ</a:t>
            </a:r>
          </a:p>
        </p:txBody>
      </p:sp>
      <p:pic>
        <p:nvPicPr>
          <p:cNvPr id="4" name="Рисунок 3" descr="Изображение выглядит как в помещении, компьютер, Электронное устройство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1DD0DFF-8190-4706-81A0-3AEDE5E37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5" y="1661599"/>
            <a:ext cx="6120130" cy="430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ркурий 185ф инструкция">
            <a:extLst>
              <a:ext uri="{FF2B5EF4-FFF2-40B4-BE49-F238E27FC236}">
                <a16:creationId xmlns:a16="http://schemas.microsoft.com/office/drawing/2014/main" id="{2C702BBF-05EB-41A4-A15A-9C1AFFA31F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65" y="1661599"/>
            <a:ext cx="5682688" cy="4081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39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в помещении, Оргтехника, офис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73C24391-0AB2-495E-8711-DB2A560DE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3642"/>
            <a:ext cx="8839199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0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4715F1-0EE4-4CBD-9615-B8D652035975}"/>
              </a:ext>
            </a:extLst>
          </p:cNvPr>
          <p:cNvSpPr/>
          <p:nvPr/>
        </p:nvSpPr>
        <p:spPr>
          <a:xfrm>
            <a:off x="762505" y="369469"/>
            <a:ext cx="9743607" cy="621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1.Включить кассу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2.Выполнить Х отчет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3.Получить нулевой чек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4.Обслужить покупателя: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2п. чая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Майский» 100гр.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 йогурта «Слобода»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 б. кофе «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Neskafe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Сдача с 1000руб.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возврат 1 йогурта.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5.Обслужить 2 покупателя: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D431C5-CE5E-4317-84DB-31BC5B9ED9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39" y="3926637"/>
            <a:ext cx="70358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677442-967E-4F05-84FE-0217A87196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19" y="3999483"/>
            <a:ext cx="70358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04ABC1B-A052-413C-8281-7A68DC8E21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90" y="3999948"/>
            <a:ext cx="70358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1A4048-0ECD-413C-9322-53791A9FCA1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00" y="3429000"/>
            <a:ext cx="91694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3931612-1827-45A7-B6F5-2B0C1D6185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7" y="3475608"/>
            <a:ext cx="91694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6B2BDDD-27F3-4E52-8F22-9E7A412FF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72" y="4274299"/>
            <a:ext cx="1193800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18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39B19-B3B4-48EE-B97C-58D7B4B91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7" y="422708"/>
            <a:ext cx="9983644" cy="56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14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225</TotalTime>
  <Words>920</Words>
  <Application>Microsoft Office PowerPoint</Application>
  <PresentationFormat>Широкоэкранный</PresentationFormat>
  <Paragraphs>109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Georgia</vt:lpstr>
      <vt:lpstr>Times New Roman</vt:lpstr>
      <vt:lpstr>Trebuchet MS</vt:lpstr>
      <vt:lpstr>Wingdings</vt:lpstr>
      <vt:lpstr>Wingdings 2</vt:lpstr>
      <vt:lpstr>Официальная</vt:lpstr>
      <vt:lpstr>    Государственное бюджетное профессиональное образовательное учреждение Республики Крым  «Симферопольский колледж сферы обслуживания и дизайна»</vt:lpstr>
      <vt:lpstr>Презентация PowerPoint</vt:lpstr>
      <vt:lpstr>Презентация PowerPoint</vt:lpstr>
      <vt:lpstr>Разминка</vt:lpstr>
      <vt:lpstr>Разминка (ответы)</vt:lpstr>
      <vt:lpstr>Типы ККТ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Типовые ситуации при обслуживании покупателей</vt:lpstr>
      <vt:lpstr>Типовые ситуации при обслуживании покупателей</vt:lpstr>
      <vt:lpstr>Противокражные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S.V.Egorov</dc:creator>
  <cp:lastModifiedBy>S.V.Egorov</cp:lastModifiedBy>
  <cp:revision>81</cp:revision>
  <dcterms:created xsi:type="dcterms:W3CDTF">2024-02-04T17:07:58Z</dcterms:created>
  <dcterms:modified xsi:type="dcterms:W3CDTF">2024-06-27T12:33:02Z</dcterms:modified>
</cp:coreProperties>
</file>