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60" r:id="rId4"/>
    <p:sldId id="261" r:id="rId5"/>
    <p:sldId id="263" r:id="rId6"/>
    <p:sldId id="262" r:id="rId7"/>
    <p:sldId id="267" r:id="rId8"/>
    <p:sldId id="268" r:id="rId9"/>
    <p:sldId id="269" r:id="rId10"/>
    <p:sldId id="270" r:id="rId11"/>
    <p:sldId id="271" r:id="rId12"/>
    <p:sldId id="314" r:id="rId13"/>
    <p:sldId id="315" r:id="rId14"/>
    <p:sldId id="316" r:id="rId15"/>
    <p:sldId id="317" r:id="rId16"/>
    <p:sldId id="273" r:id="rId17"/>
    <p:sldId id="305" r:id="rId18"/>
    <p:sldId id="275" r:id="rId19"/>
    <p:sldId id="276" r:id="rId20"/>
    <p:sldId id="266" r:id="rId21"/>
    <p:sldId id="265" r:id="rId22"/>
    <p:sldId id="278" r:id="rId23"/>
    <p:sldId id="280" r:id="rId24"/>
    <p:sldId id="279" r:id="rId25"/>
    <p:sldId id="264" r:id="rId26"/>
    <p:sldId id="284" r:id="rId27"/>
    <p:sldId id="285" r:id="rId28"/>
    <p:sldId id="304" r:id="rId29"/>
    <p:sldId id="318" r:id="rId30"/>
    <p:sldId id="286" r:id="rId31"/>
    <p:sldId id="281" r:id="rId32"/>
    <p:sldId id="282" r:id="rId33"/>
    <p:sldId id="283" r:id="rId34"/>
    <p:sldId id="287" r:id="rId35"/>
    <p:sldId id="288" r:id="rId36"/>
    <p:sldId id="290" r:id="rId37"/>
    <p:sldId id="291" r:id="rId38"/>
    <p:sldId id="292" r:id="rId39"/>
    <p:sldId id="293" r:id="rId40"/>
    <p:sldId id="294" r:id="rId41"/>
    <p:sldId id="295" r:id="rId42"/>
    <p:sldId id="296" r:id="rId43"/>
    <p:sldId id="297" r:id="rId44"/>
    <p:sldId id="298" r:id="rId45"/>
    <p:sldId id="299" r:id="rId46"/>
    <p:sldId id="302" r:id="rId47"/>
    <p:sldId id="303" r:id="rId48"/>
    <p:sldId id="306" r:id="rId49"/>
    <p:sldId id="307" r:id="rId50"/>
    <p:sldId id="308" r:id="rId51"/>
    <p:sldId id="309" r:id="rId52"/>
    <p:sldId id="301" r:id="rId53"/>
    <p:sldId id="326" r:id="rId54"/>
    <p:sldId id="311" r:id="rId55"/>
    <p:sldId id="312" r:id="rId56"/>
    <p:sldId id="313" r:id="rId57"/>
    <p:sldId id="319" r:id="rId58"/>
    <p:sldId id="320" r:id="rId59"/>
    <p:sldId id="321" r:id="rId60"/>
    <p:sldId id="322" r:id="rId61"/>
    <p:sldId id="327" r:id="rId62"/>
    <p:sldId id="328" r:id="rId63"/>
    <p:sldId id="329" r:id="rId64"/>
    <p:sldId id="330" r:id="rId65"/>
    <p:sldId id="323" r:id="rId66"/>
    <p:sldId id="324" r:id="rId67"/>
    <p:sldId id="325" r:id="rId68"/>
    <p:sldId id="331" r:id="rId69"/>
    <p:sldId id="332" r:id="rId70"/>
    <p:sldId id="333" r:id="rId71"/>
    <p:sldId id="335" r:id="rId72"/>
    <p:sldId id="336" r:id="rId73"/>
    <p:sldId id="337" r:id="rId74"/>
    <p:sldId id="339" r:id="rId75"/>
    <p:sldId id="340" r:id="rId76"/>
    <p:sldId id="341" r:id="rId77"/>
    <p:sldId id="342" r:id="rId78"/>
    <p:sldId id="334" r:id="rId7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aos" initials="C"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3" autoAdjust="0"/>
    <p:restoredTop sz="94590" autoAdjust="0"/>
  </p:normalViewPr>
  <p:slideViewPr>
    <p:cSldViewPr>
      <p:cViewPr>
        <p:scale>
          <a:sx n="70" d="100"/>
          <a:sy n="70" d="100"/>
        </p:scale>
        <p:origin x="-876" y="-120"/>
      </p:cViewPr>
      <p:guideLst>
        <p:guide orient="horz" pos="2160"/>
        <p:guide pos="2880"/>
      </p:guideLst>
    </p:cSldViewPr>
  </p:slideViewPr>
  <p:outlineViewPr>
    <p:cViewPr>
      <p:scale>
        <a:sx n="33" d="100"/>
        <a:sy n="33" d="100"/>
      </p:scale>
      <p:origin x="0" y="1660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ctrTitle"/>
          </p:nvPr>
        </p:nvSpPr>
        <p:spPr>
          <a:xfrm>
            <a:off x="2701925" y="2130425"/>
            <a:ext cx="4800600" cy="1470025"/>
          </a:xfrm>
        </p:spPr>
        <p:txBody>
          <a:bodyPr anchor="ctr"/>
          <a:lstStyle>
            <a:lvl1pPr>
              <a:defRPr/>
            </a:lvl1pPr>
          </a:lstStyle>
          <a:p>
            <a:r>
              <a:rPr lang="ru-RU" smtClean="0"/>
              <a:t>Образец заголовка</a:t>
            </a:r>
            <a:endParaRPr lang="en-US"/>
          </a:p>
        </p:txBody>
      </p:sp>
      <p:sp>
        <p:nvSpPr>
          <p:cNvPr id="57347" name="Rectangle 3"/>
          <p:cNvSpPr>
            <a:spLocks noGrp="1" noChangeArrowheads="1"/>
          </p:cNvSpPr>
          <p:nvPr>
            <p:ph type="subTitle" idx="1"/>
          </p:nvPr>
        </p:nvSpPr>
        <p:spPr>
          <a:xfrm>
            <a:off x="2701925" y="3886200"/>
            <a:ext cx="4114800" cy="1752600"/>
          </a:xfrm>
        </p:spPr>
        <p:txBody>
          <a:bodyPr/>
          <a:lstStyle>
            <a:lvl1pPr marL="0" indent="0">
              <a:buClr>
                <a:srgbClr val="FFFFFF"/>
              </a:buClr>
              <a:buFontTx/>
              <a:buNone/>
              <a:defRPr/>
            </a:lvl1pPr>
          </a:lstStyle>
          <a:p>
            <a:r>
              <a:rPr lang="ru-RU" smtClean="0"/>
              <a:t>Образец подзаголовка</a:t>
            </a:r>
            <a:endParaRPr lang="en-US"/>
          </a:p>
        </p:txBody>
      </p:sp>
      <p:sp>
        <p:nvSpPr>
          <p:cNvPr id="4" name="Rectangle 4"/>
          <p:cNvSpPr>
            <a:spLocks noGrp="1" noChangeArrowheads="1"/>
          </p:cNvSpPr>
          <p:nvPr>
            <p:ph type="dt" sz="half" idx="10"/>
          </p:nvPr>
        </p:nvSpPr>
        <p:spPr/>
        <p:txBody>
          <a:bodyPr/>
          <a:lstStyle>
            <a:lvl1pPr>
              <a:defRPr smtClean="0"/>
            </a:lvl1pPr>
          </a:lstStyle>
          <a:p>
            <a:fld id="{B4C71EC6-210F-42DE-9C53-41977AD35B3D}" type="datetimeFigureOut">
              <a:rPr lang="ru-RU" smtClean="0"/>
              <a:t>25.01.2015</a:t>
            </a:fld>
            <a:endParaRPr lang="ru-RU"/>
          </a:p>
        </p:txBody>
      </p:sp>
      <p:sp>
        <p:nvSpPr>
          <p:cNvPr id="5" name="Rectangle 5"/>
          <p:cNvSpPr>
            <a:spLocks noGrp="1" noChangeArrowheads="1"/>
          </p:cNvSpPr>
          <p:nvPr>
            <p:ph type="ftr" sz="quarter" idx="11"/>
          </p:nvPr>
        </p:nvSpPr>
        <p:spPr/>
        <p:txBody>
          <a:bodyPr/>
          <a:lstStyle>
            <a:lvl1pPr>
              <a:defRPr smtClean="0"/>
            </a:lvl1pPr>
          </a:lstStyle>
          <a:p>
            <a:endParaRPr lang="ru-RU"/>
          </a:p>
        </p:txBody>
      </p:sp>
      <p:sp>
        <p:nvSpPr>
          <p:cNvPr id="6" name="Rectangle 6"/>
          <p:cNvSpPr>
            <a:spLocks noGrp="1" noChangeArrowheads="1"/>
          </p:cNvSpPr>
          <p:nvPr>
            <p:ph type="sldNum" sz="quarter" idx="12"/>
          </p:nvPr>
        </p:nvSpPr>
        <p:spPr/>
        <p:txBody>
          <a:bodyPr/>
          <a:lstStyle>
            <a:lvl1pPr>
              <a:defRPr smtClean="0"/>
            </a:lvl1pPr>
          </a:lstStyle>
          <a:p>
            <a:fld id="{B19B0651-EE4F-4900-A07F-96A6BFA9D0F0}" type="slidenum">
              <a:rPr lang="ru-RU" smtClean="0"/>
              <a:t>‹#›</a:t>
            </a:fld>
            <a:endParaRPr lang="ru-RU"/>
          </a:p>
        </p:txBody>
      </p:sp>
    </p:spTree>
    <p:extLst>
      <p:ext uri="{BB962C8B-B14F-4D97-AF65-F5344CB8AC3E}">
        <p14:creationId xmlns:p14="http://schemas.microsoft.com/office/powerpoint/2010/main" val="3349895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fld id="{B4C71EC6-210F-42DE-9C53-41977AD35B3D}" type="datetimeFigureOut">
              <a:rPr lang="ru-RU" smtClean="0"/>
              <a:t>25.01.2015</a:t>
            </a:fld>
            <a:endParaRPr lang="ru-RU"/>
          </a:p>
        </p:txBody>
      </p:sp>
      <p:sp>
        <p:nvSpPr>
          <p:cNvPr id="5" name="Rectangle 5"/>
          <p:cNvSpPr>
            <a:spLocks noGrp="1" noChangeArrowheads="1"/>
          </p:cNvSpPr>
          <p:nvPr>
            <p:ph type="ftr" sz="quarter" idx="11"/>
          </p:nvPr>
        </p:nvSpPr>
        <p:spPr>
          <a:ln/>
        </p:spPr>
        <p:txBody>
          <a:bodyPr/>
          <a:lstStyle>
            <a:lvl1pPr>
              <a:defRPr/>
            </a:lvl1pPr>
          </a:lstStyle>
          <a:p>
            <a:endParaRPr lang="ru-RU"/>
          </a:p>
        </p:txBody>
      </p:sp>
      <p:sp>
        <p:nvSpPr>
          <p:cNvPr id="6" name="Rectangle 6"/>
          <p:cNvSpPr>
            <a:spLocks noGrp="1" noChangeArrowheads="1"/>
          </p:cNvSpPr>
          <p:nvPr>
            <p:ph type="sldNum" sz="quarter" idx="12"/>
          </p:nvPr>
        </p:nvSpPr>
        <p:spPr>
          <a:ln/>
        </p:spPr>
        <p:txBody>
          <a:bodyPr/>
          <a:lstStyle>
            <a:lvl1pPr>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4176163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439025" y="274638"/>
            <a:ext cx="158115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693988" y="274638"/>
            <a:ext cx="4592637"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fld id="{B4C71EC6-210F-42DE-9C53-41977AD35B3D}" type="datetimeFigureOut">
              <a:rPr lang="ru-RU" smtClean="0"/>
              <a:t>25.01.2015</a:t>
            </a:fld>
            <a:endParaRPr lang="ru-RU"/>
          </a:p>
        </p:txBody>
      </p:sp>
      <p:sp>
        <p:nvSpPr>
          <p:cNvPr id="5" name="Rectangle 5"/>
          <p:cNvSpPr>
            <a:spLocks noGrp="1" noChangeArrowheads="1"/>
          </p:cNvSpPr>
          <p:nvPr>
            <p:ph type="ftr" sz="quarter" idx="11"/>
          </p:nvPr>
        </p:nvSpPr>
        <p:spPr>
          <a:ln/>
        </p:spPr>
        <p:txBody>
          <a:bodyPr/>
          <a:lstStyle>
            <a:lvl1pPr>
              <a:defRPr/>
            </a:lvl1pPr>
          </a:lstStyle>
          <a:p>
            <a:endParaRPr lang="ru-RU"/>
          </a:p>
        </p:txBody>
      </p:sp>
      <p:sp>
        <p:nvSpPr>
          <p:cNvPr id="6" name="Rectangle 6"/>
          <p:cNvSpPr>
            <a:spLocks noGrp="1" noChangeArrowheads="1"/>
          </p:cNvSpPr>
          <p:nvPr>
            <p:ph type="sldNum" sz="quarter" idx="12"/>
          </p:nvPr>
        </p:nvSpPr>
        <p:spPr>
          <a:ln/>
        </p:spPr>
        <p:txBody>
          <a:bodyPr/>
          <a:lstStyle>
            <a:lvl1pPr>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388914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fld id="{B4C71EC6-210F-42DE-9C53-41977AD35B3D}" type="datetimeFigureOut">
              <a:rPr lang="ru-RU" smtClean="0"/>
              <a:t>25.01.2015</a:t>
            </a:fld>
            <a:endParaRPr lang="ru-RU"/>
          </a:p>
        </p:txBody>
      </p:sp>
      <p:sp>
        <p:nvSpPr>
          <p:cNvPr id="5" name="Rectangle 5"/>
          <p:cNvSpPr>
            <a:spLocks noGrp="1" noChangeArrowheads="1"/>
          </p:cNvSpPr>
          <p:nvPr>
            <p:ph type="ftr" sz="quarter" idx="11"/>
          </p:nvPr>
        </p:nvSpPr>
        <p:spPr>
          <a:ln/>
        </p:spPr>
        <p:txBody>
          <a:bodyPr/>
          <a:lstStyle>
            <a:lvl1pPr>
              <a:defRPr/>
            </a:lvl1pPr>
          </a:lstStyle>
          <a:p>
            <a:endParaRPr lang="ru-RU"/>
          </a:p>
        </p:txBody>
      </p:sp>
      <p:sp>
        <p:nvSpPr>
          <p:cNvPr id="6" name="Rectangle 6"/>
          <p:cNvSpPr>
            <a:spLocks noGrp="1" noChangeArrowheads="1"/>
          </p:cNvSpPr>
          <p:nvPr>
            <p:ph type="sldNum" sz="quarter" idx="12"/>
          </p:nvPr>
        </p:nvSpPr>
        <p:spPr>
          <a:ln/>
        </p:spPr>
        <p:txBody>
          <a:bodyPr/>
          <a:lstStyle>
            <a:lvl1pPr>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3631976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fld id="{B4C71EC6-210F-42DE-9C53-41977AD35B3D}" type="datetimeFigureOut">
              <a:rPr lang="ru-RU" smtClean="0"/>
              <a:t>25.01.2015</a:t>
            </a:fld>
            <a:endParaRPr lang="ru-RU"/>
          </a:p>
        </p:txBody>
      </p:sp>
      <p:sp>
        <p:nvSpPr>
          <p:cNvPr id="5" name="Rectangle 5"/>
          <p:cNvSpPr>
            <a:spLocks noGrp="1" noChangeArrowheads="1"/>
          </p:cNvSpPr>
          <p:nvPr>
            <p:ph type="ftr" sz="quarter" idx="11"/>
          </p:nvPr>
        </p:nvSpPr>
        <p:spPr>
          <a:ln/>
        </p:spPr>
        <p:txBody>
          <a:bodyPr/>
          <a:lstStyle>
            <a:lvl1pPr>
              <a:defRPr/>
            </a:lvl1pPr>
          </a:lstStyle>
          <a:p>
            <a:endParaRPr lang="ru-RU"/>
          </a:p>
        </p:txBody>
      </p:sp>
      <p:sp>
        <p:nvSpPr>
          <p:cNvPr id="6" name="Rectangle 6"/>
          <p:cNvSpPr>
            <a:spLocks noGrp="1" noChangeArrowheads="1"/>
          </p:cNvSpPr>
          <p:nvPr>
            <p:ph type="sldNum" sz="quarter" idx="12"/>
          </p:nvPr>
        </p:nvSpPr>
        <p:spPr>
          <a:ln/>
        </p:spPr>
        <p:txBody>
          <a:bodyPr/>
          <a:lstStyle>
            <a:lvl1pPr>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1771849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fld id="{B4C71EC6-210F-42DE-9C53-41977AD35B3D}" type="datetimeFigureOut">
              <a:rPr lang="ru-RU" smtClean="0"/>
              <a:t>25.01.2015</a:t>
            </a:fld>
            <a:endParaRPr lang="ru-RU"/>
          </a:p>
        </p:txBody>
      </p:sp>
      <p:sp>
        <p:nvSpPr>
          <p:cNvPr id="6" name="Rectangle 5"/>
          <p:cNvSpPr>
            <a:spLocks noGrp="1" noChangeArrowheads="1"/>
          </p:cNvSpPr>
          <p:nvPr>
            <p:ph type="ftr" sz="quarter" idx="11"/>
          </p:nvPr>
        </p:nvSpPr>
        <p:spPr>
          <a:ln/>
        </p:spPr>
        <p:txBody>
          <a:bodyPr/>
          <a:lstStyle>
            <a:lvl1pPr>
              <a:defRPr/>
            </a:lvl1pPr>
          </a:lstStyle>
          <a:p>
            <a:endParaRPr lang="ru-RU"/>
          </a:p>
        </p:txBody>
      </p:sp>
      <p:sp>
        <p:nvSpPr>
          <p:cNvPr id="7" name="Rectangle 6"/>
          <p:cNvSpPr>
            <a:spLocks noGrp="1" noChangeArrowheads="1"/>
          </p:cNvSpPr>
          <p:nvPr>
            <p:ph type="sldNum" sz="quarter" idx="12"/>
          </p:nvPr>
        </p:nvSpPr>
        <p:spPr>
          <a:ln/>
        </p:spPr>
        <p:txBody>
          <a:bodyPr/>
          <a:lstStyle>
            <a:lvl1pPr>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3337237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fld id="{B4C71EC6-210F-42DE-9C53-41977AD35B3D}" type="datetimeFigureOut">
              <a:rPr lang="ru-RU" smtClean="0"/>
              <a:t>25.01.2015</a:t>
            </a:fld>
            <a:endParaRPr lang="ru-RU"/>
          </a:p>
        </p:txBody>
      </p:sp>
      <p:sp>
        <p:nvSpPr>
          <p:cNvPr id="8" name="Rectangle 5"/>
          <p:cNvSpPr>
            <a:spLocks noGrp="1" noChangeArrowheads="1"/>
          </p:cNvSpPr>
          <p:nvPr>
            <p:ph type="ftr" sz="quarter" idx="11"/>
          </p:nvPr>
        </p:nvSpPr>
        <p:spPr>
          <a:ln/>
        </p:spPr>
        <p:txBody>
          <a:bodyPr/>
          <a:lstStyle>
            <a:lvl1pPr>
              <a:defRPr/>
            </a:lvl1pPr>
          </a:lstStyle>
          <a:p>
            <a:endParaRPr lang="ru-RU"/>
          </a:p>
        </p:txBody>
      </p:sp>
      <p:sp>
        <p:nvSpPr>
          <p:cNvPr id="9" name="Rectangle 6"/>
          <p:cNvSpPr>
            <a:spLocks noGrp="1" noChangeArrowheads="1"/>
          </p:cNvSpPr>
          <p:nvPr>
            <p:ph type="sldNum" sz="quarter" idx="12"/>
          </p:nvPr>
        </p:nvSpPr>
        <p:spPr>
          <a:ln/>
        </p:spPr>
        <p:txBody>
          <a:bodyPr/>
          <a:lstStyle>
            <a:lvl1pPr>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1011390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fld id="{B4C71EC6-210F-42DE-9C53-41977AD35B3D}" type="datetimeFigureOut">
              <a:rPr lang="ru-RU" smtClean="0"/>
              <a:t>25.01.2015</a:t>
            </a:fld>
            <a:endParaRPr lang="ru-RU"/>
          </a:p>
        </p:txBody>
      </p:sp>
      <p:sp>
        <p:nvSpPr>
          <p:cNvPr id="4" name="Rectangle 5"/>
          <p:cNvSpPr>
            <a:spLocks noGrp="1" noChangeArrowheads="1"/>
          </p:cNvSpPr>
          <p:nvPr>
            <p:ph type="ftr" sz="quarter" idx="11"/>
          </p:nvPr>
        </p:nvSpPr>
        <p:spPr>
          <a:ln/>
        </p:spPr>
        <p:txBody>
          <a:bodyPr/>
          <a:lstStyle>
            <a:lvl1pPr>
              <a:defRPr/>
            </a:lvl1pPr>
          </a:lstStyle>
          <a:p>
            <a:endParaRPr lang="ru-RU"/>
          </a:p>
        </p:txBody>
      </p:sp>
      <p:sp>
        <p:nvSpPr>
          <p:cNvPr id="5" name="Rectangle 6"/>
          <p:cNvSpPr>
            <a:spLocks noGrp="1" noChangeArrowheads="1"/>
          </p:cNvSpPr>
          <p:nvPr>
            <p:ph type="sldNum" sz="quarter" idx="12"/>
          </p:nvPr>
        </p:nvSpPr>
        <p:spPr>
          <a:ln/>
        </p:spPr>
        <p:txBody>
          <a:bodyPr/>
          <a:lstStyle>
            <a:lvl1pPr>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1466038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B4C71EC6-210F-42DE-9C53-41977AD35B3D}" type="datetimeFigureOut">
              <a:rPr lang="ru-RU" smtClean="0"/>
              <a:t>25.01.2015</a:t>
            </a:fld>
            <a:endParaRPr lang="ru-RU"/>
          </a:p>
        </p:txBody>
      </p:sp>
      <p:sp>
        <p:nvSpPr>
          <p:cNvPr id="3" name="Rectangle 5"/>
          <p:cNvSpPr>
            <a:spLocks noGrp="1" noChangeArrowheads="1"/>
          </p:cNvSpPr>
          <p:nvPr>
            <p:ph type="ftr" sz="quarter" idx="11"/>
          </p:nvPr>
        </p:nvSpPr>
        <p:spPr>
          <a:ln/>
        </p:spPr>
        <p:txBody>
          <a:bodyPr/>
          <a:lstStyle>
            <a:lvl1pPr>
              <a:defRPr/>
            </a:lvl1pPr>
          </a:lstStyle>
          <a:p>
            <a:endParaRPr lang="ru-RU"/>
          </a:p>
        </p:txBody>
      </p:sp>
      <p:sp>
        <p:nvSpPr>
          <p:cNvPr id="4" name="Rectangle 6"/>
          <p:cNvSpPr>
            <a:spLocks noGrp="1" noChangeArrowheads="1"/>
          </p:cNvSpPr>
          <p:nvPr>
            <p:ph type="sldNum" sz="quarter" idx="12"/>
          </p:nvPr>
        </p:nvSpPr>
        <p:spPr>
          <a:ln/>
        </p:spPr>
        <p:txBody>
          <a:bodyPr/>
          <a:lstStyle>
            <a:lvl1pPr>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332830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fld id="{B4C71EC6-210F-42DE-9C53-41977AD35B3D}" type="datetimeFigureOut">
              <a:rPr lang="ru-RU" smtClean="0"/>
              <a:t>25.01.2015</a:t>
            </a:fld>
            <a:endParaRPr lang="ru-RU"/>
          </a:p>
        </p:txBody>
      </p:sp>
      <p:sp>
        <p:nvSpPr>
          <p:cNvPr id="6" name="Rectangle 5"/>
          <p:cNvSpPr>
            <a:spLocks noGrp="1" noChangeArrowheads="1"/>
          </p:cNvSpPr>
          <p:nvPr>
            <p:ph type="ftr" sz="quarter" idx="11"/>
          </p:nvPr>
        </p:nvSpPr>
        <p:spPr>
          <a:ln/>
        </p:spPr>
        <p:txBody>
          <a:bodyPr/>
          <a:lstStyle>
            <a:lvl1pPr>
              <a:defRPr/>
            </a:lvl1pPr>
          </a:lstStyle>
          <a:p>
            <a:endParaRPr lang="ru-RU"/>
          </a:p>
        </p:txBody>
      </p:sp>
      <p:sp>
        <p:nvSpPr>
          <p:cNvPr id="7" name="Rectangle 6"/>
          <p:cNvSpPr>
            <a:spLocks noGrp="1" noChangeArrowheads="1"/>
          </p:cNvSpPr>
          <p:nvPr>
            <p:ph type="sldNum" sz="quarter" idx="12"/>
          </p:nvPr>
        </p:nvSpPr>
        <p:spPr>
          <a:ln/>
        </p:spPr>
        <p:txBody>
          <a:bodyPr/>
          <a:lstStyle>
            <a:lvl1pPr>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3241646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fld id="{B4C71EC6-210F-42DE-9C53-41977AD35B3D}" type="datetimeFigureOut">
              <a:rPr lang="ru-RU" smtClean="0"/>
              <a:t>25.01.2015</a:t>
            </a:fld>
            <a:endParaRPr lang="ru-RU"/>
          </a:p>
        </p:txBody>
      </p:sp>
      <p:sp>
        <p:nvSpPr>
          <p:cNvPr id="6" name="Rectangle 5"/>
          <p:cNvSpPr>
            <a:spLocks noGrp="1" noChangeArrowheads="1"/>
          </p:cNvSpPr>
          <p:nvPr>
            <p:ph type="ftr" sz="quarter" idx="11"/>
          </p:nvPr>
        </p:nvSpPr>
        <p:spPr>
          <a:ln/>
        </p:spPr>
        <p:txBody>
          <a:bodyPr/>
          <a:lstStyle>
            <a:lvl1pPr>
              <a:defRPr/>
            </a:lvl1pPr>
          </a:lstStyle>
          <a:p>
            <a:endParaRPr lang="ru-RU"/>
          </a:p>
        </p:txBody>
      </p:sp>
      <p:sp>
        <p:nvSpPr>
          <p:cNvPr id="7" name="Rectangle 6"/>
          <p:cNvSpPr>
            <a:spLocks noGrp="1" noChangeArrowheads="1"/>
          </p:cNvSpPr>
          <p:nvPr>
            <p:ph type="sldNum" sz="quarter" idx="12"/>
          </p:nvPr>
        </p:nvSpPr>
        <p:spPr>
          <a:ln/>
        </p:spPr>
        <p:txBody>
          <a:bodyPr/>
          <a:lstStyle>
            <a:lvl1pPr>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938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ru-RU" smtClean="0"/>
              <a:t>Образец заголовка</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fld id="{B4C71EC6-210F-42DE-9C53-41977AD35B3D}" type="datetimeFigureOut">
              <a:rPr lang="ru-RU" smtClean="0"/>
              <a:t>25.01.2015</a:t>
            </a:fld>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buClr>
          <a:srgbClr val="000000"/>
        </a:buClr>
        <a:buSzPct val="100000"/>
        <a:defRPr sz="3200">
          <a:solidFill>
            <a:srgbClr val="000000"/>
          </a:solidFill>
          <a:latin typeface="+mj-lt"/>
          <a:ea typeface="+mj-ea"/>
          <a:cs typeface="+mj-cs"/>
        </a:defRPr>
      </a:lvl1pPr>
      <a:lvl2pPr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SzPct val="100000"/>
        <a:buChar char="•"/>
        <a:defRPr sz="24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SzPct val="100000"/>
        <a:buChar char="–"/>
        <a:defRPr sz="2000">
          <a:solidFill>
            <a:srgbClr val="000000"/>
          </a:solidFill>
          <a:latin typeface="+mn-lt"/>
          <a:cs typeface="+mn-cs"/>
        </a:defRPr>
      </a:lvl2pPr>
      <a:lvl3pPr marL="1143000" indent="-228600" algn="l" rtl="0" eaLnBrk="1" fontAlgn="base" hangingPunct="1">
        <a:spcBef>
          <a:spcPct val="20000"/>
        </a:spcBef>
        <a:spcAft>
          <a:spcPct val="0"/>
        </a:spcAft>
        <a:buClr>
          <a:schemeClr val="tx1"/>
        </a:buClr>
        <a:buSzPct val="100000"/>
        <a:buChar char="•"/>
        <a:defRPr sz="2000">
          <a:solidFill>
            <a:srgbClr val="000000"/>
          </a:solidFill>
          <a:latin typeface="+mn-lt"/>
          <a:cs typeface="+mn-cs"/>
        </a:defRPr>
      </a:lvl3pPr>
      <a:lvl4pPr marL="1600200" indent="-228600" algn="l" rtl="0" eaLnBrk="1" fontAlgn="base" hangingPunct="1">
        <a:spcBef>
          <a:spcPct val="20000"/>
        </a:spcBef>
        <a:spcAft>
          <a:spcPct val="0"/>
        </a:spcAft>
        <a:buClr>
          <a:schemeClr val="tx1"/>
        </a:buClr>
        <a:buSzPct val="100000"/>
        <a:buChar char="–"/>
        <a:defRPr sz="2000">
          <a:solidFill>
            <a:srgbClr val="000000"/>
          </a:solidFill>
          <a:latin typeface="+mn-lt"/>
          <a:cs typeface="+mn-cs"/>
        </a:defRPr>
      </a:lvl4pPr>
      <a:lvl5pPr marL="2057400" indent="-228600" algn="l" rtl="0" eaLnBrk="1" fontAlgn="base" hangingPunct="1">
        <a:spcBef>
          <a:spcPct val="20000"/>
        </a:spcBef>
        <a:spcAft>
          <a:spcPct val="0"/>
        </a:spcAft>
        <a:buClr>
          <a:schemeClr val="tx1"/>
        </a:buClr>
        <a:buSzPct val="100000"/>
        <a:buChar char="»"/>
        <a:defRPr sz="2000">
          <a:solidFill>
            <a:srgbClr val="000000"/>
          </a:solidFill>
          <a:latin typeface="+mn-lt"/>
          <a:cs typeface="+mn-cs"/>
        </a:defRPr>
      </a:lvl5pPr>
      <a:lvl6pPr marL="2514600" indent="-228600" algn="l" rtl="0" eaLnBrk="1" fontAlgn="base" hangingPunct="1">
        <a:spcBef>
          <a:spcPct val="20000"/>
        </a:spcBef>
        <a:spcAft>
          <a:spcPct val="0"/>
        </a:spcAft>
        <a:buClr>
          <a:schemeClr val="tx1"/>
        </a:buClr>
        <a:buSzPct val="100000"/>
        <a:buChar char="»"/>
        <a:defRPr sz="2000">
          <a:solidFill>
            <a:srgbClr val="000000"/>
          </a:solidFill>
          <a:latin typeface="+mn-lt"/>
          <a:cs typeface="+mn-cs"/>
        </a:defRPr>
      </a:lvl6pPr>
      <a:lvl7pPr marL="2971800" indent="-228600" algn="l" rtl="0" eaLnBrk="1" fontAlgn="base" hangingPunct="1">
        <a:spcBef>
          <a:spcPct val="20000"/>
        </a:spcBef>
        <a:spcAft>
          <a:spcPct val="0"/>
        </a:spcAft>
        <a:buClr>
          <a:schemeClr val="tx1"/>
        </a:buClr>
        <a:buSzPct val="100000"/>
        <a:buChar char="»"/>
        <a:defRPr sz="2000">
          <a:solidFill>
            <a:srgbClr val="000000"/>
          </a:solidFill>
          <a:latin typeface="+mn-lt"/>
          <a:cs typeface="+mn-cs"/>
        </a:defRPr>
      </a:lvl7pPr>
      <a:lvl8pPr marL="3429000" indent="-228600" algn="l" rtl="0" eaLnBrk="1" fontAlgn="base" hangingPunct="1">
        <a:spcBef>
          <a:spcPct val="20000"/>
        </a:spcBef>
        <a:spcAft>
          <a:spcPct val="0"/>
        </a:spcAft>
        <a:buClr>
          <a:schemeClr val="tx1"/>
        </a:buClr>
        <a:buSzPct val="100000"/>
        <a:buChar char="»"/>
        <a:defRPr sz="2000">
          <a:solidFill>
            <a:srgbClr val="000000"/>
          </a:solidFill>
          <a:latin typeface="+mn-lt"/>
          <a:cs typeface="+mn-cs"/>
        </a:defRPr>
      </a:lvl8pPr>
      <a:lvl9pPr marL="3886200" indent="-228600" algn="l" rtl="0" eaLnBrk="1" fontAlgn="base" hangingPunct="1">
        <a:spcBef>
          <a:spcPct val="20000"/>
        </a:spcBef>
        <a:spcAft>
          <a:spcPct val="0"/>
        </a:spcAft>
        <a:buClr>
          <a:schemeClr val="tx1"/>
        </a:buClr>
        <a:buSzPct val="100000"/>
        <a:buChar char="»"/>
        <a:defRPr sz="2000">
          <a:solidFill>
            <a:srgbClr val="000000"/>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7.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6.png"/><Relationship Id="rId1" Type="http://schemas.openxmlformats.org/officeDocument/2006/relationships/slideLayout" Target="../slideLayouts/slideLayout7.xml"/><Relationship Id="rId5" Type="http://schemas.microsoft.com/office/2007/relationships/hdphoto" Target="../media/hdphoto11.wdp"/><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13.wdp"/><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1.png"/><Relationship Id="rId1" Type="http://schemas.openxmlformats.org/officeDocument/2006/relationships/slideLayout" Target="../slideLayouts/slideLayout7.xml"/><Relationship Id="rId5" Type="http://schemas.microsoft.com/office/2007/relationships/hdphoto" Target="../media/hdphoto16.wdp"/><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microsoft.com/office/2007/relationships/hdphoto" Target="../media/hdphoto19.wdp"/></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6" Type="http://schemas.microsoft.com/office/2007/relationships/hdphoto" Target="../media/hdphoto21.wdp"/><Relationship Id="rId5" Type="http://schemas.openxmlformats.org/officeDocument/2006/relationships/image" Target="../media/image43.png"/><Relationship Id="rId4" Type="http://schemas.microsoft.com/office/2007/relationships/hdphoto" Target="../media/hdphoto20.wdp"/></Relationships>
</file>

<file path=ppt/slides/_rels/slide26.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50.png"/><Relationship Id="rId1" Type="http://schemas.openxmlformats.org/officeDocument/2006/relationships/slideLayout" Target="../slideLayouts/slideLayout7.xml"/><Relationship Id="rId5" Type="http://schemas.microsoft.com/office/2007/relationships/hdphoto" Target="../media/hdphoto26.wdp"/><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52.png"/><Relationship Id="rId1" Type="http://schemas.openxmlformats.org/officeDocument/2006/relationships/slideLayout" Target="../slideLayouts/slideLayout7.xml"/><Relationship Id="rId5" Type="http://schemas.microsoft.com/office/2007/relationships/hdphoto" Target="../media/hdphoto28.wdp"/><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54.png"/><Relationship Id="rId1" Type="http://schemas.openxmlformats.org/officeDocument/2006/relationships/slideLayout" Target="../slideLayouts/slideLayout7.xml"/><Relationship Id="rId5" Type="http://schemas.microsoft.com/office/2007/relationships/hdphoto" Target="../media/hdphoto30.wdp"/><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56.png"/><Relationship Id="rId1" Type="http://schemas.openxmlformats.org/officeDocument/2006/relationships/slideLayout" Target="../slideLayouts/slideLayout7.xml"/><Relationship Id="rId5" Type="http://schemas.microsoft.com/office/2007/relationships/hdphoto" Target="../media/hdphoto32.wdp"/><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61.png"/><Relationship Id="rId1" Type="http://schemas.openxmlformats.org/officeDocument/2006/relationships/slideLayout" Target="../slideLayouts/slideLayout7.xml"/><Relationship Id="rId5" Type="http://schemas.microsoft.com/office/2007/relationships/hdphoto" Target="../media/hdphoto34.wdp"/><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5.wdp"/><Relationship Id="rId7" Type="http://schemas.microsoft.com/office/2007/relationships/hdphoto" Target="../media/hdphoto37.wdp"/><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5.png"/><Relationship Id="rId5" Type="http://schemas.microsoft.com/office/2007/relationships/hdphoto" Target="../media/hdphoto36.wdp"/><Relationship Id="rId4" Type="http://schemas.openxmlformats.org/officeDocument/2006/relationships/image" Target="../media/image64.png"/><Relationship Id="rId9" Type="http://schemas.microsoft.com/office/2007/relationships/hdphoto" Target="../media/hdphoto38.wd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80.png"/><Relationship Id="rId1" Type="http://schemas.openxmlformats.org/officeDocument/2006/relationships/slideLayout" Target="../slideLayouts/slideLayout7.xml"/><Relationship Id="rId5" Type="http://schemas.microsoft.com/office/2007/relationships/hdphoto" Target="../media/hdphoto43.wdp"/><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6" Type="http://schemas.microsoft.com/office/2007/relationships/hdphoto" Target="../media/hdphoto46.wdp"/><Relationship Id="rId5" Type="http://schemas.openxmlformats.org/officeDocument/2006/relationships/image" Target="../media/image85.png"/><Relationship Id="rId4" Type="http://schemas.microsoft.com/office/2007/relationships/hdphoto" Target="../media/hdphoto45.wdp"/></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88.png"/><Relationship Id="rId1" Type="http://schemas.openxmlformats.org/officeDocument/2006/relationships/slideLayout" Target="../slideLayouts/slideLayout7.xml"/><Relationship Id="rId5" Type="http://schemas.microsoft.com/office/2007/relationships/hdphoto" Target="../media/hdphoto48.wdp"/><Relationship Id="rId4" Type="http://schemas.openxmlformats.org/officeDocument/2006/relationships/image" Target="../media/image89.png"/></Relationships>
</file>

<file path=ppt/slides/_rels/slide57.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90.png"/><Relationship Id="rId1" Type="http://schemas.openxmlformats.org/officeDocument/2006/relationships/slideLayout" Target="../slideLayouts/slideLayout7.xml"/><Relationship Id="rId5" Type="http://schemas.microsoft.com/office/2007/relationships/hdphoto" Target="../media/hdphoto50.wdp"/><Relationship Id="rId4" Type="http://schemas.openxmlformats.org/officeDocument/2006/relationships/image" Target="../media/image91.png"/></Relationships>
</file>

<file path=ppt/slides/_rels/slide58.xml.rels><?xml version="1.0" encoding="UTF-8" standalone="yes"?>
<Relationships xmlns="http://schemas.openxmlformats.org/package/2006/relationships"><Relationship Id="rId3" Type="http://schemas.microsoft.com/office/2007/relationships/hdphoto" Target="../media/hdphoto51.wdp"/><Relationship Id="rId2" Type="http://schemas.openxmlformats.org/officeDocument/2006/relationships/image" Target="../media/image92.png"/><Relationship Id="rId1" Type="http://schemas.openxmlformats.org/officeDocument/2006/relationships/slideLayout" Target="../slideLayouts/slideLayout7.xml"/><Relationship Id="rId5" Type="http://schemas.microsoft.com/office/2007/relationships/hdphoto" Target="../media/hdphoto52.wdp"/><Relationship Id="rId4" Type="http://schemas.openxmlformats.org/officeDocument/2006/relationships/image" Target="../media/image93.png"/></Relationships>
</file>

<file path=ppt/slides/_rels/slide59.xml.rels><?xml version="1.0" encoding="UTF-8" standalone="yes"?>
<Relationships xmlns="http://schemas.openxmlformats.org/package/2006/relationships"><Relationship Id="rId3" Type="http://schemas.microsoft.com/office/2007/relationships/hdphoto" Target="../media/hdphoto53.wdp"/><Relationship Id="rId2" Type="http://schemas.openxmlformats.org/officeDocument/2006/relationships/image" Target="../media/image94.png"/><Relationship Id="rId1" Type="http://schemas.openxmlformats.org/officeDocument/2006/relationships/slideLayout" Target="../slideLayouts/slideLayout7.xml"/><Relationship Id="rId5" Type="http://schemas.microsoft.com/office/2007/relationships/hdphoto" Target="../media/hdphoto54.wdp"/><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microsoft.com/office/2007/relationships/hdphoto" Target="../media/hdphoto55.wdp"/><Relationship Id="rId2" Type="http://schemas.openxmlformats.org/officeDocument/2006/relationships/image" Target="../media/image96.png"/><Relationship Id="rId1" Type="http://schemas.openxmlformats.org/officeDocument/2006/relationships/slideLayout" Target="../slideLayouts/slideLayout7.xml"/><Relationship Id="rId5" Type="http://schemas.microsoft.com/office/2007/relationships/hdphoto" Target="../media/hdphoto56.wdp"/><Relationship Id="rId4" Type="http://schemas.openxmlformats.org/officeDocument/2006/relationships/image" Target="../media/image97.png"/></Relationships>
</file>

<file path=ppt/slides/_rels/slide6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microsoft.com/office/2007/relationships/hdphoto" Target="../media/hdphoto57.wdp"/><Relationship Id="rId2" Type="http://schemas.openxmlformats.org/officeDocument/2006/relationships/image" Target="../media/image99.png"/><Relationship Id="rId1" Type="http://schemas.openxmlformats.org/officeDocument/2006/relationships/slideLayout" Target="../slideLayouts/slideLayout7.xml"/><Relationship Id="rId5" Type="http://schemas.microsoft.com/office/2007/relationships/hdphoto" Target="../media/hdphoto58.wdp"/><Relationship Id="rId4" Type="http://schemas.openxmlformats.org/officeDocument/2006/relationships/image" Target="../media/image10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ru.wikipedia.org/wiki/%D0%98%D0%BD%D0%B4%D0%B8%D1%8F" TargetMode="External"/><Relationship Id="rId2" Type="http://schemas.openxmlformats.org/officeDocument/2006/relationships/hyperlink" Target="http://ru.wikipedia.org/wiki/%D0%91%D0%BE%D0%B4%D0%B8_%D0%B0%D1%80%D1%82" TargetMode="External"/><Relationship Id="rId1" Type="http://schemas.openxmlformats.org/officeDocument/2006/relationships/slideLayout" Target="../slideLayouts/slideLayout2.xml"/><Relationship Id="rId5" Type="http://schemas.openxmlformats.org/officeDocument/2006/relationships/hyperlink" Target="http://ru.wikipedia.org/wiki/%D0%A1%D0%B5%D0%B2%D0%B5%D1%80%D0%BD%D0%B0%D1%8F_%D0%90%D1%84%D1%80%D0%B8%D0%BA%D0%B0" TargetMode="External"/><Relationship Id="rId4" Type="http://schemas.openxmlformats.org/officeDocument/2006/relationships/hyperlink" Target="http://ru.wikipedia.org/wiki/%D0%9F%D0%B0%D0%BA%D0%B8%D1%81%D1%82%D0%B0%D0%BD"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microsoft.com/office/2007/relationships/hdphoto" Target="../media/hdphoto59.wdp"/><Relationship Id="rId2" Type="http://schemas.openxmlformats.org/officeDocument/2006/relationships/image" Target="../media/image104.jpeg"/><Relationship Id="rId1" Type="http://schemas.openxmlformats.org/officeDocument/2006/relationships/slideLayout" Target="../slideLayouts/slideLayout2.xml"/><Relationship Id="rId5" Type="http://schemas.microsoft.com/office/2007/relationships/hdphoto" Target="../media/hdphoto60.wdp"/><Relationship Id="rId4" Type="http://schemas.openxmlformats.org/officeDocument/2006/relationships/image" Target="../media/image10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ru.wikipedia.org/wiki/%D0%92%D0%B5%D1%82%D1%80%D1%8F%D0%BD%D0%BA%D0%B0" TargetMode="External"/><Relationship Id="rId2" Type="http://schemas.openxmlformats.org/officeDocument/2006/relationships/hyperlink" Target="http://ru.wikipedia.org/w/index.php?title=%D0%94%D0%B5%D1%80%D0%BC%D0%B0%D1%82%D0%BE%D0%BB%D0%BE%D0%B3%D0%B8%D1%87%D0%B5%D1%81%D0%BA%D0%B8%D0%B5_%D0%B7%D0%B0%D0%B1%D0%BE%D0%BB%D0%B5%D0%B2%D0%B0%D0%BD%D0%B8%D1%8F&amp;action=edit&amp;redlink=1" TargetMode="External"/><Relationship Id="rId1" Type="http://schemas.openxmlformats.org/officeDocument/2006/relationships/slideLayout" Target="../slideLayouts/slideLayout2.xml"/><Relationship Id="rId5" Type="http://schemas.openxmlformats.org/officeDocument/2006/relationships/hyperlink" Target="http://ru.wikipedia.org/wiki/%D0%A3%D0%BA%D1%81%D1%83%D1%81" TargetMode="External"/><Relationship Id="rId4" Type="http://schemas.openxmlformats.org/officeDocument/2006/relationships/hyperlink" Target="http://ru.wikipedia.org/wiki/%D0%9E%D1%81%D0%BF%D0%B0"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1437" y="1124744"/>
            <a:ext cx="2907950" cy="406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9337" y="0"/>
            <a:ext cx="55546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Заголовок 4"/>
          <p:cNvSpPr>
            <a:spLocks noGrp="1"/>
          </p:cNvSpPr>
          <p:nvPr>
            <p:ph type="title"/>
          </p:nvPr>
        </p:nvSpPr>
        <p:spPr>
          <a:xfrm>
            <a:off x="1634842" y="8400"/>
            <a:ext cx="6126850" cy="1143000"/>
          </a:xfrm>
        </p:spPr>
        <p:txBody>
          <a:bodyPr anchor="t"/>
          <a:lstStyle/>
          <a:p>
            <a:pPr algn="ctr"/>
            <a:r>
              <a:rPr lang="ru-RU" sz="6000" b="1" dirty="0" smtClean="0">
                <a:latin typeface="Times New Roman" pitchFamily="18" charset="0"/>
                <a:cs typeface="Times New Roman" pitchFamily="18" charset="0"/>
              </a:rPr>
              <a:t>Окрашивание  </a:t>
            </a:r>
            <a:r>
              <a:rPr lang="ru-RU" sz="6000" b="1" dirty="0">
                <a:latin typeface="Times New Roman" pitchFamily="18" charset="0"/>
                <a:cs typeface="Times New Roman" pitchFamily="18" charset="0"/>
              </a:rPr>
              <a:t>волос</a:t>
            </a:r>
            <a:endParaRPr lang="ru-RU" sz="6000" dirty="0">
              <a:latin typeface="Times New Roman" pitchFamily="18" charset="0"/>
              <a:cs typeface="Times New Roman" pitchFamily="18" charset="0"/>
            </a:endParaRPr>
          </a:p>
        </p:txBody>
      </p:sp>
      <p:pic>
        <p:nvPicPr>
          <p:cNvPr id="4" name="Picture 15" descr="F:\книга ИСКУССТВО ЦВЕТА\НОВАЯ КНИГА\ART_OF_COLOR_CD\142_SD_Lowerthird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07172"/>
            <a:ext cx="9143999" cy="175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p:cNvPicPr>
            <a:picLocks noChangeAspect="1" noChangeArrowheads="1"/>
          </p:cNvPicPr>
          <p:nvPr/>
        </p:nvPicPr>
        <p:blipFill>
          <a:blip r:embed="rId6" cstate="print">
            <a:lum contrast="40000"/>
            <a:extLst>
              <a:ext uri="{28A0092B-C50C-407E-A947-70E740481C1C}">
                <a14:useLocalDpi xmlns:a14="http://schemas.microsoft.com/office/drawing/2010/main" val="0"/>
              </a:ext>
            </a:extLst>
          </a:blip>
          <a:srcRect/>
          <a:stretch>
            <a:fillRect/>
          </a:stretch>
        </p:blipFill>
        <p:spPr bwMode="auto">
          <a:xfrm>
            <a:off x="3158224" y="2030393"/>
            <a:ext cx="2846076" cy="3952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12263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907704" y="2905492"/>
            <a:ext cx="4855703" cy="398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0" y="188640"/>
            <a:ext cx="9080938" cy="2739211"/>
          </a:xfrm>
          <a:prstGeom prst="rect">
            <a:avLst/>
          </a:prstGeom>
        </p:spPr>
        <p:txBody>
          <a:bodyPr wrap="square">
            <a:spAutoFit/>
          </a:bodyPr>
          <a:lstStyle/>
          <a:p>
            <a:pPr algn="ctr"/>
            <a:r>
              <a:rPr lang="ru-RU" sz="3200" b="1" u="sng" dirty="0">
                <a:latin typeface="Times New Roman" pitchFamily="18" charset="0"/>
                <a:cs typeface="Times New Roman" pitchFamily="18" charset="0"/>
              </a:rPr>
              <a:t>Первичные</a:t>
            </a:r>
            <a:r>
              <a:rPr lang="ru-RU" sz="2800" b="1" dirty="0">
                <a:latin typeface="Times New Roman" pitchFamily="18" charset="0"/>
                <a:cs typeface="Times New Roman" pitchFamily="18" charset="0"/>
              </a:rPr>
              <a:t> – это основные цвета, </a:t>
            </a:r>
            <a:r>
              <a:rPr lang="ru-RU" sz="2800" b="1" dirty="0" smtClean="0">
                <a:latin typeface="Times New Roman" pitchFamily="18" charset="0"/>
                <a:cs typeface="Times New Roman" pitchFamily="18" charset="0"/>
              </a:rPr>
              <a:t>которые невозможно </a:t>
            </a:r>
            <a:r>
              <a:rPr lang="ru-RU" sz="2800" b="1" dirty="0">
                <a:latin typeface="Times New Roman" pitchFamily="18" charset="0"/>
                <a:cs typeface="Times New Roman" pitchFamily="18" charset="0"/>
              </a:rPr>
              <a:t>получить путем смешивания. </a:t>
            </a:r>
            <a:r>
              <a:rPr lang="ru-RU" sz="2800" b="1" dirty="0" smtClean="0">
                <a:latin typeface="Times New Roman" pitchFamily="18" charset="0"/>
                <a:cs typeface="Times New Roman" pitchFamily="18" charset="0"/>
              </a:rPr>
              <a:t>В природе </a:t>
            </a:r>
            <a:r>
              <a:rPr lang="ru-RU" sz="2800" b="1" dirty="0">
                <a:latin typeface="Times New Roman" pitchFamily="18" charset="0"/>
                <a:cs typeface="Times New Roman" pitchFamily="18" charset="0"/>
              </a:rPr>
              <a:t>существует только три первичных </a:t>
            </a:r>
            <a:r>
              <a:rPr lang="ru-RU" sz="2800" b="1" dirty="0" smtClean="0">
                <a:latin typeface="Times New Roman" pitchFamily="18" charset="0"/>
                <a:cs typeface="Times New Roman" pitchFamily="18" charset="0"/>
              </a:rPr>
              <a:t>цвета – </a:t>
            </a:r>
            <a:r>
              <a:rPr lang="ru-RU" sz="2800" b="1" dirty="0">
                <a:latin typeface="Times New Roman" pitchFamily="18" charset="0"/>
                <a:cs typeface="Times New Roman" pitchFamily="18" charset="0"/>
              </a:rPr>
              <a:t>это красный, синий и желтый. Всё </a:t>
            </a:r>
            <a:r>
              <a:rPr lang="ru-RU" sz="2800" b="1" dirty="0" smtClean="0">
                <a:latin typeface="Times New Roman" pitchFamily="18" charset="0"/>
                <a:cs typeface="Times New Roman" pitchFamily="18" charset="0"/>
              </a:rPr>
              <a:t>остальное многообразие </a:t>
            </a:r>
            <a:r>
              <a:rPr lang="ru-RU" sz="2800" b="1" dirty="0">
                <a:latin typeface="Times New Roman" pitchFamily="18" charset="0"/>
                <a:cs typeface="Times New Roman" pitchFamily="18" charset="0"/>
              </a:rPr>
              <a:t>получается при </a:t>
            </a:r>
            <a:r>
              <a:rPr lang="ru-RU" sz="2800" b="1" dirty="0" smtClean="0">
                <a:latin typeface="Times New Roman" pitchFamily="18" charset="0"/>
                <a:cs typeface="Times New Roman" pitchFamily="18" charset="0"/>
              </a:rPr>
              <a:t>смешении этих </a:t>
            </a:r>
            <a:r>
              <a:rPr lang="ru-RU" sz="2800" b="1" dirty="0">
                <a:latin typeface="Times New Roman" pitchFamily="18" charset="0"/>
                <a:cs typeface="Times New Roman" pitchFamily="18" charset="0"/>
              </a:rPr>
              <a:t>основных цветов и добавлении к </a:t>
            </a:r>
            <a:r>
              <a:rPr lang="ru-RU" sz="2800" b="1" dirty="0" smtClean="0">
                <a:latin typeface="Times New Roman" pitchFamily="18" charset="0"/>
                <a:cs typeface="Times New Roman" pitchFamily="18" charset="0"/>
              </a:rPr>
              <a:t>ним ахроматических</a:t>
            </a:r>
            <a:r>
              <a:rPr lang="ru-RU" sz="2800" b="1" dirty="0">
                <a:latin typeface="Times New Roman" pitchFamily="18" charset="0"/>
                <a:cs typeface="Times New Roman" pitchFamily="18" charset="0"/>
              </a:rPr>
              <a:t>.</a:t>
            </a:r>
          </a:p>
        </p:txBody>
      </p:sp>
    </p:spTree>
    <p:extLst>
      <p:ext uri="{BB962C8B-B14F-4D97-AF65-F5344CB8AC3E}">
        <p14:creationId xmlns:p14="http://schemas.microsoft.com/office/powerpoint/2010/main" val="7529904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3293" y="62516"/>
            <a:ext cx="9110707" cy="2739211"/>
          </a:xfrm>
          <a:prstGeom prst="rect">
            <a:avLst/>
          </a:prstGeom>
        </p:spPr>
        <p:txBody>
          <a:bodyPr wrap="square">
            <a:spAutoFit/>
          </a:bodyPr>
          <a:lstStyle/>
          <a:p>
            <a:r>
              <a:rPr lang="ru-RU" sz="3200" b="1" u="sng" dirty="0">
                <a:latin typeface="Times New Roman" pitchFamily="18" charset="0"/>
                <a:cs typeface="Times New Roman" pitchFamily="18" charset="0"/>
              </a:rPr>
              <a:t>Вторичные </a:t>
            </a:r>
            <a:r>
              <a:rPr lang="ru-RU" sz="2800" b="1" dirty="0">
                <a:latin typeface="Times New Roman" pitchFamily="18" charset="0"/>
                <a:cs typeface="Times New Roman" pitchFamily="18" charset="0"/>
              </a:rPr>
              <a:t>– это цвета, которые получаются путем</a:t>
            </a:r>
          </a:p>
          <a:p>
            <a:r>
              <a:rPr lang="ru-RU" sz="2800" b="1" dirty="0">
                <a:latin typeface="Times New Roman" pitchFamily="18" charset="0"/>
                <a:cs typeface="Times New Roman" pitchFamily="18" charset="0"/>
              </a:rPr>
              <a:t>смешивания в равных пропорциях двух первичных</a:t>
            </a:r>
          </a:p>
          <a:p>
            <a:r>
              <a:rPr lang="ru-RU" sz="2800" b="1" dirty="0">
                <a:latin typeface="Times New Roman" pitchFamily="18" charset="0"/>
                <a:cs typeface="Times New Roman" pitchFamily="18" charset="0"/>
              </a:rPr>
              <a:t>цветов:</a:t>
            </a:r>
          </a:p>
          <a:p>
            <a:r>
              <a:rPr lang="ru-RU" sz="2800" b="1" dirty="0">
                <a:latin typeface="Times New Roman" pitchFamily="18" charset="0"/>
                <a:cs typeface="Times New Roman" pitchFamily="18" charset="0"/>
              </a:rPr>
              <a:t>• красный + жёлтый = оранжевый;</a:t>
            </a:r>
          </a:p>
          <a:p>
            <a:r>
              <a:rPr lang="ru-RU" sz="2800" b="1" dirty="0">
                <a:latin typeface="Times New Roman" pitchFamily="18" charset="0"/>
                <a:cs typeface="Times New Roman" pitchFamily="18" charset="0"/>
              </a:rPr>
              <a:t>• жёлтый + синий = зеленый;</a:t>
            </a:r>
          </a:p>
          <a:p>
            <a:r>
              <a:rPr lang="ru-RU" sz="2800" b="1" dirty="0">
                <a:latin typeface="Times New Roman" pitchFamily="18" charset="0"/>
                <a:cs typeface="Times New Roman" pitchFamily="18" charset="0"/>
              </a:rPr>
              <a:t>• синий + красный = фиолетовый.</a:t>
            </a:r>
          </a:p>
        </p:txBody>
      </p:sp>
      <p:pic>
        <p:nvPicPr>
          <p:cNvPr id="819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 y="2742759"/>
            <a:ext cx="3162625" cy="2486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704822" y="2132856"/>
            <a:ext cx="3490379" cy="2552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colorTemperature colorTemp="112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937227" y="4293097"/>
            <a:ext cx="3434973" cy="2444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16493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a:lum contrast="30000"/>
            <a:extLst>
              <a:ext uri="{28A0092B-C50C-407E-A947-70E740481C1C}">
                <a14:useLocalDpi xmlns:a14="http://schemas.microsoft.com/office/drawing/2010/main" val="0"/>
              </a:ext>
            </a:extLst>
          </a:blip>
          <a:srcRect l="9708" t="2684" r="8648" b="6133"/>
          <a:stretch/>
        </p:blipFill>
        <p:spPr bwMode="auto">
          <a:xfrm>
            <a:off x="1907705" y="1705970"/>
            <a:ext cx="5161835" cy="5135291"/>
          </a:xfrm>
          <a:prstGeom prst="rect">
            <a:avLst/>
          </a:prstGeom>
          <a:noFill/>
          <a:ln>
            <a:noFill/>
          </a:ln>
        </p:spPr>
      </p:pic>
      <p:pic>
        <p:nvPicPr>
          <p:cNvPr id="3" name="Рисунок 2"/>
          <p:cNvPicPr/>
          <p:nvPr/>
        </p:nvPicPr>
        <p:blipFill>
          <a:blip r:embed="rId3">
            <a:lum contrast="24000"/>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5804" y="0"/>
            <a:ext cx="9118196" cy="1656185"/>
          </a:xfrm>
          <a:prstGeom prst="rect">
            <a:avLst/>
          </a:prstGeom>
          <a:noFill/>
          <a:ln>
            <a:noFill/>
          </a:ln>
        </p:spPr>
      </p:pic>
    </p:spTree>
    <p:extLst>
      <p:ext uri="{BB962C8B-B14F-4D97-AF65-F5344CB8AC3E}">
        <p14:creationId xmlns:p14="http://schemas.microsoft.com/office/powerpoint/2010/main" val="3048039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lum contrast="24000"/>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76" y="0"/>
            <a:ext cx="9140623" cy="2564904"/>
          </a:xfrm>
          <a:prstGeom prst="rect">
            <a:avLst/>
          </a:prstGeom>
          <a:noFill/>
          <a:ln>
            <a:noFill/>
          </a:ln>
        </p:spPr>
      </p:pic>
      <p:pic>
        <p:nvPicPr>
          <p:cNvPr id="3" name="Рисунок 2"/>
          <p:cNvPicPr/>
          <p:nvPr/>
        </p:nvPicPr>
        <p:blipFill>
          <a:blip r:embed="rId4">
            <a:lum contrast="30000"/>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483768" y="2060849"/>
            <a:ext cx="6048672" cy="4797152"/>
          </a:xfrm>
          <a:prstGeom prst="rect">
            <a:avLst/>
          </a:prstGeom>
          <a:noFill/>
          <a:ln>
            <a:noFill/>
          </a:ln>
        </p:spPr>
      </p:pic>
    </p:spTree>
    <p:extLst>
      <p:ext uri="{BB962C8B-B14F-4D97-AF65-F5344CB8AC3E}">
        <p14:creationId xmlns:p14="http://schemas.microsoft.com/office/powerpoint/2010/main" val="2056323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lum contrast="24000"/>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3130" y="13406"/>
            <a:ext cx="9130870" cy="2119450"/>
          </a:xfrm>
          <a:prstGeom prst="rect">
            <a:avLst/>
          </a:prstGeom>
          <a:noFill/>
          <a:ln>
            <a:noFill/>
          </a:ln>
        </p:spPr>
      </p:pic>
      <p:pic>
        <p:nvPicPr>
          <p:cNvPr id="3" name="Рисунок 2"/>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3130" y="2110401"/>
            <a:ext cx="4414854" cy="4630967"/>
          </a:xfrm>
          <a:prstGeom prst="rect">
            <a:avLst/>
          </a:prstGeom>
          <a:noFill/>
          <a:ln>
            <a:noFill/>
          </a:ln>
        </p:spPr>
      </p:pic>
      <p:pic>
        <p:nvPicPr>
          <p:cNvPr id="4" name="Рисунок 3"/>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607414" y="1944806"/>
            <a:ext cx="4536586" cy="4796562"/>
          </a:xfrm>
          <a:prstGeom prst="rect">
            <a:avLst/>
          </a:prstGeom>
          <a:noFill/>
          <a:ln>
            <a:noFill/>
          </a:ln>
        </p:spPr>
      </p:pic>
    </p:spTree>
    <p:extLst>
      <p:ext uri="{BB962C8B-B14F-4D97-AF65-F5344CB8AC3E}">
        <p14:creationId xmlns:p14="http://schemas.microsoft.com/office/powerpoint/2010/main" val="500649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4499992" cy="4725144"/>
          </a:xfrm>
          <a:prstGeom prst="rect">
            <a:avLst/>
          </a:prstGeom>
          <a:noFill/>
          <a:ln>
            <a:noFill/>
          </a:ln>
        </p:spPr>
      </p:pic>
      <p:pic>
        <p:nvPicPr>
          <p:cNvPr id="3" name="Рисунок 2"/>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523125" y="2231838"/>
            <a:ext cx="4620875" cy="4608512"/>
          </a:xfrm>
          <a:prstGeom prst="rect">
            <a:avLst/>
          </a:prstGeom>
          <a:noFill/>
          <a:ln>
            <a:noFill/>
          </a:ln>
        </p:spPr>
      </p:pic>
    </p:spTree>
    <p:extLst>
      <p:ext uri="{BB962C8B-B14F-4D97-AF65-F5344CB8AC3E}">
        <p14:creationId xmlns:p14="http://schemas.microsoft.com/office/powerpoint/2010/main" val="1461308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0350" y="1700808"/>
            <a:ext cx="4309432"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87016" y="9754"/>
            <a:ext cx="7525344" cy="1077218"/>
          </a:xfrm>
          <a:prstGeom prst="rect">
            <a:avLst/>
          </a:prstGeom>
        </p:spPr>
        <p:txBody>
          <a:bodyPr wrap="square">
            <a:spAutoFit/>
          </a:bodyPr>
          <a:lstStyle/>
          <a:p>
            <a:pPr algn="ctr"/>
            <a:r>
              <a:rPr lang="ru-RU" sz="3200" b="1" dirty="0" smtClean="0">
                <a:latin typeface="Times New Roman" pitchFamily="18" charset="0"/>
                <a:cs typeface="Times New Roman" pitchFamily="18" charset="0"/>
              </a:rPr>
              <a:t>Волос </a:t>
            </a:r>
            <a:r>
              <a:rPr lang="ru-RU" sz="3200" b="1" dirty="0">
                <a:latin typeface="Times New Roman" pitchFamily="18" charset="0"/>
                <a:cs typeface="Times New Roman" pitchFamily="18" charset="0"/>
              </a:rPr>
              <a:t>состоит из </a:t>
            </a:r>
            <a:r>
              <a:rPr lang="ru-RU" sz="3200" b="1" dirty="0" smtClean="0">
                <a:latin typeface="Times New Roman" pitchFamily="18" charset="0"/>
                <a:cs typeface="Times New Roman" pitchFamily="18" charset="0"/>
              </a:rPr>
              <a:t>трех основных </a:t>
            </a:r>
            <a:r>
              <a:rPr lang="ru-RU" sz="3200" b="1" dirty="0">
                <a:latin typeface="Times New Roman" pitchFamily="18" charset="0"/>
                <a:cs typeface="Times New Roman" pitchFamily="18" charset="0"/>
              </a:rPr>
              <a:t>слоев – </a:t>
            </a:r>
            <a:endParaRPr lang="ru-RU" sz="3200" b="1" dirty="0" smtClean="0">
              <a:latin typeface="Times New Roman" pitchFamily="18" charset="0"/>
              <a:cs typeface="Times New Roman" pitchFamily="18" charset="0"/>
            </a:endParaRPr>
          </a:p>
          <a:p>
            <a:pPr algn="ctr"/>
            <a:r>
              <a:rPr lang="ru-RU" sz="3200" b="1" dirty="0" smtClean="0">
                <a:latin typeface="Times New Roman" pitchFamily="18" charset="0"/>
                <a:cs typeface="Times New Roman" pitchFamily="18" charset="0"/>
              </a:rPr>
              <a:t>кутикула</a:t>
            </a:r>
            <a:r>
              <a:rPr lang="ru-RU" sz="3200" b="1" dirty="0">
                <a:latin typeface="Times New Roman" pitchFamily="18" charset="0"/>
                <a:cs typeface="Times New Roman" pitchFamily="18" charset="0"/>
              </a:rPr>
              <a:t>, </a:t>
            </a:r>
            <a:r>
              <a:rPr lang="ru-RU" sz="3200" b="1" dirty="0" err="1">
                <a:latin typeface="Times New Roman" pitchFamily="18" charset="0"/>
                <a:cs typeface="Times New Roman" pitchFamily="18" charset="0"/>
              </a:rPr>
              <a:t>кортекс</a:t>
            </a:r>
            <a:r>
              <a:rPr lang="ru-RU" sz="3200" b="1" dirty="0">
                <a:latin typeface="Times New Roman" pitchFamily="18" charset="0"/>
                <a:cs typeface="Times New Roman" pitchFamily="18" charset="0"/>
              </a:rPr>
              <a:t> и </a:t>
            </a:r>
            <a:r>
              <a:rPr lang="ru-RU" sz="3200" b="1" dirty="0" err="1">
                <a:latin typeface="Times New Roman" pitchFamily="18" charset="0"/>
                <a:cs typeface="Times New Roman" pitchFamily="18" charset="0"/>
              </a:rPr>
              <a:t>медулла</a:t>
            </a:r>
            <a:r>
              <a:rPr lang="ru-RU" sz="3200" dirty="0"/>
              <a:t>.</a:t>
            </a:r>
          </a:p>
        </p:txBody>
      </p:sp>
      <p:sp>
        <p:nvSpPr>
          <p:cNvPr id="3" name="Прямоугольник 2"/>
          <p:cNvSpPr/>
          <p:nvPr/>
        </p:nvSpPr>
        <p:spPr>
          <a:xfrm>
            <a:off x="0" y="1196752"/>
            <a:ext cx="5436096" cy="5201424"/>
          </a:xfrm>
          <a:prstGeom prst="rect">
            <a:avLst/>
          </a:prstGeom>
        </p:spPr>
        <p:txBody>
          <a:bodyPr wrap="square">
            <a:spAutoFit/>
          </a:bodyPr>
          <a:lstStyle/>
          <a:p>
            <a:r>
              <a:rPr lang="ru-RU" sz="2400" b="1" u="sng" dirty="0" err="1">
                <a:latin typeface="Times New Roman" pitchFamily="18" charset="0"/>
                <a:cs typeface="Times New Roman" pitchFamily="18" charset="0"/>
              </a:rPr>
              <a:t>Медулла</a:t>
            </a:r>
            <a:r>
              <a:rPr lang="ru-RU" sz="2400" b="1" dirty="0">
                <a:latin typeface="Times New Roman" pitchFamily="18" charset="0"/>
                <a:cs typeface="Times New Roman" pitchFamily="18" charset="0"/>
              </a:rPr>
              <a:t>, </a:t>
            </a:r>
            <a:r>
              <a:rPr lang="ru-RU" sz="2000" b="1" dirty="0">
                <a:latin typeface="Times New Roman" pitchFamily="18" charset="0"/>
                <a:cs typeface="Times New Roman" pitchFamily="18" charset="0"/>
              </a:rPr>
              <a:t>которая является средней частью </a:t>
            </a:r>
            <a:r>
              <a:rPr lang="ru-RU" sz="2000" b="1" dirty="0" smtClean="0">
                <a:latin typeface="Times New Roman" pitchFamily="18" charset="0"/>
                <a:cs typeface="Times New Roman" pitchFamily="18" charset="0"/>
              </a:rPr>
              <a:t>волоса, практически </a:t>
            </a:r>
            <a:r>
              <a:rPr lang="ru-RU" sz="2000" b="1" dirty="0">
                <a:latin typeface="Times New Roman" pitchFamily="18" charset="0"/>
                <a:cs typeface="Times New Roman" pitchFamily="18" charset="0"/>
              </a:rPr>
              <a:t>никак не влияет на окрашивание </a:t>
            </a:r>
            <a:r>
              <a:rPr lang="ru-RU" sz="2000" b="1" dirty="0" smtClean="0">
                <a:latin typeface="Times New Roman" pitchFamily="18" charset="0"/>
                <a:cs typeface="Times New Roman" pitchFamily="18" charset="0"/>
              </a:rPr>
              <a:t>и может </a:t>
            </a:r>
            <a:r>
              <a:rPr lang="ru-RU" sz="2000" b="1" dirty="0">
                <a:latin typeface="Times New Roman" pitchFamily="18" charset="0"/>
                <a:cs typeface="Times New Roman" pitchFamily="18" charset="0"/>
              </a:rPr>
              <a:t>вообще отсутствовать в волосе. </a:t>
            </a:r>
            <a:r>
              <a:rPr lang="ru-RU" sz="2000" b="1" dirty="0" smtClean="0">
                <a:latin typeface="Times New Roman" pitchFamily="18" charset="0"/>
                <a:cs typeface="Times New Roman" pitchFamily="18" charset="0"/>
              </a:rPr>
              <a:t>Основной задачей </a:t>
            </a:r>
            <a:r>
              <a:rPr lang="ru-RU" sz="2000" b="1" dirty="0" err="1">
                <a:latin typeface="Times New Roman" pitchFamily="18" charset="0"/>
                <a:cs typeface="Times New Roman" pitchFamily="18" charset="0"/>
              </a:rPr>
              <a:t>медуллы</a:t>
            </a:r>
            <a:r>
              <a:rPr lang="ru-RU" sz="2000" b="1" dirty="0">
                <a:latin typeface="Times New Roman" pitchFamily="18" charset="0"/>
                <a:cs typeface="Times New Roman" pitchFamily="18" charset="0"/>
              </a:rPr>
              <a:t> является терморегуляция.</a:t>
            </a:r>
          </a:p>
          <a:p>
            <a:r>
              <a:rPr lang="ru-RU" sz="2400" b="1" u="sng" dirty="0">
                <a:latin typeface="Times New Roman" pitchFamily="18" charset="0"/>
                <a:cs typeface="Times New Roman" pitchFamily="18" charset="0"/>
              </a:rPr>
              <a:t>Кутикула</a:t>
            </a:r>
            <a:r>
              <a:rPr lang="ru-RU" sz="2400" b="1" dirty="0">
                <a:latin typeface="Times New Roman" pitchFamily="18" charset="0"/>
                <a:cs typeface="Times New Roman" pitchFamily="18" charset="0"/>
              </a:rPr>
              <a:t> </a:t>
            </a:r>
            <a:r>
              <a:rPr lang="ru-RU" sz="2000" b="1" dirty="0">
                <a:latin typeface="Times New Roman" pitchFamily="18" charset="0"/>
                <a:cs typeface="Times New Roman" pitchFamily="18" charset="0"/>
              </a:rPr>
              <a:t>– внешний слой волоса, который </a:t>
            </a:r>
            <a:r>
              <a:rPr lang="ru-RU" sz="2000" b="1" dirty="0" smtClean="0">
                <a:latin typeface="Times New Roman" pitchFamily="18" charset="0"/>
                <a:cs typeface="Times New Roman" pitchFamily="18" charset="0"/>
              </a:rPr>
              <a:t>отвечает за </a:t>
            </a:r>
            <a:r>
              <a:rPr lang="ru-RU" sz="2000" b="1" dirty="0">
                <a:latin typeface="Times New Roman" pitchFamily="18" charset="0"/>
                <a:cs typeface="Times New Roman" pitchFamily="18" charset="0"/>
              </a:rPr>
              <a:t>его внешний вид, а также </a:t>
            </a:r>
            <a:r>
              <a:rPr lang="ru-RU" sz="2000" b="1" dirty="0" smtClean="0">
                <a:latin typeface="Times New Roman" pitchFamily="18" charset="0"/>
                <a:cs typeface="Times New Roman" pitchFamily="18" charset="0"/>
              </a:rPr>
              <a:t>чувствительность (гигроскопичность</a:t>
            </a:r>
            <a:r>
              <a:rPr lang="ru-RU" sz="2000" b="1" dirty="0">
                <a:latin typeface="Times New Roman" pitchFamily="18" charset="0"/>
                <a:cs typeface="Times New Roman" pitchFamily="18" charset="0"/>
              </a:rPr>
              <a:t>). Кутикула влияет на </a:t>
            </a:r>
            <a:r>
              <a:rPr lang="ru-RU" sz="2000" b="1" dirty="0" smtClean="0">
                <a:latin typeface="Times New Roman" pitchFamily="18" charset="0"/>
                <a:cs typeface="Times New Roman" pitchFamily="18" charset="0"/>
              </a:rPr>
              <a:t>выбор предварительной обработки</a:t>
            </a:r>
          </a:p>
          <a:p>
            <a:r>
              <a:rPr lang="ru-RU" sz="2400" b="1" u="sng" dirty="0" err="1" smtClean="0">
                <a:latin typeface="Times New Roman" pitchFamily="18" charset="0"/>
                <a:cs typeface="Times New Roman" pitchFamily="18" charset="0"/>
              </a:rPr>
              <a:t>Кортекс</a:t>
            </a:r>
            <a:r>
              <a:rPr lang="ru-RU" sz="2400" b="1" u="sng" dirty="0" smtClean="0">
                <a:latin typeface="Times New Roman" pitchFamily="18" charset="0"/>
                <a:cs typeface="Times New Roman" pitchFamily="18" charset="0"/>
              </a:rPr>
              <a:t> </a:t>
            </a:r>
            <a:r>
              <a:rPr lang="ru-RU" sz="2000" b="1" dirty="0">
                <a:latin typeface="Times New Roman" pitchFamily="18" charset="0"/>
                <a:cs typeface="Times New Roman" pitchFamily="18" charset="0"/>
              </a:rPr>
              <a:t>– это средняя часть волос, </a:t>
            </a:r>
            <a:r>
              <a:rPr lang="ru-RU" sz="2000" b="1" dirty="0" smtClean="0">
                <a:latin typeface="Times New Roman" pitchFamily="18" charset="0"/>
                <a:cs typeface="Times New Roman" pitchFamily="18" charset="0"/>
              </a:rPr>
              <a:t>которая состоит </a:t>
            </a:r>
            <a:r>
              <a:rPr lang="ru-RU" sz="2000" b="1" dirty="0">
                <a:latin typeface="Times New Roman" pitchFamily="18" charset="0"/>
                <a:cs typeface="Times New Roman" pitchFamily="18" charset="0"/>
              </a:rPr>
              <a:t>из трех основных компонентов: </a:t>
            </a:r>
            <a:r>
              <a:rPr lang="ru-RU" sz="2000" b="1" dirty="0" smtClean="0">
                <a:latin typeface="Times New Roman" pitchFamily="18" charset="0"/>
                <a:cs typeface="Times New Roman" pitchFamily="18" charset="0"/>
              </a:rPr>
              <a:t>кератин, пигмент </a:t>
            </a:r>
            <a:r>
              <a:rPr lang="ru-RU" sz="2000" b="1" dirty="0">
                <a:latin typeface="Times New Roman" pitchFamily="18" charset="0"/>
                <a:cs typeface="Times New Roman" pitchFamily="18" charset="0"/>
              </a:rPr>
              <a:t>(меланин) и воздух, который </a:t>
            </a:r>
            <a:r>
              <a:rPr lang="ru-RU" sz="2000" b="1" dirty="0" smtClean="0">
                <a:latin typeface="Times New Roman" pitchFamily="18" charset="0"/>
                <a:cs typeface="Times New Roman" pitchFamily="18" charset="0"/>
              </a:rPr>
              <a:t>отвечает за </a:t>
            </a:r>
            <a:r>
              <a:rPr lang="ru-RU" sz="2000" b="1" dirty="0">
                <a:latin typeface="Times New Roman" pitchFamily="18" charset="0"/>
                <a:cs typeface="Times New Roman" pitchFamily="18" charset="0"/>
              </a:rPr>
              <a:t>рассеянность пигмента. Частицы </a:t>
            </a:r>
            <a:r>
              <a:rPr lang="ru-RU" sz="2000" b="1" dirty="0" smtClean="0">
                <a:latin typeface="Times New Roman" pitchFamily="18" charset="0"/>
                <a:cs typeface="Times New Roman" pitchFamily="18" charset="0"/>
              </a:rPr>
              <a:t>кислорода встают </a:t>
            </a:r>
            <a:r>
              <a:rPr lang="ru-RU" sz="2000" b="1" dirty="0">
                <a:latin typeface="Times New Roman" pitchFamily="18" charset="0"/>
                <a:cs typeface="Times New Roman" pitchFamily="18" charset="0"/>
              </a:rPr>
              <a:t>на место пигмента, тем самым делая </a:t>
            </a:r>
            <a:r>
              <a:rPr lang="ru-RU" sz="2000" b="1" dirty="0" smtClean="0">
                <a:latin typeface="Times New Roman" pitchFamily="18" charset="0"/>
                <a:cs typeface="Times New Roman" pitchFamily="18" charset="0"/>
              </a:rPr>
              <a:t>волос светлее</a:t>
            </a:r>
            <a:r>
              <a:rPr lang="ru-RU" sz="2000" b="1" dirty="0">
                <a:latin typeface="Times New Roman" pitchFamily="18" charset="0"/>
                <a:cs typeface="Times New Roman" pitchFamily="18" charset="0"/>
              </a:rPr>
              <a:t>.</a:t>
            </a:r>
          </a:p>
        </p:txBody>
      </p:sp>
    </p:spTree>
    <p:extLst>
      <p:ext uri="{BB962C8B-B14F-4D97-AF65-F5344CB8AC3E}">
        <p14:creationId xmlns:p14="http://schemas.microsoft.com/office/powerpoint/2010/main" val="25818971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622" t="8879" r="20377" b="24362"/>
          <a:stretch/>
        </p:blipFill>
        <p:spPr bwMode="auto">
          <a:xfrm>
            <a:off x="4565792" y="197818"/>
            <a:ext cx="4525231" cy="603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Заголовок 2"/>
          <p:cNvSpPr>
            <a:spLocks noGrp="1"/>
          </p:cNvSpPr>
          <p:nvPr>
            <p:ph type="title"/>
          </p:nvPr>
        </p:nvSpPr>
        <p:spPr>
          <a:xfrm>
            <a:off x="-2" y="188640"/>
            <a:ext cx="4716018" cy="6539706"/>
          </a:xfrm>
        </p:spPr>
        <p:txBody>
          <a:bodyPr anchor="t"/>
          <a:lstStyle/>
          <a:p>
            <a:r>
              <a:rPr lang="ru-RU" sz="2400" b="1" dirty="0" smtClean="0">
                <a:latin typeface="Times New Roman" pitchFamily="18" charset="0"/>
                <a:cs typeface="Times New Roman" pitchFamily="18" charset="0"/>
              </a:rPr>
              <a:t>1. МЕДУЛЛА – может содержать пузырьки воздуха – выполняет функцию терморегуляции (удерживает влагу, тепло)</a:t>
            </a:r>
            <a:br>
              <a:rPr lang="ru-RU" sz="2400" b="1" dirty="0" smtClean="0">
                <a:latin typeface="Times New Roman" pitchFamily="18" charset="0"/>
                <a:cs typeface="Times New Roman" pitchFamily="18" charset="0"/>
              </a:rPr>
            </a:br>
            <a:r>
              <a:rPr lang="ru-RU" sz="2400" b="1" dirty="0" smtClean="0">
                <a:latin typeface="Times New Roman" pitchFamily="18" charset="0"/>
                <a:cs typeface="Times New Roman" pitchFamily="18" charset="0"/>
              </a:rPr>
              <a:t/>
            </a:r>
            <a:br>
              <a:rPr lang="ru-RU" sz="2400" b="1" dirty="0" smtClean="0">
                <a:latin typeface="Times New Roman" pitchFamily="18" charset="0"/>
                <a:cs typeface="Times New Roman" pitchFamily="18" charset="0"/>
              </a:rPr>
            </a:br>
            <a:r>
              <a:rPr lang="ru-RU" sz="2400" b="1" dirty="0" smtClean="0">
                <a:latin typeface="Times New Roman" pitchFamily="18" charset="0"/>
                <a:cs typeface="Times New Roman" pitchFamily="18" charset="0"/>
              </a:rPr>
              <a:t>2. КОРТЕКС – состоит из кератина, меланина, пузырьков воздуха – отвечает за прочность и цвет волос</a:t>
            </a:r>
            <a:br>
              <a:rPr lang="ru-RU" sz="2400" b="1" dirty="0" smtClean="0">
                <a:latin typeface="Times New Roman" pitchFamily="18" charset="0"/>
                <a:cs typeface="Times New Roman" pitchFamily="18" charset="0"/>
              </a:rPr>
            </a:br>
            <a:r>
              <a:rPr lang="ru-RU" sz="2400" b="1" dirty="0" smtClean="0">
                <a:latin typeface="Times New Roman" pitchFamily="18" charset="0"/>
                <a:cs typeface="Times New Roman" pitchFamily="18" charset="0"/>
              </a:rPr>
              <a:t/>
            </a:r>
            <a:br>
              <a:rPr lang="ru-RU" sz="2400" b="1" dirty="0" smtClean="0">
                <a:latin typeface="Times New Roman" pitchFamily="18" charset="0"/>
                <a:cs typeface="Times New Roman" pitchFamily="18" charset="0"/>
              </a:rPr>
            </a:br>
            <a:r>
              <a:rPr lang="ru-RU" sz="2400" b="1" dirty="0" smtClean="0">
                <a:latin typeface="Times New Roman" pitchFamily="18" charset="0"/>
                <a:cs typeface="Times New Roman" pitchFamily="18" charset="0"/>
              </a:rPr>
              <a:t>3. КУТИКУЛА – 3-12 </a:t>
            </a:r>
            <a:r>
              <a:rPr lang="ru-RU" sz="2400" b="1" dirty="0" err="1" smtClean="0">
                <a:latin typeface="Times New Roman" pitchFamily="18" charset="0"/>
                <a:cs typeface="Times New Roman" pitchFamily="18" charset="0"/>
              </a:rPr>
              <a:t>кутикульных</a:t>
            </a:r>
            <a:r>
              <a:rPr lang="ru-RU" sz="2400" b="1" dirty="0" smtClean="0">
                <a:latin typeface="Times New Roman" pitchFamily="18" charset="0"/>
                <a:cs typeface="Times New Roman" pitchFamily="18" charset="0"/>
              </a:rPr>
              <a:t> слоев, 10см от корня – 10 слоев (концы более ослаблены за счет уменьшения </a:t>
            </a:r>
            <a:r>
              <a:rPr lang="ru-RU" sz="2400" b="1" dirty="0" err="1" smtClean="0">
                <a:latin typeface="Times New Roman" pitchFamily="18" charset="0"/>
                <a:cs typeface="Times New Roman" pitchFamily="18" charset="0"/>
              </a:rPr>
              <a:t>кутикульного</a:t>
            </a:r>
            <a:r>
              <a:rPr lang="ru-RU" sz="2400" b="1" dirty="0" smtClean="0">
                <a:latin typeface="Times New Roman" pitchFamily="18" charset="0"/>
                <a:cs typeface="Times New Roman" pitchFamily="18" charset="0"/>
              </a:rPr>
              <a:t> слоя) – защищает внутреннюю структуру</a:t>
            </a:r>
            <a:br>
              <a:rPr lang="ru-RU" sz="2400" b="1" dirty="0" smtClean="0">
                <a:latin typeface="Times New Roman" pitchFamily="18" charset="0"/>
                <a:cs typeface="Times New Roman" pitchFamily="18" charset="0"/>
              </a:rPr>
            </a:br>
            <a:endParaRPr lang="ru-RU" sz="2400" b="1" dirty="0">
              <a:latin typeface="Times New Roman" pitchFamily="18" charset="0"/>
              <a:cs typeface="Times New Roman" pitchFamily="18" charset="0"/>
            </a:endParaRPr>
          </a:p>
        </p:txBody>
      </p:sp>
      <p:cxnSp>
        <p:nvCxnSpPr>
          <p:cNvPr id="5" name="Прямая со стрелкой 4"/>
          <p:cNvCxnSpPr/>
          <p:nvPr/>
        </p:nvCxnSpPr>
        <p:spPr>
          <a:xfrm>
            <a:off x="-1440160" y="2566762"/>
            <a:ext cx="1440160"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Стрелка вправо 5"/>
          <p:cNvSpPr/>
          <p:nvPr/>
        </p:nvSpPr>
        <p:spPr>
          <a:xfrm>
            <a:off x="4565792" y="2749317"/>
            <a:ext cx="1706345" cy="368453"/>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право 6"/>
          <p:cNvSpPr/>
          <p:nvPr/>
        </p:nvSpPr>
        <p:spPr>
          <a:xfrm>
            <a:off x="5567883" y="1304764"/>
            <a:ext cx="1584176" cy="360040"/>
          </a:xfrm>
          <a:prstGeom prst="rightArrow">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solidFill>
                <a:srgbClr val="C00000"/>
              </a:solidFill>
            </a:endParaRPr>
          </a:p>
        </p:txBody>
      </p:sp>
      <p:sp>
        <p:nvSpPr>
          <p:cNvPr id="8" name="Стрелка влево 7"/>
          <p:cNvSpPr/>
          <p:nvPr/>
        </p:nvSpPr>
        <p:spPr>
          <a:xfrm>
            <a:off x="7773757" y="3726607"/>
            <a:ext cx="1370243" cy="418069"/>
          </a:xfrm>
          <a:prstGeom prst="lef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5640937" y="596878"/>
            <a:ext cx="576064" cy="707886"/>
          </a:xfrm>
          <a:prstGeom prst="rect">
            <a:avLst/>
          </a:prstGeom>
          <a:noFill/>
        </p:spPr>
        <p:txBody>
          <a:bodyPr wrap="square" rtlCol="0">
            <a:spAutoFit/>
          </a:bodyPr>
          <a:lstStyle/>
          <a:p>
            <a:r>
              <a:rPr lang="ru-RU" sz="4000" b="1" dirty="0" smtClean="0">
                <a:ln>
                  <a:solidFill>
                    <a:srgbClr val="C00000"/>
                  </a:solidFill>
                </a:ln>
                <a:solidFill>
                  <a:srgbClr val="FF0000"/>
                </a:solidFill>
              </a:rPr>
              <a:t>1</a:t>
            </a:r>
            <a:endParaRPr lang="ru-RU" sz="4000" b="1" dirty="0">
              <a:ln>
                <a:solidFill>
                  <a:srgbClr val="C00000"/>
                </a:solidFill>
              </a:ln>
              <a:solidFill>
                <a:srgbClr val="FF0000"/>
              </a:solidFill>
            </a:endParaRPr>
          </a:p>
        </p:txBody>
      </p:sp>
      <p:sp>
        <p:nvSpPr>
          <p:cNvPr id="10" name="TextBox 9"/>
          <p:cNvSpPr txBox="1"/>
          <p:nvPr/>
        </p:nvSpPr>
        <p:spPr>
          <a:xfrm>
            <a:off x="5279851" y="2779270"/>
            <a:ext cx="576064" cy="707886"/>
          </a:xfrm>
          <a:prstGeom prst="rect">
            <a:avLst/>
          </a:prstGeom>
          <a:noFill/>
        </p:spPr>
        <p:txBody>
          <a:bodyPr wrap="square" rtlCol="0">
            <a:spAutoFit/>
          </a:bodyPr>
          <a:lstStyle/>
          <a:p>
            <a:r>
              <a:rPr lang="ru-RU" sz="4000" b="1" dirty="0" smtClean="0">
                <a:ln>
                  <a:solidFill>
                    <a:srgbClr val="C00000"/>
                  </a:solidFill>
                </a:ln>
                <a:solidFill>
                  <a:srgbClr val="FF0000"/>
                </a:solidFill>
              </a:rPr>
              <a:t>2</a:t>
            </a:r>
            <a:endParaRPr lang="ru-RU" sz="4000" b="1" dirty="0">
              <a:ln>
                <a:solidFill>
                  <a:srgbClr val="C00000"/>
                </a:solidFill>
              </a:ln>
              <a:solidFill>
                <a:srgbClr val="FF0000"/>
              </a:solidFill>
            </a:endParaRPr>
          </a:p>
        </p:txBody>
      </p:sp>
      <p:sp>
        <p:nvSpPr>
          <p:cNvPr id="11" name="TextBox 10"/>
          <p:cNvSpPr txBox="1"/>
          <p:nvPr/>
        </p:nvSpPr>
        <p:spPr>
          <a:xfrm>
            <a:off x="8380224" y="3227756"/>
            <a:ext cx="395536" cy="707886"/>
          </a:xfrm>
          <a:prstGeom prst="rect">
            <a:avLst/>
          </a:prstGeom>
          <a:noFill/>
        </p:spPr>
        <p:txBody>
          <a:bodyPr wrap="square" rtlCol="0">
            <a:spAutoFit/>
          </a:bodyPr>
          <a:lstStyle/>
          <a:p>
            <a:r>
              <a:rPr lang="ru-RU" sz="4000" b="1" dirty="0" smtClean="0">
                <a:ln>
                  <a:solidFill>
                    <a:srgbClr val="C00000"/>
                  </a:solidFill>
                </a:ln>
                <a:solidFill>
                  <a:srgbClr val="FF0000"/>
                </a:solidFill>
              </a:rPr>
              <a:t>3</a:t>
            </a:r>
            <a:endParaRPr lang="ru-RU" sz="4000" b="1" dirty="0">
              <a:ln>
                <a:solidFill>
                  <a:srgbClr val="C00000"/>
                </a:solidFill>
              </a:ln>
              <a:solidFill>
                <a:srgbClr val="FF0000"/>
              </a:solidFill>
            </a:endParaRPr>
          </a:p>
        </p:txBody>
      </p:sp>
    </p:spTree>
    <p:extLst>
      <p:ext uri="{BB962C8B-B14F-4D97-AF65-F5344CB8AC3E}">
        <p14:creationId xmlns:p14="http://schemas.microsoft.com/office/powerpoint/2010/main" val="15978950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1052736"/>
            <a:ext cx="9143999"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18963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764704"/>
            <a:ext cx="9172543" cy="5156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8137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ttp://goodwoman.ru/wp-content/uploads/2010/03/2_thumb15.jpg"/>
          <p:cNvPicPr/>
          <p:nvPr/>
        </p:nvPicPr>
        <p:blipFill>
          <a:blip r:embed="rId2">
            <a:extLst>
              <a:ext uri="{28A0092B-C50C-407E-A947-70E740481C1C}">
                <a14:useLocalDpi xmlns:a14="http://schemas.microsoft.com/office/drawing/2010/main" val="0"/>
              </a:ext>
            </a:extLst>
          </a:blip>
          <a:srcRect/>
          <a:stretch>
            <a:fillRect/>
          </a:stretch>
        </p:blipFill>
        <p:spPr bwMode="auto">
          <a:xfrm rot="20680664">
            <a:off x="12745" y="2715450"/>
            <a:ext cx="3879663" cy="4164700"/>
          </a:xfrm>
          <a:prstGeom prst="rect">
            <a:avLst/>
          </a:prstGeom>
          <a:noFill/>
          <a:ln>
            <a:noFill/>
          </a:ln>
        </p:spPr>
      </p:pic>
      <p:pic>
        <p:nvPicPr>
          <p:cNvPr id="4" name="Рисунок 3" descr="http://goodwoman.ru/wp-content/uploads/2010/03/5_thumb6.jpg"/>
          <p:cNvPicPr/>
          <p:nvPr/>
        </p:nvPicPr>
        <p:blipFill>
          <a:blip r:embed="rId3">
            <a:extLst>
              <a:ext uri="{28A0092B-C50C-407E-A947-70E740481C1C}">
                <a14:useLocalDpi xmlns:a14="http://schemas.microsoft.com/office/drawing/2010/main" val="0"/>
              </a:ext>
            </a:extLst>
          </a:blip>
          <a:srcRect/>
          <a:stretch>
            <a:fillRect/>
          </a:stretch>
        </p:blipFill>
        <p:spPr bwMode="auto">
          <a:xfrm rot="738880">
            <a:off x="5551476" y="2620786"/>
            <a:ext cx="3675885" cy="4179480"/>
          </a:xfrm>
          <a:prstGeom prst="rect">
            <a:avLst/>
          </a:prstGeom>
          <a:noFill/>
          <a:ln>
            <a:noFill/>
          </a:ln>
        </p:spPr>
      </p:pic>
      <p:sp>
        <p:nvSpPr>
          <p:cNvPr id="2" name="Заголовок 1"/>
          <p:cNvSpPr>
            <a:spLocks noGrp="1"/>
          </p:cNvSpPr>
          <p:nvPr>
            <p:ph type="ctrTitle"/>
          </p:nvPr>
        </p:nvSpPr>
        <p:spPr>
          <a:xfrm>
            <a:off x="2627784" y="0"/>
            <a:ext cx="4032448" cy="967497"/>
          </a:xfrm>
        </p:spPr>
        <p:txBody>
          <a:bodyPr anchor="t"/>
          <a:lstStyle/>
          <a:p>
            <a:pPr algn="ctr"/>
            <a:r>
              <a:rPr lang="ru-RU" sz="4400" b="1" dirty="0" smtClean="0">
                <a:latin typeface="Times New Roman" pitchFamily="18" charset="0"/>
                <a:cs typeface="Times New Roman" pitchFamily="18" charset="0"/>
              </a:rPr>
              <a:t>Тема урока:</a:t>
            </a:r>
            <a:endParaRPr lang="ru-RU" sz="4400" b="1" dirty="0">
              <a:latin typeface="Times New Roman" pitchFamily="18" charset="0"/>
              <a:cs typeface="Times New Roman" pitchFamily="18" charset="0"/>
            </a:endParaRPr>
          </a:p>
        </p:txBody>
      </p:sp>
      <p:sp>
        <p:nvSpPr>
          <p:cNvPr id="5" name="Подзаголовок 4"/>
          <p:cNvSpPr>
            <a:spLocks noGrp="1"/>
          </p:cNvSpPr>
          <p:nvPr>
            <p:ph type="subTitle" idx="1"/>
          </p:nvPr>
        </p:nvSpPr>
        <p:spPr>
          <a:xfrm>
            <a:off x="0" y="956407"/>
            <a:ext cx="8964488" cy="3168352"/>
          </a:xfrm>
        </p:spPr>
        <p:txBody>
          <a:bodyPr/>
          <a:lstStyle/>
          <a:p>
            <a:pPr algn="ctr"/>
            <a:r>
              <a:rPr lang="ru-RU" sz="5400" b="1" dirty="0">
                <a:latin typeface="Times New Roman" pitchFamily="18" charset="0"/>
                <a:ea typeface="+mj-ea"/>
                <a:cs typeface="Times New Roman" pitchFamily="18" charset="0"/>
              </a:rPr>
              <a:t>Общие сведения об окраске волос. Подготовительные работы.</a:t>
            </a:r>
            <a:endParaRPr lang="ru-RU" sz="5400" dirty="0"/>
          </a:p>
        </p:txBody>
      </p:sp>
    </p:spTree>
    <p:extLst>
      <p:ext uri="{BB962C8B-B14F-4D97-AF65-F5344CB8AC3E}">
        <p14:creationId xmlns:p14="http://schemas.microsoft.com/office/powerpoint/2010/main" val="279016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3431" y="0"/>
            <a:ext cx="555056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8172400" cy="6122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1351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32880" y="2766950"/>
            <a:ext cx="3311119" cy="40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242"/>
          <a:stretch/>
        </p:blipFill>
        <p:spPr bwMode="auto">
          <a:xfrm>
            <a:off x="15121" y="0"/>
            <a:ext cx="8690718" cy="587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87413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23061426"/>
              </p:ext>
            </p:extLst>
          </p:nvPr>
        </p:nvGraphicFramePr>
        <p:xfrm>
          <a:off x="366302" y="1384995"/>
          <a:ext cx="8452336" cy="5377500"/>
        </p:xfrm>
        <a:graphic>
          <a:graphicData uri="http://schemas.openxmlformats.org/drawingml/2006/table">
            <a:tbl>
              <a:tblPr firstRow="1" bandRow="1">
                <a:tableStyleId>{5C22544A-7EE6-4342-B048-85BDC9FD1C3A}</a:tableStyleId>
              </a:tblPr>
              <a:tblGrid>
                <a:gridCol w="1761743"/>
                <a:gridCol w="2900045"/>
                <a:gridCol w="3790548"/>
              </a:tblGrid>
              <a:tr h="720080">
                <a:tc>
                  <a:txBody>
                    <a:bodyPr/>
                    <a:lstStyle/>
                    <a:p>
                      <a:pPr algn="ctr"/>
                      <a:r>
                        <a:rPr lang="ru-RU" dirty="0" smtClean="0">
                          <a:solidFill>
                            <a:schemeClr val="bg2">
                              <a:lumMod val="40000"/>
                              <a:lumOff val="60000"/>
                            </a:schemeClr>
                          </a:solidFill>
                        </a:rPr>
                        <a:t>№ УГТ</a:t>
                      </a:r>
                    </a:p>
                  </a:txBody>
                  <a:tcPr>
                    <a:solidFill>
                      <a:srgbClr val="7030A0"/>
                    </a:solidFill>
                  </a:tcPr>
                </a:tc>
                <a:tc>
                  <a:txBody>
                    <a:bodyPr/>
                    <a:lstStyle/>
                    <a:p>
                      <a:pPr algn="ctr"/>
                      <a:r>
                        <a:rPr lang="ru-RU" dirty="0" smtClean="0">
                          <a:solidFill>
                            <a:schemeClr val="bg2">
                              <a:lumMod val="40000"/>
                              <a:lumOff val="60000"/>
                            </a:schemeClr>
                          </a:solidFill>
                        </a:rPr>
                        <a:t>Фон Осветления</a:t>
                      </a:r>
                    </a:p>
                  </a:txBody>
                  <a:tcPr>
                    <a:solidFill>
                      <a:srgbClr val="7030A0"/>
                    </a:solidFill>
                  </a:tcPr>
                </a:tc>
                <a:tc>
                  <a:txBody>
                    <a:bodyPr/>
                    <a:lstStyle/>
                    <a:p>
                      <a:pPr algn="ctr"/>
                      <a:r>
                        <a:rPr lang="ru-RU" dirty="0" smtClean="0">
                          <a:solidFill>
                            <a:schemeClr val="bg2">
                              <a:lumMod val="40000"/>
                              <a:lumOff val="60000"/>
                            </a:schemeClr>
                          </a:solidFill>
                        </a:rPr>
                        <a:t>Нейтрализующий пигмент</a:t>
                      </a:r>
                    </a:p>
                    <a:p>
                      <a:pPr algn="ctr"/>
                      <a:r>
                        <a:rPr lang="ru-RU" dirty="0" smtClean="0">
                          <a:solidFill>
                            <a:schemeClr val="bg2">
                              <a:lumMod val="40000"/>
                              <a:lumOff val="60000"/>
                            </a:schemeClr>
                          </a:solidFill>
                        </a:rPr>
                        <a:t>при осветлении</a:t>
                      </a:r>
                    </a:p>
                  </a:txBody>
                  <a:tcPr>
                    <a:solidFill>
                      <a:srgbClr val="7030A0"/>
                    </a:solidFill>
                  </a:tcPr>
                </a:tc>
              </a:tr>
              <a:tr h="46574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solidFill>
                            <a:schemeClr val="tx1"/>
                          </a:solidFill>
                        </a:rPr>
                        <a:t>10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solidFill>
                            <a:schemeClr val="tx1"/>
                          </a:solidFill>
                        </a:rPr>
                        <a:t>Очень светло-желтый</a:t>
                      </a:r>
                    </a:p>
                  </a:txBody>
                  <a:tcPr/>
                </a:tc>
                <a:tc>
                  <a:txBody>
                    <a:bodyPr/>
                    <a:lstStyle/>
                    <a:p>
                      <a:pPr algn="ctr"/>
                      <a:r>
                        <a:rPr lang="ru-RU" dirty="0" smtClean="0">
                          <a:solidFill>
                            <a:schemeClr val="tx1"/>
                          </a:solidFill>
                        </a:rPr>
                        <a:t>Очень светло-фиолетовый</a:t>
                      </a:r>
                    </a:p>
                  </a:txBody>
                  <a:tcPr/>
                </a:tc>
              </a:tr>
              <a:tr h="46574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solidFill>
                            <a:schemeClr val="tx1"/>
                          </a:solidFill>
                        </a:rPr>
                        <a:t>9</a:t>
                      </a:r>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solidFill>
                            <a:schemeClr val="tx1"/>
                          </a:solidFill>
                        </a:rPr>
                        <a:t>Светло-желтый</a:t>
                      </a:r>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solidFill>
                            <a:schemeClr val="tx1"/>
                          </a:solidFill>
                        </a:rPr>
                        <a:t>Светло-фиолетовый</a:t>
                      </a:r>
                    </a:p>
                  </a:txBody>
                  <a:tcPr>
                    <a:solidFill>
                      <a:srgbClr val="FFFF00"/>
                    </a:solidFill>
                  </a:tcPr>
                </a:tc>
              </a:tr>
              <a:tr h="46574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solidFill>
                            <a:schemeClr val="tx1"/>
                          </a:solidFill>
                        </a:rPr>
                        <a:t>8</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solidFill>
                            <a:schemeClr val="tx1"/>
                          </a:solidFill>
                        </a:rPr>
                        <a:t>Желтый</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solidFill>
                            <a:schemeClr val="tx1"/>
                          </a:solidFill>
                        </a:rPr>
                        <a:t>Фиолетовый</a:t>
                      </a:r>
                    </a:p>
                  </a:txBody>
                  <a:tcPr/>
                </a:tc>
              </a:tr>
              <a:tr h="46574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solidFill>
                            <a:schemeClr val="tx1"/>
                          </a:solidFill>
                        </a:rPr>
                        <a:t>7</a:t>
                      </a:r>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solidFill>
                            <a:schemeClr val="tx1"/>
                          </a:solidFill>
                        </a:rPr>
                        <a:t>Желто-оранжевый</a:t>
                      </a:r>
                    </a:p>
                  </a:txBody>
                  <a:tcPr>
                    <a:solidFill>
                      <a:srgbClr val="FFFF00"/>
                    </a:solidFill>
                  </a:tcPr>
                </a:tc>
                <a:tc>
                  <a:txBody>
                    <a:bodyPr/>
                    <a:lstStyle/>
                    <a:p>
                      <a:pPr algn="ctr"/>
                      <a:r>
                        <a:rPr lang="ru-RU" dirty="0" smtClean="0">
                          <a:solidFill>
                            <a:schemeClr val="tx1"/>
                          </a:solidFill>
                        </a:rPr>
                        <a:t>Фиолетово-синий</a:t>
                      </a:r>
                      <a:endParaRPr lang="ru-RU" dirty="0"/>
                    </a:p>
                  </a:txBody>
                  <a:tcPr>
                    <a:solidFill>
                      <a:srgbClr val="FFFF00"/>
                    </a:solidFill>
                  </a:tcPr>
                </a:tc>
              </a:tr>
              <a:tr h="465742">
                <a:tc>
                  <a:txBody>
                    <a:bodyPr/>
                    <a:lstStyle/>
                    <a:p>
                      <a:pPr algn="ctr"/>
                      <a:r>
                        <a:rPr lang="ru-RU" dirty="0" smtClean="0"/>
                        <a:t>6</a:t>
                      </a:r>
                      <a:endParaRPr lang="ru-RU"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solidFill>
                            <a:schemeClr val="tx1"/>
                          </a:solidFill>
                        </a:rPr>
                        <a:t>Оранжевый</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solidFill>
                            <a:schemeClr val="tx1"/>
                          </a:solidFill>
                        </a:rPr>
                        <a:t>Синий</a:t>
                      </a:r>
                    </a:p>
                  </a:txBody>
                  <a:tcPr/>
                </a:tc>
              </a:tr>
              <a:tr h="465742">
                <a:tc>
                  <a:txBody>
                    <a:bodyPr/>
                    <a:lstStyle/>
                    <a:p>
                      <a:pPr algn="ctr"/>
                      <a:r>
                        <a:rPr lang="ru-RU" dirty="0" smtClean="0"/>
                        <a:t>5</a:t>
                      </a:r>
                      <a:endParaRPr lang="ru-RU" dirty="0"/>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solidFill>
                            <a:schemeClr val="tx1"/>
                          </a:solidFill>
                        </a:rPr>
                        <a:t>Оранжево-красный</a:t>
                      </a:r>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solidFill>
                            <a:schemeClr val="tx1"/>
                          </a:solidFill>
                        </a:rPr>
                        <a:t>Сине-зеленый</a:t>
                      </a:r>
                    </a:p>
                  </a:txBody>
                  <a:tcPr>
                    <a:solidFill>
                      <a:srgbClr val="FFFF00"/>
                    </a:solidFill>
                  </a:tcPr>
                </a:tc>
              </a:tr>
              <a:tr h="465742">
                <a:tc>
                  <a:txBody>
                    <a:bodyPr/>
                    <a:lstStyle/>
                    <a:p>
                      <a:pPr algn="ctr"/>
                      <a:r>
                        <a:rPr lang="ru-RU" dirty="0" smtClean="0"/>
                        <a:t>4</a:t>
                      </a:r>
                      <a:endParaRPr lang="ru-RU"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solidFill>
                            <a:schemeClr val="tx1"/>
                          </a:solidFill>
                        </a:rPr>
                        <a:t>Красный</a:t>
                      </a:r>
                    </a:p>
                  </a:txBody>
                  <a:tcPr/>
                </a:tc>
                <a:tc>
                  <a:txBody>
                    <a:bodyPr/>
                    <a:lstStyle/>
                    <a:p>
                      <a:pPr algn="ctr"/>
                      <a:r>
                        <a:rPr lang="ru-RU" dirty="0" smtClean="0"/>
                        <a:t>-</a:t>
                      </a:r>
                      <a:endParaRPr lang="ru-RU" dirty="0"/>
                    </a:p>
                  </a:txBody>
                  <a:tcPr/>
                </a:tc>
              </a:tr>
              <a:tr h="465742">
                <a:tc>
                  <a:txBody>
                    <a:bodyPr/>
                    <a:lstStyle/>
                    <a:p>
                      <a:pPr algn="ctr"/>
                      <a:r>
                        <a:rPr lang="ru-RU" dirty="0" smtClean="0"/>
                        <a:t>3</a:t>
                      </a:r>
                      <a:endParaRPr lang="ru-RU" dirty="0"/>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solidFill>
                            <a:schemeClr val="tx1"/>
                          </a:solidFill>
                        </a:rPr>
                        <a:t>Красный</a:t>
                      </a:r>
                    </a:p>
                  </a:txBody>
                  <a:tcPr>
                    <a:solidFill>
                      <a:srgbClr val="FFFF00"/>
                    </a:solidFill>
                  </a:tcPr>
                </a:tc>
                <a:tc>
                  <a:txBody>
                    <a:bodyPr/>
                    <a:lstStyle/>
                    <a:p>
                      <a:pPr algn="ctr"/>
                      <a:r>
                        <a:rPr lang="ru-RU" dirty="0" smtClean="0"/>
                        <a:t>-</a:t>
                      </a:r>
                      <a:endParaRPr lang="ru-RU" dirty="0"/>
                    </a:p>
                  </a:txBody>
                  <a:tcPr>
                    <a:solidFill>
                      <a:srgbClr val="FFFF00"/>
                    </a:solidFill>
                  </a:tcPr>
                </a:tc>
              </a:tr>
              <a:tr h="465742">
                <a:tc>
                  <a:txBody>
                    <a:bodyPr/>
                    <a:lstStyle/>
                    <a:p>
                      <a:pPr algn="ctr"/>
                      <a:r>
                        <a:rPr lang="ru-RU" dirty="0" smtClean="0"/>
                        <a:t>2</a:t>
                      </a:r>
                      <a:endParaRPr lang="ru-RU"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solidFill>
                            <a:schemeClr val="tx1"/>
                          </a:solidFill>
                        </a:rPr>
                        <a:t>Темно-Красный</a:t>
                      </a:r>
                    </a:p>
                  </a:txBody>
                  <a:tcPr/>
                </a:tc>
                <a:tc>
                  <a:txBody>
                    <a:bodyPr/>
                    <a:lstStyle/>
                    <a:p>
                      <a:pPr algn="ctr"/>
                      <a:r>
                        <a:rPr lang="ru-RU" dirty="0" smtClean="0"/>
                        <a:t>-</a:t>
                      </a:r>
                      <a:endParaRPr lang="ru-RU" dirty="0"/>
                    </a:p>
                  </a:txBody>
                  <a:tcPr/>
                </a:tc>
              </a:tr>
              <a:tr h="465742">
                <a:tc>
                  <a:txBody>
                    <a:bodyPr/>
                    <a:lstStyle/>
                    <a:p>
                      <a:pPr algn="ctr"/>
                      <a:r>
                        <a:rPr lang="ru-RU" dirty="0" smtClean="0"/>
                        <a:t>1</a:t>
                      </a:r>
                      <a:endParaRPr lang="ru-RU" dirty="0"/>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solidFill>
                            <a:schemeClr val="tx1"/>
                          </a:solidFill>
                        </a:rPr>
                        <a:t>Темно-Красный</a:t>
                      </a:r>
                    </a:p>
                  </a:txBody>
                  <a:tcPr>
                    <a:solidFill>
                      <a:srgbClr val="FFFF00"/>
                    </a:solidFill>
                  </a:tcPr>
                </a:tc>
                <a:tc>
                  <a:txBody>
                    <a:bodyPr/>
                    <a:lstStyle/>
                    <a:p>
                      <a:pPr algn="ctr"/>
                      <a:r>
                        <a:rPr lang="ru-RU" dirty="0" smtClean="0"/>
                        <a:t>-</a:t>
                      </a:r>
                      <a:endParaRPr lang="ru-RU" dirty="0"/>
                    </a:p>
                  </a:txBody>
                  <a:tcPr>
                    <a:solidFill>
                      <a:srgbClr val="FFFF00"/>
                    </a:solidFill>
                  </a:tcPr>
                </a:tc>
              </a:tr>
            </a:tbl>
          </a:graphicData>
        </a:graphic>
      </p:graphicFrame>
      <p:sp>
        <p:nvSpPr>
          <p:cNvPr id="3" name="Прямоугольник 2"/>
          <p:cNvSpPr/>
          <p:nvPr/>
        </p:nvSpPr>
        <p:spPr>
          <a:xfrm>
            <a:off x="122829" y="0"/>
            <a:ext cx="8939283" cy="1384995"/>
          </a:xfrm>
          <a:prstGeom prst="rect">
            <a:avLst/>
          </a:prstGeom>
        </p:spPr>
        <p:txBody>
          <a:bodyPr wrap="square">
            <a:spAutoFit/>
          </a:bodyPr>
          <a:lstStyle/>
          <a:p>
            <a:pPr algn="ctr"/>
            <a:r>
              <a:rPr lang="ru-RU" sz="2800" b="1" dirty="0">
                <a:latin typeface="Times New Roman" pitchFamily="18" charset="0"/>
                <a:cs typeface="Times New Roman" pitchFamily="18" charset="0"/>
              </a:rPr>
              <a:t>Для легкости определения </a:t>
            </a:r>
            <a:r>
              <a:rPr lang="ru-RU" sz="2800" b="1" dirty="0" smtClean="0">
                <a:latin typeface="Times New Roman" pitchFamily="18" charset="0"/>
                <a:cs typeface="Times New Roman" pitchFamily="18" charset="0"/>
              </a:rPr>
              <a:t>соотношения уровня </a:t>
            </a:r>
            <a:r>
              <a:rPr lang="ru-RU" sz="2800" b="1" dirty="0">
                <a:latin typeface="Times New Roman" pitchFamily="18" charset="0"/>
                <a:cs typeface="Times New Roman" pitchFamily="18" charset="0"/>
              </a:rPr>
              <a:t>глубины тона и фона осветления, </a:t>
            </a:r>
            <a:r>
              <a:rPr lang="ru-RU" sz="2800" b="1" dirty="0" smtClean="0">
                <a:latin typeface="Times New Roman" pitchFamily="18" charset="0"/>
                <a:cs typeface="Times New Roman" pitchFamily="18" charset="0"/>
              </a:rPr>
              <a:t>нужно пользоваться </a:t>
            </a:r>
            <a:r>
              <a:rPr lang="ru-RU" sz="2800" b="1" dirty="0">
                <a:latin typeface="Times New Roman" pitchFamily="18" charset="0"/>
                <a:cs typeface="Times New Roman" pitchFamily="18" charset="0"/>
              </a:rPr>
              <a:t>таблицей нейтрализации</a:t>
            </a:r>
            <a:r>
              <a:rPr lang="ru-RU" dirty="0"/>
              <a:t>.</a:t>
            </a:r>
          </a:p>
        </p:txBody>
      </p:sp>
    </p:spTree>
    <p:extLst>
      <p:ext uri="{BB962C8B-B14F-4D97-AF65-F5344CB8AC3E}">
        <p14:creationId xmlns:p14="http://schemas.microsoft.com/office/powerpoint/2010/main" val="36352186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268111874"/>
              </p:ext>
            </p:extLst>
          </p:nvPr>
        </p:nvGraphicFramePr>
        <p:xfrm>
          <a:off x="827584" y="1704099"/>
          <a:ext cx="7776864" cy="5122354"/>
        </p:xfrm>
        <a:graphic>
          <a:graphicData uri="http://schemas.openxmlformats.org/drawingml/2006/table">
            <a:tbl>
              <a:tblPr firstRow="1" bandRow="1">
                <a:tableStyleId>{08FB837D-C827-4EFA-A057-4D05807E0F7C}</a:tableStyleId>
              </a:tblPr>
              <a:tblGrid>
                <a:gridCol w="2016224"/>
                <a:gridCol w="2304256"/>
                <a:gridCol w="3456384"/>
              </a:tblGrid>
              <a:tr h="6480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solidFill>
                            <a:schemeClr val="tx1"/>
                          </a:solidFill>
                          <a:latin typeface="Times New Roman" pitchFamily="18" charset="0"/>
                          <a:cs typeface="Times New Roman" pitchFamily="18" charset="0"/>
                        </a:rPr>
                        <a:t>№ УГТ</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solidFill>
                            <a:schemeClr val="tx1"/>
                          </a:solidFill>
                          <a:latin typeface="Times New Roman" pitchFamily="18" charset="0"/>
                          <a:cs typeface="Times New Roman" pitchFamily="18" charset="0"/>
                        </a:rPr>
                        <a:t>Нежелательный оттенок</a:t>
                      </a:r>
                    </a:p>
                  </a:txBody>
                  <a:tcPr/>
                </a:tc>
                <a:tc>
                  <a:txBody>
                    <a:bodyPr/>
                    <a:lstStyle/>
                    <a:p>
                      <a:pPr algn="ctr"/>
                      <a:r>
                        <a:rPr lang="ru-RU" b="1" dirty="0" smtClean="0">
                          <a:solidFill>
                            <a:schemeClr val="tx1"/>
                          </a:solidFill>
                          <a:latin typeface="Times New Roman" pitchFamily="18" charset="0"/>
                          <a:cs typeface="Times New Roman" pitchFamily="18" charset="0"/>
                        </a:rPr>
                        <a:t>Нейтрализующий пигмент</a:t>
                      </a:r>
                    </a:p>
                    <a:p>
                      <a:pPr algn="ctr"/>
                      <a:r>
                        <a:rPr lang="ru-RU" b="1" dirty="0" smtClean="0">
                          <a:solidFill>
                            <a:schemeClr val="tx1"/>
                          </a:solidFill>
                          <a:latin typeface="Times New Roman" pitchFamily="18" charset="0"/>
                          <a:cs typeface="Times New Roman" pitchFamily="18" charset="0"/>
                        </a:rPr>
                        <a:t>при затемнении</a:t>
                      </a:r>
                    </a:p>
                  </a:txBody>
                  <a:tcPr/>
                </a:tc>
              </a:tr>
              <a:tr h="4674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latin typeface="Times New Roman" pitchFamily="18" charset="0"/>
                          <a:cs typeface="Times New Roman" pitchFamily="18" charset="0"/>
                        </a:rPr>
                        <a:t>10</a:t>
                      </a:r>
                    </a:p>
                  </a:txBody>
                  <a:tcPr/>
                </a:tc>
                <a:tc>
                  <a:txBody>
                    <a:bodyPr/>
                    <a:lstStyle/>
                    <a:p>
                      <a:pPr algn="ct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latin typeface="Times New Roman" pitchFamily="18" charset="0"/>
                          <a:cs typeface="Times New Roman" pitchFamily="18" charset="0"/>
                        </a:rPr>
                        <a:t>Очень светло-желтый</a:t>
                      </a:r>
                    </a:p>
                  </a:txBody>
                  <a:tcPr/>
                </a:tc>
              </a:tr>
              <a:tr h="44520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latin typeface="Times New Roman" pitchFamily="18" charset="0"/>
                          <a:cs typeface="Times New Roman" pitchFamily="18" charset="0"/>
                        </a:rPr>
                        <a:t>9</a:t>
                      </a:r>
                    </a:p>
                  </a:txBody>
                  <a:tcPr/>
                </a:tc>
                <a:tc>
                  <a:txBody>
                    <a:bodyPr/>
                    <a:lstStyle/>
                    <a:p>
                      <a:pPr algn="ct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latin typeface="Times New Roman" pitchFamily="18" charset="0"/>
                          <a:cs typeface="Times New Roman" pitchFamily="18" charset="0"/>
                        </a:rPr>
                        <a:t>Светло-желтый</a:t>
                      </a:r>
                    </a:p>
                  </a:txBody>
                  <a:tcPr/>
                </a:tc>
              </a:tr>
              <a:tr h="44520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latin typeface="Times New Roman" pitchFamily="18" charset="0"/>
                          <a:cs typeface="Times New Roman" pitchFamily="18" charset="0"/>
                        </a:rPr>
                        <a:t>8</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latin typeface="Times New Roman" pitchFamily="18" charset="0"/>
                          <a:cs typeface="Times New Roman" pitchFamily="18" charset="0"/>
                        </a:rPr>
                        <a:t>Серый</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latin typeface="Times New Roman" pitchFamily="18" charset="0"/>
                          <a:cs typeface="Times New Roman" pitchFamily="18" charset="0"/>
                        </a:rPr>
                        <a:t>Желтый</a:t>
                      </a:r>
                    </a:p>
                  </a:txBody>
                  <a:tcPr/>
                </a:tc>
              </a:tr>
              <a:tr h="44520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latin typeface="Times New Roman" pitchFamily="18" charset="0"/>
                          <a:cs typeface="Times New Roman" pitchFamily="18" charset="0"/>
                        </a:rPr>
                        <a:t>7</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latin typeface="Times New Roman" pitchFamily="18" charset="0"/>
                          <a:cs typeface="Times New Roman" pitchFamily="18" charset="0"/>
                        </a:rPr>
                        <a:t>Серо-зеленый</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latin typeface="Times New Roman" pitchFamily="18" charset="0"/>
                          <a:cs typeface="Times New Roman" pitchFamily="18" charset="0"/>
                        </a:rPr>
                        <a:t>Желто-оранжевый</a:t>
                      </a:r>
                    </a:p>
                  </a:txBody>
                  <a:tcPr/>
                </a:tc>
              </a:tr>
              <a:tr h="44520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latin typeface="Times New Roman" pitchFamily="18" charset="0"/>
                          <a:cs typeface="Times New Roman" pitchFamily="18" charset="0"/>
                        </a:rPr>
                        <a:t>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latin typeface="Times New Roman" pitchFamily="18" charset="0"/>
                          <a:cs typeface="Times New Roman" pitchFamily="18" charset="0"/>
                        </a:rPr>
                        <a:t>Серо-зеленый</a:t>
                      </a:r>
                    </a:p>
                  </a:txBody>
                  <a:tcPr/>
                </a:tc>
                <a:tc>
                  <a:txBody>
                    <a:bodyPr/>
                    <a:lstStyle/>
                    <a:p>
                      <a:pPr algn="ctr"/>
                      <a:r>
                        <a:rPr lang="ru-RU" b="1" dirty="0" smtClean="0">
                          <a:latin typeface="Times New Roman" pitchFamily="18" charset="0"/>
                          <a:cs typeface="Times New Roman" pitchFamily="18" charset="0"/>
                        </a:rPr>
                        <a:t>Оранжевый</a:t>
                      </a:r>
                      <a:endParaRPr lang="ru-RU" b="1" dirty="0">
                        <a:latin typeface="Times New Roman" pitchFamily="18" charset="0"/>
                        <a:cs typeface="Times New Roman" pitchFamily="18" charset="0"/>
                      </a:endParaRPr>
                    </a:p>
                  </a:txBody>
                  <a:tcPr/>
                </a:tc>
              </a:tr>
              <a:tr h="44520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latin typeface="Times New Roman" pitchFamily="18" charset="0"/>
                          <a:cs typeface="Times New Roman" pitchFamily="18" charset="0"/>
                        </a:rPr>
                        <a:t>5</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latin typeface="Times New Roman" pitchFamily="18" charset="0"/>
                          <a:cs typeface="Times New Roman" pitchFamily="18" charset="0"/>
                        </a:rPr>
                        <a:t>Зелено-серый</a:t>
                      </a:r>
                    </a:p>
                  </a:txBody>
                  <a:tcPr/>
                </a:tc>
                <a:tc>
                  <a:txBody>
                    <a:bodyPr/>
                    <a:lstStyle/>
                    <a:p>
                      <a:pPr algn="ctr"/>
                      <a:r>
                        <a:rPr lang="ru-RU" b="1" dirty="0" smtClean="0">
                          <a:latin typeface="Times New Roman" pitchFamily="18" charset="0"/>
                          <a:cs typeface="Times New Roman" pitchFamily="18" charset="0"/>
                        </a:rPr>
                        <a:t>Оранжево-красный</a:t>
                      </a:r>
                      <a:endParaRPr lang="ru-RU" b="1" dirty="0">
                        <a:latin typeface="Times New Roman" pitchFamily="18" charset="0"/>
                        <a:cs typeface="Times New Roman" pitchFamily="18" charset="0"/>
                      </a:endParaRPr>
                    </a:p>
                  </a:txBody>
                  <a:tcPr/>
                </a:tc>
              </a:tr>
              <a:tr h="44520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latin typeface="Times New Roman" pitchFamily="18" charset="0"/>
                          <a:cs typeface="Times New Roman" pitchFamily="18" charset="0"/>
                        </a:rPr>
                        <a:t>4</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latin typeface="Times New Roman" pitchFamily="18" charset="0"/>
                          <a:cs typeface="Times New Roman" pitchFamily="18" charset="0"/>
                        </a:rPr>
                        <a:t>Зеленый</a:t>
                      </a:r>
                    </a:p>
                  </a:txBody>
                  <a:tcPr/>
                </a:tc>
                <a:tc>
                  <a:txBody>
                    <a:bodyPr/>
                    <a:lstStyle/>
                    <a:p>
                      <a:pPr algn="ctr"/>
                      <a:r>
                        <a:rPr lang="ru-RU" b="1" dirty="0" smtClean="0">
                          <a:latin typeface="Times New Roman" pitchFamily="18" charset="0"/>
                          <a:cs typeface="Times New Roman" pitchFamily="18" charset="0"/>
                        </a:rPr>
                        <a:t>Красный</a:t>
                      </a:r>
                      <a:endParaRPr lang="ru-RU" b="1" dirty="0">
                        <a:latin typeface="Times New Roman" pitchFamily="18" charset="0"/>
                        <a:cs typeface="Times New Roman" pitchFamily="18" charset="0"/>
                      </a:endParaRPr>
                    </a:p>
                  </a:txBody>
                  <a:tcPr/>
                </a:tc>
              </a:tr>
              <a:tr h="44520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latin typeface="Times New Roman" pitchFamily="18" charset="0"/>
                          <a:cs typeface="Times New Roman" pitchFamily="18" charset="0"/>
                        </a:rPr>
                        <a:t>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latin typeface="Times New Roman" pitchFamily="18" charset="0"/>
                          <a:cs typeface="Times New Roman" pitchFamily="18" charset="0"/>
                        </a:rPr>
                        <a:t>Зеленый</a:t>
                      </a:r>
                    </a:p>
                  </a:txBody>
                  <a:tcPr/>
                </a:tc>
                <a:tc>
                  <a:txBody>
                    <a:bodyPr/>
                    <a:lstStyle/>
                    <a:p>
                      <a:pPr algn="ctr"/>
                      <a:r>
                        <a:rPr lang="ru-RU" b="1" dirty="0" smtClean="0">
                          <a:latin typeface="Times New Roman" pitchFamily="18" charset="0"/>
                          <a:cs typeface="Times New Roman" pitchFamily="18" charset="0"/>
                        </a:rPr>
                        <a:t>Красный</a:t>
                      </a:r>
                      <a:endParaRPr lang="ru-RU" b="1" dirty="0">
                        <a:latin typeface="Times New Roman" pitchFamily="18" charset="0"/>
                        <a:cs typeface="Times New Roman" pitchFamily="18" charset="0"/>
                      </a:endParaRPr>
                    </a:p>
                  </a:txBody>
                  <a:tcPr/>
                </a:tc>
              </a:tr>
              <a:tr h="44520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latin typeface="Times New Roman" pitchFamily="18" charset="0"/>
                          <a:cs typeface="Times New Roman" pitchFamily="18" charset="0"/>
                        </a:rPr>
                        <a:t>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latin typeface="Times New Roman" pitchFamily="18" charset="0"/>
                          <a:cs typeface="Times New Roman" pitchFamily="18" charset="0"/>
                        </a:rPr>
                        <a:t>Зеленый</a:t>
                      </a:r>
                    </a:p>
                  </a:txBody>
                  <a:tcPr/>
                </a:tc>
                <a:tc>
                  <a:txBody>
                    <a:bodyPr/>
                    <a:lstStyle/>
                    <a:p>
                      <a:pPr algn="ctr"/>
                      <a:r>
                        <a:rPr lang="ru-RU" b="1" dirty="0" smtClean="0">
                          <a:latin typeface="Times New Roman" pitchFamily="18" charset="0"/>
                          <a:cs typeface="Times New Roman" pitchFamily="18" charset="0"/>
                        </a:rPr>
                        <a:t>Красный</a:t>
                      </a:r>
                      <a:endParaRPr lang="ru-RU" b="1" dirty="0">
                        <a:latin typeface="Times New Roman" pitchFamily="18" charset="0"/>
                        <a:cs typeface="Times New Roman" pitchFamily="18" charset="0"/>
                      </a:endParaRPr>
                    </a:p>
                  </a:txBody>
                  <a:tcPr/>
                </a:tc>
              </a:tr>
              <a:tr h="44520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latin typeface="Times New Roman" pitchFamily="18" charset="0"/>
                          <a:cs typeface="Times New Roman" pitchFamily="18" charset="0"/>
                        </a:rPr>
                        <a:t>1</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latin typeface="Times New Roman" pitchFamily="18" charset="0"/>
                          <a:cs typeface="Times New Roman" pitchFamily="18" charset="0"/>
                        </a:rPr>
                        <a:t>Зеленый</a:t>
                      </a:r>
                    </a:p>
                  </a:txBody>
                  <a:tcPr/>
                </a:tc>
                <a:tc>
                  <a:txBody>
                    <a:bodyPr/>
                    <a:lstStyle/>
                    <a:p>
                      <a:pPr algn="ctr"/>
                      <a:r>
                        <a:rPr lang="ru-RU" b="1" dirty="0" smtClean="0">
                          <a:latin typeface="Times New Roman" pitchFamily="18" charset="0"/>
                          <a:cs typeface="Times New Roman" pitchFamily="18" charset="0"/>
                        </a:rPr>
                        <a:t>Красный</a:t>
                      </a:r>
                      <a:endParaRPr lang="ru-RU" b="1" dirty="0">
                        <a:latin typeface="Times New Roman" pitchFamily="18" charset="0"/>
                        <a:cs typeface="Times New Roman" pitchFamily="18" charset="0"/>
                      </a:endParaRPr>
                    </a:p>
                  </a:txBody>
                  <a:tcPr/>
                </a:tc>
              </a:tr>
            </a:tbl>
          </a:graphicData>
        </a:graphic>
      </p:graphicFrame>
      <p:sp>
        <p:nvSpPr>
          <p:cNvPr id="3" name="Прямоугольник 2"/>
          <p:cNvSpPr/>
          <p:nvPr/>
        </p:nvSpPr>
        <p:spPr>
          <a:xfrm>
            <a:off x="179511" y="38121"/>
            <a:ext cx="8923545" cy="1200329"/>
          </a:xfrm>
          <a:prstGeom prst="rect">
            <a:avLst/>
          </a:prstGeom>
        </p:spPr>
        <p:txBody>
          <a:bodyPr wrap="square">
            <a:spAutoFit/>
          </a:bodyPr>
          <a:lstStyle/>
          <a:p>
            <a:pPr algn="just"/>
            <a:r>
              <a:rPr lang="ru-RU" sz="2400" b="1" dirty="0" smtClean="0">
                <a:latin typeface="Times New Roman" pitchFamily="18" charset="0"/>
                <a:cs typeface="Times New Roman" pitchFamily="18" charset="0"/>
              </a:rPr>
              <a:t>Чтобы избежать появления нежелательного оттенка, необходимо предварительно насытить волос недостающим пигментом</a:t>
            </a:r>
            <a:endParaRPr lang="ru-RU" sz="2400" b="1" dirty="0">
              <a:latin typeface="Times New Roman" pitchFamily="18" charset="0"/>
              <a:cs typeface="Times New Roman" pitchFamily="18" charset="0"/>
            </a:endParaRPr>
          </a:p>
        </p:txBody>
      </p:sp>
      <p:sp>
        <p:nvSpPr>
          <p:cNvPr id="4" name="Прямоугольник 3"/>
          <p:cNvSpPr/>
          <p:nvPr/>
        </p:nvSpPr>
        <p:spPr>
          <a:xfrm>
            <a:off x="1043608" y="1238450"/>
            <a:ext cx="7416824" cy="461665"/>
          </a:xfrm>
          <a:prstGeom prst="rect">
            <a:avLst/>
          </a:prstGeom>
        </p:spPr>
        <p:txBody>
          <a:bodyPr wrap="square">
            <a:spAutoFit/>
          </a:bodyPr>
          <a:lstStyle/>
          <a:p>
            <a:pPr algn="ctr"/>
            <a:r>
              <a:rPr lang="ru-RU" sz="2400" b="1" u="sng" dirty="0" smtClean="0">
                <a:latin typeface="Times New Roman" pitchFamily="18" charset="0"/>
                <a:cs typeface="Times New Roman" pitchFamily="18" charset="0"/>
              </a:rPr>
              <a:t>Таблица  </a:t>
            </a:r>
            <a:r>
              <a:rPr lang="ru-RU" sz="2400" b="1" u="sng" dirty="0">
                <a:latin typeface="Times New Roman" pitchFamily="18" charset="0"/>
                <a:cs typeface="Times New Roman" pitchFamily="18" charset="0"/>
              </a:rPr>
              <a:t>нейтрализации фона затемнения</a:t>
            </a:r>
          </a:p>
        </p:txBody>
      </p:sp>
    </p:spTree>
    <p:extLst>
      <p:ext uri="{BB962C8B-B14F-4D97-AF65-F5344CB8AC3E}">
        <p14:creationId xmlns:p14="http://schemas.microsoft.com/office/powerpoint/2010/main" val="7589044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2400" r="13552"/>
          <a:stretch/>
        </p:blipFill>
        <p:spPr bwMode="auto">
          <a:xfrm rot="16200000">
            <a:off x="4605541" y="2355057"/>
            <a:ext cx="6893516" cy="2183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Заголовок 2"/>
          <p:cNvSpPr>
            <a:spLocks noGrp="1"/>
          </p:cNvSpPr>
          <p:nvPr>
            <p:ph type="ctrTitle"/>
          </p:nvPr>
        </p:nvSpPr>
        <p:spPr>
          <a:xfrm>
            <a:off x="1331640" y="188641"/>
            <a:ext cx="5112568" cy="720080"/>
          </a:xfrm>
        </p:spPr>
        <p:txBody>
          <a:bodyPr/>
          <a:lstStyle/>
          <a:p>
            <a:pPr algn="ctr"/>
            <a:r>
              <a:rPr lang="ru-RU" b="1" dirty="0" smtClean="0">
                <a:latin typeface="Times New Roman" pitchFamily="18" charset="0"/>
                <a:cs typeface="Times New Roman" pitchFamily="18" charset="0"/>
              </a:rPr>
              <a:t>ВИДЫ   КРАСИТЕЛЕЙ</a:t>
            </a:r>
            <a:endParaRPr lang="ru-RU" b="1" dirty="0">
              <a:latin typeface="Times New Roman" pitchFamily="18" charset="0"/>
              <a:cs typeface="Times New Roman" pitchFamily="18" charset="0"/>
            </a:endParaRPr>
          </a:p>
        </p:txBody>
      </p:sp>
      <p:sp>
        <p:nvSpPr>
          <p:cNvPr id="4" name="Подзаголовок 3"/>
          <p:cNvSpPr>
            <a:spLocks noGrp="1"/>
          </p:cNvSpPr>
          <p:nvPr>
            <p:ph type="subTitle" idx="1"/>
          </p:nvPr>
        </p:nvSpPr>
        <p:spPr>
          <a:xfrm>
            <a:off x="107504" y="1052736"/>
            <a:ext cx="7632848" cy="5616624"/>
          </a:xfrm>
        </p:spPr>
        <p:txBody>
          <a:bodyPr/>
          <a:lstStyle/>
          <a:p>
            <a:r>
              <a:rPr lang="ru-RU" sz="2000" b="1" dirty="0">
                <a:latin typeface="Times New Roman" pitchFamily="18" charset="0"/>
                <a:cs typeface="Times New Roman" pitchFamily="18" charset="0"/>
              </a:rPr>
              <a:t>1</a:t>
            </a:r>
            <a:r>
              <a:rPr lang="ru-RU" sz="2000" b="1" dirty="0" smtClean="0">
                <a:latin typeface="Times New Roman" pitchFamily="18" charset="0"/>
                <a:cs typeface="Times New Roman" pitchFamily="18" charset="0"/>
              </a:rPr>
              <a:t>.</a:t>
            </a:r>
            <a:r>
              <a:rPr lang="ru-RU" sz="2000" b="1" dirty="0">
                <a:latin typeface="Times New Roman" pitchFamily="18" charset="0"/>
                <a:cs typeface="Times New Roman" pitchFamily="18" charset="0"/>
              </a:rPr>
              <a:t> </a:t>
            </a:r>
            <a:r>
              <a:rPr lang="ru-RU" sz="2000" b="1" dirty="0" smtClean="0">
                <a:latin typeface="Times New Roman" pitchFamily="18" charset="0"/>
                <a:cs typeface="Times New Roman" pitchFamily="18" charset="0"/>
              </a:rPr>
              <a:t> </a:t>
            </a:r>
            <a:r>
              <a:rPr lang="ru-RU" sz="2000" b="1" u="sng" dirty="0">
                <a:latin typeface="Times New Roman" pitchFamily="18" charset="0"/>
                <a:cs typeface="Times New Roman" pitchFamily="18" charset="0"/>
              </a:rPr>
              <a:t>Обесцвечивающие красители </a:t>
            </a:r>
            <a:r>
              <a:rPr lang="ru-RU" sz="2000" b="1" dirty="0">
                <a:latin typeface="Times New Roman" pitchFamily="18" charset="0"/>
                <a:cs typeface="Times New Roman" pitchFamily="18" charset="0"/>
              </a:rPr>
              <a:t>(единственный вид красителя, который не создает цвет, а лишь осветляет волосы, уничтожая как натуральный пигмент, так и перманентно созданный цвет).</a:t>
            </a:r>
          </a:p>
          <a:p>
            <a:r>
              <a:rPr lang="ru-RU" sz="2000" dirty="0" smtClean="0">
                <a:latin typeface="Times New Roman" pitchFamily="18" charset="0"/>
                <a:cs typeface="Times New Roman" pitchFamily="18" charset="0"/>
              </a:rPr>
              <a:t> </a:t>
            </a:r>
            <a:r>
              <a:rPr lang="ru-RU" sz="2000" b="1" dirty="0">
                <a:latin typeface="Times New Roman" pitchFamily="18" charset="0"/>
                <a:cs typeface="Times New Roman" pitchFamily="18" charset="0"/>
              </a:rPr>
              <a:t>2</a:t>
            </a:r>
            <a:r>
              <a:rPr lang="ru-RU" sz="2000" b="1" dirty="0" smtClean="0">
                <a:latin typeface="Times New Roman" pitchFamily="18" charset="0"/>
                <a:cs typeface="Times New Roman" pitchFamily="18" charset="0"/>
              </a:rPr>
              <a:t>. </a:t>
            </a:r>
            <a:r>
              <a:rPr lang="ru-RU" sz="2000" b="1" u="sng" dirty="0" smtClean="0">
                <a:latin typeface="Times New Roman" pitchFamily="18" charset="0"/>
                <a:cs typeface="Times New Roman" pitchFamily="18" charset="0"/>
              </a:rPr>
              <a:t>Химические красители</a:t>
            </a:r>
            <a:endParaRPr lang="ru-RU" sz="2000" b="1" dirty="0" smtClean="0">
              <a:latin typeface="Times New Roman" pitchFamily="18" charset="0"/>
              <a:cs typeface="Times New Roman" pitchFamily="18" charset="0"/>
            </a:endParaRPr>
          </a:p>
          <a:p>
            <a:r>
              <a:rPr lang="ru-RU" sz="2000" b="1" dirty="0" smtClean="0">
                <a:latin typeface="Times New Roman" pitchFamily="18" charset="0"/>
                <a:cs typeface="Times New Roman" pitchFamily="18" charset="0"/>
              </a:rPr>
              <a:t> - Перманентные </a:t>
            </a:r>
            <a:r>
              <a:rPr lang="ru-RU" sz="2000" b="1" dirty="0">
                <a:latin typeface="Times New Roman" pitchFamily="18" charset="0"/>
                <a:cs typeface="Times New Roman" pitchFamily="18" charset="0"/>
              </a:rPr>
              <a:t>(окислительные) красители (</a:t>
            </a:r>
            <a:r>
              <a:rPr lang="ru-RU" sz="2000" b="1" dirty="0" smtClean="0">
                <a:latin typeface="Times New Roman" pitchFamily="18" charset="0"/>
                <a:cs typeface="Times New Roman" pitchFamily="18" charset="0"/>
              </a:rPr>
              <a:t>относятся к щелочным </a:t>
            </a:r>
            <a:r>
              <a:rPr lang="ru-RU" sz="2000" b="1" dirty="0">
                <a:latin typeface="Times New Roman" pitchFamily="18" charset="0"/>
                <a:cs typeface="Times New Roman" pitchFamily="18" charset="0"/>
              </a:rPr>
              <a:t>красящим веществам).</a:t>
            </a:r>
          </a:p>
          <a:p>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Полуперманентные</a:t>
            </a:r>
            <a:r>
              <a:rPr lang="ru-RU" sz="2000" b="1" dirty="0" smtClean="0">
                <a:latin typeface="Times New Roman" pitchFamily="18" charset="0"/>
                <a:cs typeface="Times New Roman" pitchFamily="18" charset="0"/>
              </a:rPr>
              <a:t> </a:t>
            </a:r>
            <a:r>
              <a:rPr lang="ru-RU" sz="2000" b="1" dirty="0">
                <a:latin typeface="Times New Roman" pitchFamily="18" charset="0"/>
                <a:cs typeface="Times New Roman" pitchFamily="18" charset="0"/>
              </a:rPr>
              <a:t>красители (в данном </a:t>
            </a:r>
            <a:r>
              <a:rPr lang="ru-RU" sz="2000" b="1" dirty="0" smtClean="0">
                <a:latin typeface="Times New Roman" pitchFamily="18" charset="0"/>
                <a:cs typeface="Times New Roman" pitchFamily="18" charset="0"/>
              </a:rPr>
              <a:t>виде красителей не используется </a:t>
            </a:r>
            <a:r>
              <a:rPr lang="ru-RU" sz="2000" b="1" dirty="0">
                <a:latin typeface="Times New Roman" pitchFamily="18" charset="0"/>
                <a:cs typeface="Times New Roman" pitchFamily="18" charset="0"/>
              </a:rPr>
              <a:t>аммиак, а лишь </a:t>
            </a:r>
            <a:r>
              <a:rPr lang="ru-RU" sz="2000" b="1" dirty="0" smtClean="0">
                <a:latin typeface="Times New Roman" pitchFamily="18" charset="0"/>
                <a:cs typeface="Times New Roman" pitchFamily="18" charset="0"/>
              </a:rPr>
              <a:t>его производные</a:t>
            </a:r>
            <a:r>
              <a:rPr lang="ru-RU" sz="2000" b="1" dirty="0">
                <a:latin typeface="Times New Roman" pitchFamily="18" charset="0"/>
                <a:cs typeface="Times New Roman" pitchFamily="18" charset="0"/>
              </a:rPr>
              <a:t>. В результате этого, он </a:t>
            </a:r>
            <a:r>
              <a:rPr lang="ru-RU" sz="2000" b="1" dirty="0" smtClean="0">
                <a:latin typeface="Times New Roman" pitchFamily="18" charset="0"/>
                <a:cs typeface="Times New Roman" pitchFamily="18" charset="0"/>
              </a:rPr>
              <a:t>действует более </a:t>
            </a:r>
            <a:r>
              <a:rPr lang="ru-RU" sz="2000" b="1" dirty="0">
                <a:latin typeface="Times New Roman" pitchFamily="18" charset="0"/>
                <a:cs typeface="Times New Roman" pitchFamily="18" charset="0"/>
              </a:rPr>
              <a:t>мягко на волос при окрашивании.</a:t>
            </a:r>
          </a:p>
          <a:p>
            <a:r>
              <a:rPr lang="ru-RU" sz="2000" b="1" dirty="0" smtClean="0">
                <a:latin typeface="Times New Roman" pitchFamily="18" charset="0"/>
                <a:cs typeface="Times New Roman" pitchFamily="18" charset="0"/>
              </a:rPr>
              <a:t>3</a:t>
            </a:r>
            <a:r>
              <a:rPr lang="ru-RU" sz="2000" b="1" dirty="0">
                <a:latin typeface="Times New Roman" pitchFamily="18" charset="0"/>
                <a:cs typeface="Times New Roman" pitchFamily="18" charset="0"/>
              </a:rPr>
              <a:t>. Тонирующие красители (состоят из </a:t>
            </a:r>
            <a:r>
              <a:rPr lang="ru-RU" sz="2000" b="1" dirty="0" smtClean="0">
                <a:latin typeface="Times New Roman" pitchFamily="18" charset="0"/>
                <a:cs typeface="Times New Roman" pitchFamily="18" charset="0"/>
              </a:rPr>
              <a:t>пигментов прямого </a:t>
            </a:r>
            <a:r>
              <a:rPr lang="ru-RU" sz="2000" b="1" dirty="0">
                <a:latin typeface="Times New Roman" pitchFamily="18" charset="0"/>
                <a:cs typeface="Times New Roman" pitchFamily="18" charset="0"/>
              </a:rPr>
              <a:t>действия, за счет чего </a:t>
            </a:r>
            <a:r>
              <a:rPr lang="ru-RU" sz="2000" b="1" dirty="0" smtClean="0">
                <a:latin typeface="Times New Roman" pitchFamily="18" charset="0"/>
                <a:cs typeface="Times New Roman" pitchFamily="18" charset="0"/>
              </a:rPr>
              <a:t>имеют минимальную </a:t>
            </a:r>
            <a:r>
              <a:rPr lang="ru-RU" sz="2000" b="1" dirty="0">
                <a:latin typeface="Times New Roman" pitchFamily="18" charset="0"/>
                <a:cs typeface="Times New Roman" pitchFamily="18" charset="0"/>
              </a:rPr>
              <a:t>стойкость).</a:t>
            </a:r>
          </a:p>
          <a:p>
            <a:r>
              <a:rPr lang="ru-RU" sz="2000" b="1" dirty="0" smtClean="0">
                <a:latin typeface="Times New Roman" pitchFamily="18" charset="0"/>
                <a:cs typeface="Times New Roman" pitchFamily="18" charset="0"/>
              </a:rPr>
              <a:t>4. </a:t>
            </a:r>
            <a:r>
              <a:rPr lang="ru-RU" sz="2000" b="1" dirty="0">
                <a:latin typeface="Times New Roman" pitchFamily="18" charset="0"/>
                <a:cs typeface="Times New Roman" pitchFamily="18" charset="0"/>
              </a:rPr>
              <a:t>Растительные красители (в отличие </a:t>
            </a:r>
            <a:r>
              <a:rPr lang="ru-RU" sz="2000" b="1" dirty="0" smtClean="0">
                <a:latin typeface="Times New Roman" pitchFamily="18" charset="0"/>
                <a:cs typeface="Times New Roman" pitchFamily="18" charset="0"/>
              </a:rPr>
              <a:t>от вышеперечисленных</a:t>
            </a:r>
            <a:r>
              <a:rPr lang="ru-RU" sz="2000" b="1" dirty="0">
                <a:latin typeface="Times New Roman" pitchFamily="18" charset="0"/>
                <a:cs typeface="Times New Roman" pitchFamily="18" charset="0"/>
              </a:rPr>
              <a:t>, не являются </a:t>
            </a:r>
            <a:r>
              <a:rPr lang="ru-RU" sz="2000" b="1" dirty="0" smtClean="0">
                <a:latin typeface="Times New Roman" pitchFamily="18" charset="0"/>
                <a:cs typeface="Times New Roman" pitchFamily="18" charset="0"/>
              </a:rPr>
              <a:t>синтетическими</a:t>
            </a:r>
            <a:r>
              <a:rPr lang="ru-RU" sz="2000" b="1" dirty="0">
                <a:latin typeface="Times New Roman" pitchFamily="18" charset="0"/>
                <a:cs typeface="Times New Roman" pitchFamily="18" charset="0"/>
              </a:rPr>
              <a:t>, производятся на основе </a:t>
            </a:r>
            <a:r>
              <a:rPr lang="ru-RU" sz="2000" b="1" dirty="0" smtClean="0">
                <a:latin typeface="Times New Roman" pitchFamily="18" charset="0"/>
                <a:cs typeface="Times New Roman" pitchFamily="18" charset="0"/>
              </a:rPr>
              <a:t>кислотных природных </a:t>
            </a:r>
            <a:r>
              <a:rPr lang="ru-RU" sz="2000" b="1" dirty="0">
                <a:latin typeface="Times New Roman" pitchFamily="18" charset="0"/>
                <a:cs typeface="Times New Roman" pitchFamily="18" charset="0"/>
              </a:rPr>
              <a:t>красящих веществ).</a:t>
            </a:r>
          </a:p>
        </p:txBody>
      </p:sp>
    </p:spTree>
    <p:extLst>
      <p:ext uri="{BB962C8B-B14F-4D97-AF65-F5344CB8AC3E}">
        <p14:creationId xmlns:p14="http://schemas.microsoft.com/office/powerpoint/2010/main" val="19777923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3431" y="0"/>
            <a:ext cx="555056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818" r="25405" b="11355"/>
          <a:stretch/>
        </p:blipFill>
        <p:spPr bwMode="auto">
          <a:xfrm>
            <a:off x="1403648" y="0"/>
            <a:ext cx="6837381" cy="2287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r="26024" b="19399"/>
          <a:stretch/>
        </p:blipFill>
        <p:spPr bwMode="auto">
          <a:xfrm>
            <a:off x="827584" y="2198378"/>
            <a:ext cx="6838782" cy="2307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1818" r="26262" b="12676"/>
          <a:stretch/>
        </p:blipFill>
        <p:spPr bwMode="auto">
          <a:xfrm>
            <a:off x="0" y="4515426"/>
            <a:ext cx="7006413"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1180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9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706863">
            <a:off x="4324947" y="2832563"/>
            <a:ext cx="4391453" cy="3895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descr="http://goodwoman.ru/wp-content/uploads/2010/03/2_thumb15.jpg"/>
          <p:cNvPicPr/>
          <p:nvPr/>
        </p:nvPicPr>
        <p:blipFill>
          <a:blip r:embed="rId4">
            <a:extLst>
              <a:ext uri="{28A0092B-C50C-407E-A947-70E740481C1C}">
                <a14:useLocalDpi xmlns:a14="http://schemas.microsoft.com/office/drawing/2010/main" val="0"/>
              </a:ext>
            </a:extLst>
          </a:blip>
          <a:srcRect/>
          <a:stretch>
            <a:fillRect/>
          </a:stretch>
        </p:blipFill>
        <p:spPr bwMode="auto">
          <a:xfrm rot="20680664">
            <a:off x="135750" y="3629884"/>
            <a:ext cx="3060245" cy="3343943"/>
          </a:xfrm>
          <a:prstGeom prst="rect">
            <a:avLst/>
          </a:prstGeom>
          <a:noFill/>
          <a:ln>
            <a:noFill/>
          </a:ln>
        </p:spPr>
      </p:pic>
      <p:sp>
        <p:nvSpPr>
          <p:cNvPr id="2" name="Заголовок 1"/>
          <p:cNvSpPr>
            <a:spLocks noGrp="1"/>
          </p:cNvSpPr>
          <p:nvPr>
            <p:ph type="ctrTitle"/>
          </p:nvPr>
        </p:nvSpPr>
        <p:spPr>
          <a:xfrm>
            <a:off x="2627784" y="0"/>
            <a:ext cx="4032448" cy="967497"/>
          </a:xfrm>
        </p:spPr>
        <p:txBody>
          <a:bodyPr anchor="t"/>
          <a:lstStyle/>
          <a:p>
            <a:pPr algn="ctr"/>
            <a:r>
              <a:rPr lang="ru-RU" sz="4400" b="1" dirty="0" smtClean="0">
                <a:latin typeface="Times New Roman" pitchFamily="18" charset="0"/>
                <a:cs typeface="Times New Roman" pitchFamily="18" charset="0"/>
              </a:rPr>
              <a:t>Тема урока:</a:t>
            </a:r>
            <a:endParaRPr lang="ru-RU" sz="4400" b="1" dirty="0">
              <a:latin typeface="Times New Roman" pitchFamily="18" charset="0"/>
              <a:cs typeface="Times New Roman" pitchFamily="18" charset="0"/>
            </a:endParaRPr>
          </a:p>
        </p:txBody>
      </p:sp>
      <p:sp>
        <p:nvSpPr>
          <p:cNvPr id="5" name="Подзаголовок 4"/>
          <p:cNvSpPr>
            <a:spLocks noGrp="1"/>
          </p:cNvSpPr>
          <p:nvPr>
            <p:ph type="subTitle" idx="1"/>
          </p:nvPr>
        </p:nvSpPr>
        <p:spPr>
          <a:xfrm>
            <a:off x="0" y="956407"/>
            <a:ext cx="8964488" cy="3168352"/>
          </a:xfrm>
        </p:spPr>
        <p:txBody>
          <a:bodyPr/>
          <a:lstStyle/>
          <a:p>
            <a:pPr algn="ctr"/>
            <a:r>
              <a:rPr lang="ru-RU" sz="5400" b="1" dirty="0">
                <a:latin typeface="Times New Roman" pitchFamily="18" charset="0"/>
                <a:ea typeface="+mj-ea"/>
                <a:cs typeface="Times New Roman" pitchFamily="18" charset="0"/>
              </a:rPr>
              <a:t>Окрашивание волос красителями  первой группы.</a:t>
            </a:r>
            <a:endParaRPr lang="ru-RU" sz="5400" dirty="0"/>
          </a:p>
        </p:txBody>
      </p:sp>
    </p:spTree>
    <p:extLst>
      <p:ext uri="{BB962C8B-B14F-4D97-AF65-F5344CB8AC3E}">
        <p14:creationId xmlns:p14="http://schemas.microsoft.com/office/powerpoint/2010/main" val="30683358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55576" y="116633"/>
            <a:ext cx="6048672" cy="792088"/>
          </a:xfrm>
        </p:spPr>
        <p:txBody>
          <a:bodyPr/>
          <a:lstStyle/>
          <a:p>
            <a:pPr algn="ctr"/>
            <a:r>
              <a:rPr lang="ru-RU" sz="5400" u="sng" dirty="0">
                <a:latin typeface="Times New Roman" pitchFamily="18" charset="0"/>
                <a:cs typeface="Times New Roman" pitchFamily="18" charset="0"/>
              </a:rPr>
              <a:t>Цель урока</a:t>
            </a:r>
            <a:endParaRPr lang="ru-RU" sz="5400" dirty="0">
              <a:latin typeface="Times New Roman" pitchFamily="18" charset="0"/>
              <a:cs typeface="Times New Roman" pitchFamily="18" charset="0"/>
            </a:endParaRPr>
          </a:p>
        </p:txBody>
      </p:sp>
      <p:sp>
        <p:nvSpPr>
          <p:cNvPr id="4" name="Текст 3"/>
          <p:cNvSpPr>
            <a:spLocks noGrp="1"/>
          </p:cNvSpPr>
          <p:nvPr>
            <p:ph type="body" idx="1"/>
          </p:nvPr>
        </p:nvSpPr>
        <p:spPr>
          <a:xfrm>
            <a:off x="395536" y="1124744"/>
            <a:ext cx="8568952" cy="5616624"/>
          </a:xfrm>
        </p:spPr>
        <p:txBody>
          <a:bodyPr anchor="t"/>
          <a:lstStyle/>
          <a:p>
            <a:pPr lvl="0" algn="just">
              <a:spcBef>
                <a:spcPts val="0"/>
              </a:spcBef>
            </a:pPr>
            <a:r>
              <a:rPr lang="ru-RU" sz="2600" b="1" u="sng" dirty="0">
                <a:latin typeface="Times New Roman" pitchFamily="18" charset="0"/>
                <a:cs typeface="Times New Roman" pitchFamily="18" charset="0"/>
              </a:rPr>
              <a:t>Развивающая</a:t>
            </a:r>
            <a:r>
              <a:rPr lang="ru-RU" sz="2600" b="1" u="sng" dirty="0" smtClean="0">
                <a:latin typeface="Times New Roman" pitchFamily="18" charset="0"/>
                <a:cs typeface="Times New Roman" pitchFamily="18" charset="0"/>
              </a:rPr>
              <a:t>:</a:t>
            </a:r>
            <a:r>
              <a:rPr lang="ru-RU" sz="2600" b="1" dirty="0" smtClean="0">
                <a:latin typeface="Times New Roman" pitchFamily="18" charset="0"/>
                <a:cs typeface="Times New Roman" pitchFamily="18" charset="0"/>
              </a:rPr>
              <a:t> - </a:t>
            </a:r>
            <a:r>
              <a:rPr lang="ru-RU" sz="2600" b="1" i="1" dirty="0">
                <a:latin typeface="Times New Roman" pitchFamily="18" charset="0"/>
                <a:cs typeface="Times New Roman" pitchFamily="18" charset="0"/>
              </a:rPr>
              <a:t>развивать мыслительную деятельность на уроке, логическое мышление, самостоятельность;</a:t>
            </a:r>
          </a:p>
          <a:p>
            <a:pPr lvl="0" algn="just">
              <a:spcBef>
                <a:spcPts val="0"/>
              </a:spcBef>
            </a:pPr>
            <a:r>
              <a:rPr lang="ru-RU" sz="2600" b="1" u="sng" dirty="0">
                <a:latin typeface="Times New Roman" pitchFamily="18" charset="0"/>
                <a:cs typeface="Times New Roman" pitchFamily="18" charset="0"/>
              </a:rPr>
              <a:t>Образовательная</a:t>
            </a:r>
            <a:r>
              <a:rPr lang="ru-RU" sz="2600" b="1" u="sng" dirty="0" smtClean="0">
                <a:latin typeface="Times New Roman" pitchFamily="18" charset="0"/>
                <a:cs typeface="Times New Roman" pitchFamily="18" charset="0"/>
              </a:rPr>
              <a:t>: </a:t>
            </a:r>
            <a:r>
              <a:rPr lang="ru-RU" sz="2600" b="1" dirty="0" smtClean="0">
                <a:latin typeface="Times New Roman" pitchFamily="18" charset="0"/>
                <a:cs typeface="Times New Roman" pitchFamily="18" charset="0"/>
              </a:rPr>
              <a:t>- </a:t>
            </a:r>
            <a:r>
              <a:rPr lang="ru-RU" sz="2600" b="1" i="1" dirty="0">
                <a:latin typeface="Times New Roman" pitchFamily="18" charset="0"/>
                <a:cs typeface="Times New Roman" pitchFamily="18" charset="0"/>
              </a:rPr>
              <a:t>формировать знания, умения и навыки  в процессе  тренировочных работ на муляже, овладение рациональными способами  и приёмами  при  выполнении стрижки, умении видеть и анализировать ошибки, применять необходимые приёмы для устранения ошибок.</a:t>
            </a:r>
          </a:p>
          <a:p>
            <a:pPr lvl="0" algn="just">
              <a:spcBef>
                <a:spcPts val="0"/>
              </a:spcBef>
            </a:pPr>
            <a:r>
              <a:rPr lang="ru-RU" sz="2600" b="1" u="sng" dirty="0">
                <a:latin typeface="Times New Roman" pitchFamily="18" charset="0"/>
                <a:cs typeface="Times New Roman" pitchFamily="18" charset="0"/>
              </a:rPr>
              <a:t>Воспитательная</a:t>
            </a:r>
            <a:r>
              <a:rPr lang="ru-RU" sz="2600" b="1" dirty="0">
                <a:latin typeface="Times New Roman" pitchFamily="18" charset="0"/>
                <a:cs typeface="Times New Roman" pitchFamily="18" charset="0"/>
              </a:rPr>
              <a:t>:- </a:t>
            </a:r>
            <a:r>
              <a:rPr lang="ru-RU" sz="2600" b="1" i="1" dirty="0">
                <a:latin typeface="Times New Roman" pitchFamily="18" charset="0"/>
                <a:cs typeface="Times New Roman" pitchFamily="18" charset="0"/>
              </a:rPr>
              <a:t>Воспитывать чувство ответственности за выполняемую работу, соблюдение правил охраны труда, санитарии  и гигиены, времени отведённое на задание, постоянно воспитывать интерес  к выбранной профессии</a:t>
            </a:r>
            <a:r>
              <a:rPr lang="ru-RU" sz="2600" i="1" dirty="0">
                <a:latin typeface="Times New Roman" pitchFamily="18" charset="0"/>
                <a:cs typeface="Times New Roman" pitchFamily="18" charset="0"/>
              </a:rPr>
              <a:t>.</a:t>
            </a:r>
          </a:p>
          <a:p>
            <a:endParaRPr lang="ru-RU" sz="2400" dirty="0">
              <a:latin typeface="Times New Roman" pitchFamily="18" charset="0"/>
              <a:cs typeface="Times New Roman" pitchFamily="18" charset="0"/>
            </a:endParaRPr>
          </a:p>
        </p:txBody>
      </p:sp>
    </p:spTree>
    <p:extLst>
      <p:ext uri="{BB962C8B-B14F-4D97-AF65-F5344CB8AC3E}">
        <p14:creationId xmlns:p14="http://schemas.microsoft.com/office/powerpoint/2010/main" val="1976973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112541">
            <a:off x="3076728" y="2298349"/>
            <a:ext cx="3098048" cy="3343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151390">
            <a:off x="-328817" y="344392"/>
            <a:ext cx="3858388" cy="342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574788">
            <a:off x="5822754" y="3705171"/>
            <a:ext cx="3990975"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341247" y="116632"/>
            <a:ext cx="8768655" cy="562074"/>
          </a:xfrm>
        </p:spPr>
        <p:txBody>
          <a:bodyPr anchor="t"/>
          <a:lstStyle/>
          <a:p>
            <a:pPr algn="ctr"/>
            <a:r>
              <a:rPr lang="ru-RU" b="1" dirty="0" smtClean="0">
                <a:latin typeface="Times New Roman" pitchFamily="18" charset="0"/>
                <a:cs typeface="Times New Roman" pitchFamily="18" charset="0"/>
              </a:rPr>
              <a:t>Консультация с клиентом</a:t>
            </a:r>
            <a:endParaRPr lang="ru-RU" b="1" dirty="0">
              <a:latin typeface="Times New Roman" pitchFamily="18" charset="0"/>
              <a:cs typeface="Times New Roman" pitchFamily="18" charset="0"/>
            </a:endParaRPr>
          </a:p>
        </p:txBody>
      </p:sp>
      <p:sp>
        <p:nvSpPr>
          <p:cNvPr id="3" name="Прямоугольник 2"/>
          <p:cNvSpPr/>
          <p:nvPr/>
        </p:nvSpPr>
        <p:spPr>
          <a:xfrm>
            <a:off x="107504" y="764704"/>
            <a:ext cx="9036496" cy="6001643"/>
          </a:xfrm>
          <a:prstGeom prst="rect">
            <a:avLst/>
          </a:prstGeom>
        </p:spPr>
        <p:txBody>
          <a:bodyPr wrap="square">
            <a:spAutoFit/>
          </a:bodyPr>
          <a:lstStyle/>
          <a:p>
            <a:pPr marL="457200" indent="-457200">
              <a:buAutoNum type="arabicPeriod"/>
            </a:pPr>
            <a:r>
              <a:rPr lang="ru-RU" sz="2400" b="1" dirty="0" smtClean="0">
                <a:latin typeface="Times New Roman" pitchFamily="18" charset="0"/>
                <a:cs typeface="Times New Roman" pitchFamily="18" charset="0"/>
              </a:rPr>
              <a:t>Желание </a:t>
            </a:r>
            <a:r>
              <a:rPr lang="ru-RU" sz="2400" b="1" dirty="0">
                <a:latin typeface="Times New Roman" pitchFamily="18" charset="0"/>
                <a:cs typeface="Times New Roman" pitchFamily="18" charset="0"/>
              </a:rPr>
              <a:t>клиента (цель </a:t>
            </a:r>
            <a:r>
              <a:rPr lang="ru-RU" sz="2400" b="1" dirty="0" smtClean="0">
                <a:latin typeface="Times New Roman" pitchFamily="18" charset="0"/>
                <a:cs typeface="Times New Roman" pitchFamily="18" charset="0"/>
              </a:rPr>
              <a:t>окрашивания, желаемый </a:t>
            </a:r>
            <a:r>
              <a:rPr lang="ru-RU" sz="2400" b="1" dirty="0">
                <a:latin typeface="Times New Roman" pitchFamily="18" charset="0"/>
                <a:cs typeface="Times New Roman" pitchFamily="18" charset="0"/>
              </a:rPr>
              <a:t>цвет (новый или предыдущий</a:t>
            </a:r>
            <a:r>
              <a:rPr lang="ru-RU" sz="2400" b="1" dirty="0" smtClean="0">
                <a:latin typeface="Times New Roman" pitchFamily="18" charset="0"/>
                <a:cs typeface="Times New Roman" pitchFamily="18" charset="0"/>
              </a:rPr>
              <a:t>), глубина </a:t>
            </a:r>
            <a:r>
              <a:rPr lang="ru-RU" sz="2400" b="1" dirty="0">
                <a:latin typeface="Times New Roman" pitchFamily="18" charset="0"/>
                <a:cs typeface="Times New Roman" pitchFamily="18" charset="0"/>
              </a:rPr>
              <a:t>тона, направление тона). </a:t>
            </a:r>
            <a:endParaRPr lang="ru-RU" sz="2400" b="1" dirty="0" smtClean="0">
              <a:latin typeface="Times New Roman" pitchFamily="18" charset="0"/>
              <a:cs typeface="Times New Roman" pitchFamily="18" charset="0"/>
            </a:endParaRPr>
          </a:p>
          <a:p>
            <a:pPr marL="457200" indent="-457200">
              <a:buAutoNum type="arabicPeriod"/>
            </a:pPr>
            <a:r>
              <a:rPr lang="ru-RU" sz="2400" b="1" dirty="0" smtClean="0">
                <a:latin typeface="Times New Roman" pitchFamily="18" charset="0"/>
                <a:cs typeface="Times New Roman" pitchFamily="18" charset="0"/>
              </a:rPr>
              <a:t>Состояние </a:t>
            </a:r>
            <a:r>
              <a:rPr lang="ru-RU" sz="2400" b="1" dirty="0">
                <a:latin typeface="Times New Roman" pitchFamily="18" charset="0"/>
                <a:cs typeface="Times New Roman" pitchFamily="18" charset="0"/>
              </a:rPr>
              <a:t>волос (толщина и </a:t>
            </a:r>
            <a:r>
              <a:rPr lang="ru-RU" sz="2400" b="1" dirty="0" smtClean="0">
                <a:latin typeface="Times New Roman" pitchFamily="18" charset="0"/>
                <a:cs typeface="Times New Roman" pitchFamily="18" charset="0"/>
              </a:rPr>
              <a:t>пористость волоса</a:t>
            </a:r>
            <a:r>
              <a:rPr lang="ru-RU" sz="2400" b="1" dirty="0">
                <a:latin typeface="Times New Roman" pitchFamily="18" charset="0"/>
                <a:cs typeface="Times New Roman" pitchFamily="18" charset="0"/>
              </a:rPr>
              <a:t>, длина и густота волос, наличие </a:t>
            </a:r>
            <a:r>
              <a:rPr lang="ru-RU" sz="2400" b="1" dirty="0" smtClean="0">
                <a:latin typeface="Times New Roman" pitchFamily="18" charset="0"/>
                <a:cs typeface="Times New Roman" pitchFamily="18" charset="0"/>
              </a:rPr>
              <a:t>седых волос </a:t>
            </a:r>
            <a:r>
              <a:rPr lang="ru-RU" sz="2400" b="1" dirty="0">
                <a:latin typeface="Times New Roman" pitchFamily="18" charset="0"/>
                <a:cs typeface="Times New Roman" pitchFamily="18" charset="0"/>
              </a:rPr>
              <a:t>(%содержания, способность </a:t>
            </a:r>
            <a:r>
              <a:rPr lang="ru-RU" sz="2400" b="1" dirty="0" smtClean="0">
                <a:latin typeface="Times New Roman" pitchFamily="18" charset="0"/>
                <a:cs typeface="Times New Roman" pitchFamily="18" charset="0"/>
              </a:rPr>
              <a:t>волоса поглощать </a:t>
            </a:r>
            <a:r>
              <a:rPr lang="ru-RU" sz="2400" b="1" dirty="0">
                <a:latin typeface="Times New Roman" pitchFamily="18" charset="0"/>
                <a:cs typeface="Times New Roman" pitchFamily="18" charset="0"/>
              </a:rPr>
              <a:t>краситель, распределение), </a:t>
            </a:r>
            <a:r>
              <a:rPr lang="ru-RU" sz="2400" b="1" dirty="0" smtClean="0">
                <a:latin typeface="Times New Roman" pitchFamily="18" charset="0"/>
                <a:cs typeface="Times New Roman" pitchFamily="18" charset="0"/>
              </a:rPr>
              <a:t>предыдущие </a:t>
            </a:r>
            <a:r>
              <a:rPr lang="ru-RU" sz="2400" b="1" dirty="0">
                <a:latin typeface="Times New Roman" pitchFamily="18" charset="0"/>
                <a:cs typeface="Times New Roman" pitchFamily="18" charset="0"/>
              </a:rPr>
              <a:t>обработки, натуральный </a:t>
            </a:r>
            <a:r>
              <a:rPr lang="ru-RU" sz="2400" b="1" dirty="0" smtClean="0">
                <a:latin typeface="Times New Roman" pitchFamily="18" charset="0"/>
                <a:cs typeface="Times New Roman" pitchFamily="18" charset="0"/>
              </a:rPr>
              <a:t>цвет, исходный </a:t>
            </a:r>
            <a:r>
              <a:rPr lang="ru-RU" sz="2400" b="1" dirty="0">
                <a:latin typeface="Times New Roman" pitchFamily="18" charset="0"/>
                <a:cs typeface="Times New Roman" pitchFamily="18" charset="0"/>
              </a:rPr>
              <a:t>цвет, то есть цвет, </a:t>
            </a:r>
            <a:r>
              <a:rPr lang="ru-RU" sz="2400" b="1" dirty="0" smtClean="0">
                <a:latin typeface="Times New Roman" pitchFamily="18" charset="0"/>
                <a:cs typeface="Times New Roman" pitchFamily="18" charset="0"/>
              </a:rPr>
              <a:t>присутствующий в </a:t>
            </a:r>
            <a:r>
              <a:rPr lang="ru-RU" sz="2400" b="1" dirty="0">
                <a:latin typeface="Times New Roman" pitchFamily="18" charset="0"/>
                <a:cs typeface="Times New Roman" pitchFamily="18" charset="0"/>
              </a:rPr>
              <a:t>данный момент на волосах</a:t>
            </a:r>
            <a:r>
              <a:rPr lang="ru-RU" sz="2400" b="1" dirty="0" smtClean="0">
                <a:latin typeface="Times New Roman" pitchFamily="18" charset="0"/>
                <a:cs typeface="Times New Roman" pitchFamily="18" charset="0"/>
              </a:rPr>
              <a:t>).</a:t>
            </a:r>
          </a:p>
          <a:p>
            <a:pPr marL="457200" indent="-457200">
              <a:buAutoNum type="arabicPeriod"/>
            </a:pPr>
            <a:r>
              <a:rPr lang="ru-RU" sz="2400" b="1" dirty="0" smtClean="0">
                <a:latin typeface="Times New Roman" pitchFamily="18" charset="0"/>
                <a:cs typeface="Times New Roman" pitchFamily="18" charset="0"/>
              </a:rPr>
              <a:t>Техники </a:t>
            </a:r>
            <a:r>
              <a:rPr lang="ru-RU" sz="2400" b="1" dirty="0">
                <a:latin typeface="Times New Roman" pitchFamily="18" charset="0"/>
                <a:cs typeface="Times New Roman" pitchFamily="18" charset="0"/>
              </a:rPr>
              <a:t>нанесения красителя (</a:t>
            </a:r>
            <a:r>
              <a:rPr lang="ru-RU" sz="2400" b="1" dirty="0" smtClean="0">
                <a:latin typeface="Times New Roman" pitchFamily="18" charset="0"/>
                <a:cs typeface="Times New Roman" pitchFamily="18" charset="0"/>
              </a:rPr>
              <a:t>предварительные </a:t>
            </a:r>
            <a:r>
              <a:rPr lang="ru-RU" sz="2400" b="1" dirty="0">
                <a:latin typeface="Times New Roman" pitchFamily="18" charset="0"/>
                <a:cs typeface="Times New Roman" pitchFamily="18" charset="0"/>
              </a:rPr>
              <a:t>обработки – </a:t>
            </a:r>
            <a:r>
              <a:rPr lang="ru-RU" sz="2400" b="1" dirty="0" smtClean="0">
                <a:latin typeface="Times New Roman" pitchFamily="18" charset="0"/>
                <a:cs typeface="Times New Roman" pitchFamily="18" charset="0"/>
              </a:rPr>
              <a:t>предварительное </a:t>
            </a:r>
            <a:r>
              <a:rPr lang="ru-RU" sz="2400" b="1" dirty="0" err="1" smtClean="0">
                <a:latin typeface="Times New Roman" pitchFamily="18" charset="0"/>
                <a:cs typeface="Times New Roman" pitchFamily="18" charset="0"/>
              </a:rPr>
              <a:t>пигментирование</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мордонсаж</a:t>
            </a:r>
            <a:r>
              <a:rPr lang="ru-RU" sz="2400" b="1" dirty="0">
                <a:latin typeface="Times New Roman" pitchFamily="18" charset="0"/>
                <a:cs typeface="Times New Roman" pitchFamily="18" charset="0"/>
              </a:rPr>
              <a:t>, </a:t>
            </a:r>
            <a:r>
              <a:rPr lang="ru-RU" sz="2400" b="1" dirty="0" smtClean="0">
                <a:latin typeface="Times New Roman" pitchFamily="18" charset="0"/>
                <a:cs typeface="Times New Roman" pitchFamily="18" charset="0"/>
              </a:rPr>
              <a:t>осветление, декапирование</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тонирование</a:t>
            </a:r>
            <a:r>
              <a:rPr lang="ru-RU" sz="2400" b="1" dirty="0">
                <a:latin typeface="Times New Roman" pitchFamily="18" charset="0"/>
                <a:cs typeface="Times New Roman" pitchFamily="18" charset="0"/>
              </a:rPr>
              <a:t>), </a:t>
            </a:r>
            <a:r>
              <a:rPr lang="ru-RU" sz="2400" b="1" dirty="0" smtClean="0">
                <a:latin typeface="Times New Roman" pitchFamily="18" charset="0"/>
                <a:cs typeface="Times New Roman" pitchFamily="18" charset="0"/>
              </a:rPr>
              <a:t>используемый продукт </a:t>
            </a:r>
            <a:r>
              <a:rPr lang="ru-RU" sz="2400" b="1" dirty="0">
                <a:latin typeface="Times New Roman" pitchFamily="18" charset="0"/>
                <a:cs typeface="Times New Roman" pitchFamily="18" charset="0"/>
              </a:rPr>
              <a:t>и </a:t>
            </a:r>
            <a:r>
              <a:rPr lang="ru-RU" sz="2400" b="1" dirty="0" smtClean="0">
                <a:latin typeface="Times New Roman" pitchFamily="18" charset="0"/>
                <a:cs typeface="Times New Roman" pitchFamily="18" charset="0"/>
              </a:rPr>
              <a:t>оттенок.</a:t>
            </a:r>
          </a:p>
          <a:p>
            <a:pPr marL="457200" indent="-457200">
              <a:buAutoNum type="arabicPeriod"/>
            </a:pPr>
            <a:r>
              <a:rPr lang="ru-RU" sz="2400" b="1" dirty="0" smtClean="0">
                <a:latin typeface="Times New Roman" pitchFamily="18" charset="0"/>
                <a:cs typeface="Times New Roman" pitchFamily="18" charset="0"/>
              </a:rPr>
              <a:t>Техника </a:t>
            </a:r>
            <a:r>
              <a:rPr lang="ru-RU" sz="2400" b="1" dirty="0">
                <a:latin typeface="Times New Roman" pitchFamily="18" charset="0"/>
                <a:cs typeface="Times New Roman" pitchFamily="18" charset="0"/>
              </a:rPr>
              <a:t>окрашивания, красители и </a:t>
            </a:r>
            <a:r>
              <a:rPr lang="ru-RU" sz="2400" b="1" dirty="0" smtClean="0">
                <a:latin typeface="Times New Roman" pitchFamily="18" charset="0"/>
                <a:cs typeface="Times New Roman" pitchFamily="18" charset="0"/>
              </a:rPr>
              <a:t>окислители, используемые </a:t>
            </a:r>
            <a:r>
              <a:rPr lang="ru-RU" sz="2400" b="1" dirty="0">
                <a:latin typeface="Times New Roman" pitchFamily="18" charset="0"/>
                <a:cs typeface="Times New Roman" pitchFamily="18" charset="0"/>
              </a:rPr>
              <a:t>при окрашивании волос (</a:t>
            </a:r>
            <a:r>
              <a:rPr lang="ru-RU" sz="2400" b="1" dirty="0" smtClean="0">
                <a:latin typeface="Times New Roman" pitchFamily="18" charset="0"/>
                <a:cs typeface="Times New Roman" pitchFamily="18" charset="0"/>
              </a:rPr>
              <a:t>этот пункт </a:t>
            </a:r>
            <a:r>
              <a:rPr lang="ru-RU" sz="2400" b="1" dirty="0">
                <a:latin typeface="Times New Roman" pitchFamily="18" charset="0"/>
                <a:cs typeface="Times New Roman" pitchFamily="18" charset="0"/>
              </a:rPr>
              <a:t>необходим, поскольку вам в </a:t>
            </a:r>
            <a:r>
              <a:rPr lang="ru-RU" sz="2400" b="1" dirty="0" smtClean="0">
                <a:latin typeface="Times New Roman" pitchFamily="18" charset="0"/>
                <a:cs typeface="Times New Roman" pitchFamily="18" charset="0"/>
              </a:rPr>
              <a:t>следующий раз</a:t>
            </a:r>
            <a:r>
              <a:rPr lang="ru-RU" sz="2400" b="1" dirty="0">
                <a:latin typeface="Times New Roman" pitchFamily="18" charset="0"/>
                <a:cs typeface="Times New Roman" pitchFamily="18" charset="0"/>
              </a:rPr>
              <a:t>, </a:t>
            </a:r>
            <a:r>
              <a:rPr lang="ru-RU" sz="2400" b="1" dirty="0" smtClean="0">
                <a:latin typeface="Times New Roman" pitchFamily="18" charset="0"/>
                <a:cs typeface="Times New Roman" pitchFamily="18" charset="0"/>
              </a:rPr>
              <a:t>возможно, придется </a:t>
            </a:r>
            <a:r>
              <a:rPr lang="ru-RU" sz="2400" b="1" dirty="0">
                <a:latin typeface="Times New Roman" pitchFamily="18" charset="0"/>
                <a:cs typeface="Times New Roman" pitchFamily="18" charset="0"/>
              </a:rPr>
              <a:t>повторить </a:t>
            </a:r>
            <a:r>
              <a:rPr lang="ru-RU" sz="2400" b="1" dirty="0" smtClean="0">
                <a:latin typeface="Times New Roman" pitchFamily="18" charset="0"/>
                <a:cs typeface="Times New Roman" pitchFamily="18" charset="0"/>
              </a:rPr>
              <a:t>созданный цвет</a:t>
            </a:r>
            <a:r>
              <a:rPr lang="ru-RU" sz="2400" b="1" dirty="0">
                <a:latin typeface="Times New Roman" pitchFamily="18" charset="0"/>
                <a:cs typeface="Times New Roman" pitchFamily="18" charset="0"/>
              </a:rPr>
              <a:t>).</a:t>
            </a:r>
          </a:p>
        </p:txBody>
      </p:sp>
    </p:spTree>
    <p:extLst>
      <p:ext uri="{BB962C8B-B14F-4D97-AF65-F5344CB8AC3E}">
        <p14:creationId xmlns:p14="http://schemas.microsoft.com/office/powerpoint/2010/main" val="9216678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a:blip r:embed="rId2">
            <a:lum contrast="24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val="576043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55576" y="116633"/>
            <a:ext cx="6048672" cy="792088"/>
          </a:xfrm>
        </p:spPr>
        <p:txBody>
          <a:bodyPr/>
          <a:lstStyle/>
          <a:p>
            <a:pPr algn="ctr"/>
            <a:r>
              <a:rPr lang="ru-RU" sz="5400" u="sng" dirty="0">
                <a:latin typeface="Times New Roman" pitchFamily="18" charset="0"/>
                <a:cs typeface="Times New Roman" pitchFamily="18" charset="0"/>
              </a:rPr>
              <a:t>Цель урока</a:t>
            </a:r>
            <a:endParaRPr lang="ru-RU" sz="5400" dirty="0">
              <a:latin typeface="Times New Roman" pitchFamily="18" charset="0"/>
              <a:cs typeface="Times New Roman" pitchFamily="18" charset="0"/>
            </a:endParaRPr>
          </a:p>
        </p:txBody>
      </p:sp>
      <p:sp>
        <p:nvSpPr>
          <p:cNvPr id="4" name="Текст 3"/>
          <p:cNvSpPr>
            <a:spLocks noGrp="1"/>
          </p:cNvSpPr>
          <p:nvPr>
            <p:ph type="body" idx="1"/>
          </p:nvPr>
        </p:nvSpPr>
        <p:spPr>
          <a:xfrm>
            <a:off x="395536" y="1124744"/>
            <a:ext cx="8568952" cy="5616624"/>
          </a:xfrm>
        </p:spPr>
        <p:txBody>
          <a:bodyPr anchor="t"/>
          <a:lstStyle/>
          <a:p>
            <a:pPr lvl="0" algn="just">
              <a:spcBef>
                <a:spcPts val="0"/>
              </a:spcBef>
            </a:pPr>
            <a:r>
              <a:rPr lang="ru-RU" sz="2600" b="1" u="sng" dirty="0">
                <a:latin typeface="Times New Roman" pitchFamily="18" charset="0"/>
                <a:cs typeface="Times New Roman" pitchFamily="18" charset="0"/>
              </a:rPr>
              <a:t>Развивающая</a:t>
            </a:r>
            <a:r>
              <a:rPr lang="ru-RU" sz="2600" b="1" u="sng" dirty="0" smtClean="0">
                <a:latin typeface="Times New Roman" pitchFamily="18" charset="0"/>
                <a:cs typeface="Times New Roman" pitchFamily="18" charset="0"/>
              </a:rPr>
              <a:t>:</a:t>
            </a:r>
            <a:r>
              <a:rPr lang="ru-RU" sz="2600" b="1" dirty="0" smtClean="0">
                <a:latin typeface="Times New Roman" pitchFamily="18" charset="0"/>
                <a:cs typeface="Times New Roman" pitchFamily="18" charset="0"/>
              </a:rPr>
              <a:t> - </a:t>
            </a:r>
            <a:r>
              <a:rPr lang="ru-RU" sz="2600" b="1" i="1" dirty="0">
                <a:latin typeface="Times New Roman" pitchFamily="18" charset="0"/>
                <a:cs typeface="Times New Roman" pitchFamily="18" charset="0"/>
              </a:rPr>
              <a:t>развивать мыслительную деятельность на уроке, логическое мышление, самостоятельность;</a:t>
            </a:r>
          </a:p>
          <a:p>
            <a:pPr lvl="0" algn="just">
              <a:spcBef>
                <a:spcPts val="0"/>
              </a:spcBef>
            </a:pPr>
            <a:r>
              <a:rPr lang="ru-RU" sz="2600" b="1" u="sng" dirty="0">
                <a:latin typeface="Times New Roman" pitchFamily="18" charset="0"/>
                <a:cs typeface="Times New Roman" pitchFamily="18" charset="0"/>
              </a:rPr>
              <a:t>Образовательная</a:t>
            </a:r>
            <a:r>
              <a:rPr lang="ru-RU" sz="2600" b="1" u="sng" dirty="0" smtClean="0">
                <a:latin typeface="Times New Roman" pitchFamily="18" charset="0"/>
                <a:cs typeface="Times New Roman" pitchFamily="18" charset="0"/>
              </a:rPr>
              <a:t>: </a:t>
            </a:r>
            <a:r>
              <a:rPr lang="ru-RU" sz="2600" b="1" dirty="0" smtClean="0">
                <a:latin typeface="Times New Roman" pitchFamily="18" charset="0"/>
                <a:cs typeface="Times New Roman" pitchFamily="18" charset="0"/>
              </a:rPr>
              <a:t>- </a:t>
            </a:r>
            <a:r>
              <a:rPr lang="ru-RU" sz="2600" b="1" i="1" dirty="0">
                <a:latin typeface="Times New Roman" pitchFamily="18" charset="0"/>
                <a:cs typeface="Times New Roman" pitchFamily="18" charset="0"/>
              </a:rPr>
              <a:t>формировать знания, умения и навыки  в процессе  тренировочных работ на муляже, овладение рациональными способами  и приёмами  при  выполнении стрижки, умении видеть и анализировать ошибки, применять необходимые приёмы для устранения ошибок.</a:t>
            </a:r>
          </a:p>
          <a:p>
            <a:pPr lvl="0" algn="just">
              <a:spcBef>
                <a:spcPts val="0"/>
              </a:spcBef>
            </a:pPr>
            <a:r>
              <a:rPr lang="ru-RU" sz="2600" b="1" u="sng" dirty="0">
                <a:latin typeface="Times New Roman" pitchFamily="18" charset="0"/>
                <a:cs typeface="Times New Roman" pitchFamily="18" charset="0"/>
              </a:rPr>
              <a:t>Воспитательная</a:t>
            </a:r>
            <a:r>
              <a:rPr lang="ru-RU" sz="2600" b="1" dirty="0">
                <a:latin typeface="Times New Roman" pitchFamily="18" charset="0"/>
                <a:cs typeface="Times New Roman" pitchFamily="18" charset="0"/>
              </a:rPr>
              <a:t>:- </a:t>
            </a:r>
            <a:r>
              <a:rPr lang="ru-RU" sz="2600" b="1" i="1" dirty="0">
                <a:latin typeface="Times New Roman" pitchFamily="18" charset="0"/>
                <a:cs typeface="Times New Roman" pitchFamily="18" charset="0"/>
              </a:rPr>
              <a:t>Воспитывать чувство ответственности за выполняемую работу, соблюдение правил охраны труда, санитарии  и гигиены, времени отведённое на задание, постоянно воспитывать интерес  к выбранной профессии</a:t>
            </a:r>
            <a:r>
              <a:rPr lang="ru-RU" sz="2600" i="1" dirty="0">
                <a:latin typeface="Times New Roman" pitchFamily="18" charset="0"/>
                <a:cs typeface="Times New Roman" pitchFamily="18" charset="0"/>
              </a:rPr>
              <a:t>.</a:t>
            </a:r>
          </a:p>
          <a:p>
            <a:endParaRPr lang="ru-RU" sz="2400" dirty="0">
              <a:latin typeface="Times New Roman" pitchFamily="18" charset="0"/>
              <a:cs typeface="Times New Roman" pitchFamily="18" charset="0"/>
            </a:endParaRPr>
          </a:p>
        </p:txBody>
      </p:sp>
    </p:spTree>
    <p:extLst>
      <p:ext uri="{BB962C8B-B14F-4D97-AF65-F5344CB8AC3E}">
        <p14:creationId xmlns:p14="http://schemas.microsoft.com/office/powerpoint/2010/main" val="3197363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4" y="2903058"/>
            <a:ext cx="1937350" cy="1605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3058168" y="826992"/>
            <a:ext cx="1755413" cy="224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179512" y="1052736"/>
            <a:ext cx="4104456" cy="5256584"/>
          </a:xfrm>
        </p:spPr>
        <p:txBody>
          <a:bodyPr anchor="t">
            <a:normAutofit/>
          </a:bodyPr>
          <a:lstStyle/>
          <a:p>
            <a:pPr marL="118872">
              <a:spcBef>
                <a:spcPts val="0"/>
              </a:spcBef>
              <a:defRPr/>
            </a:pPr>
            <a:r>
              <a:rPr lang="ru-RU" b="1" dirty="0" smtClean="0">
                <a:latin typeface="Times New Roman" pitchFamily="18" charset="0"/>
                <a:cs typeface="Times New Roman" pitchFamily="18" charset="0"/>
              </a:rPr>
              <a:t>фен;</a:t>
            </a:r>
            <a:br>
              <a:rPr lang="ru-RU"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кисточки;</a:t>
            </a:r>
            <a:br>
              <a:rPr lang="ru-RU"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мисочка;</a:t>
            </a:r>
            <a:br>
              <a:rPr lang="ru-RU"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индивидуальный </a:t>
            </a:r>
            <a:r>
              <a:rPr lang="ru-RU" b="1" dirty="0">
                <a:latin typeface="Times New Roman" pitchFamily="18" charset="0"/>
                <a:cs typeface="Times New Roman" pitchFamily="18" charset="0"/>
              </a:rPr>
              <a:t>воротничок;</a:t>
            </a:r>
            <a:br>
              <a:rPr lang="ru-RU" b="1" dirty="0">
                <a:latin typeface="Times New Roman" pitchFamily="18" charset="0"/>
                <a:cs typeface="Times New Roman" pitchFamily="18" charset="0"/>
              </a:rPr>
            </a:br>
            <a:r>
              <a:rPr lang="ru-RU" b="1" dirty="0">
                <a:latin typeface="Times New Roman" pitchFamily="18" charset="0"/>
                <a:cs typeface="Times New Roman" pitchFamily="18" charset="0"/>
              </a:rPr>
              <a:t>пеньюар;</a:t>
            </a:r>
            <a:br>
              <a:rPr lang="ru-RU" b="1" dirty="0">
                <a:latin typeface="Times New Roman" pitchFamily="18" charset="0"/>
                <a:cs typeface="Times New Roman" pitchFamily="18" charset="0"/>
              </a:rPr>
            </a:br>
            <a:r>
              <a:rPr lang="ru-RU" b="1" dirty="0">
                <a:latin typeface="Times New Roman" pitchFamily="18" charset="0"/>
                <a:cs typeface="Times New Roman" pitchFamily="18" charset="0"/>
              </a:rPr>
              <a:t>полотенце.</a:t>
            </a:r>
            <a:br>
              <a:rPr lang="ru-RU" b="1" dirty="0">
                <a:latin typeface="Times New Roman" pitchFamily="18" charset="0"/>
                <a:cs typeface="Times New Roman" pitchFamily="18" charset="0"/>
              </a:rPr>
            </a:br>
            <a:endParaRPr lang="ru-RU" b="1" dirty="0">
              <a:latin typeface="Times New Roman" pitchFamily="18" charset="0"/>
              <a:cs typeface="Times New Roman" pitchFamily="18" charset="0"/>
            </a:endParaRPr>
          </a:p>
        </p:txBody>
      </p:sp>
      <p:pic>
        <p:nvPicPr>
          <p:cNvPr id="7" name="Рисунок 6" descr="пеньюар"/>
          <p:cNvPicPr/>
          <p:nvPr/>
        </p:nvPicPr>
        <p:blipFill rotWithShape="1">
          <a:blip r:embed="rId4">
            <a:extLst>
              <a:ext uri="{28A0092B-C50C-407E-A947-70E740481C1C}">
                <a14:useLocalDpi xmlns:a14="http://schemas.microsoft.com/office/drawing/2010/main" val="0"/>
              </a:ext>
            </a:extLst>
          </a:blip>
          <a:srcRect l="15385" t="26020" r="17687" b="50510"/>
          <a:stretch/>
        </p:blipFill>
        <p:spPr bwMode="auto">
          <a:xfrm>
            <a:off x="3058168" y="4005064"/>
            <a:ext cx="1774712" cy="2497318"/>
          </a:xfrm>
          <a:prstGeom prst="rect">
            <a:avLst/>
          </a:prstGeom>
          <a:noFill/>
          <a:ln>
            <a:noFill/>
          </a:ln>
          <a:extLst>
            <a:ext uri="{53640926-AAD7-44D8-BBD7-CCE9431645EC}">
              <a14:shadowObscured xmlns:a14="http://schemas.microsoft.com/office/drawing/2010/main"/>
            </a:ext>
          </a:extLst>
        </p:spPr>
      </p:pic>
      <p:sp>
        <p:nvSpPr>
          <p:cNvPr id="4" name="Заголовок 3"/>
          <p:cNvSpPr>
            <a:spLocks noGrp="1"/>
          </p:cNvSpPr>
          <p:nvPr>
            <p:ph type="title"/>
          </p:nvPr>
        </p:nvSpPr>
        <p:spPr>
          <a:xfrm>
            <a:off x="251520" y="274638"/>
            <a:ext cx="8768655" cy="1143000"/>
          </a:xfrm>
        </p:spPr>
        <p:txBody>
          <a:bodyPr anchor="t"/>
          <a:lstStyle/>
          <a:p>
            <a:pPr algn="ctr"/>
            <a:r>
              <a:rPr lang="ru-RU" b="1" dirty="0" smtClean="0">
                <a:latin typeface="Times New Roman" pitchFamily="18" charset="0"/>
                <a:cs typeface="Times New Roman" pitchFamily="18" charset="0"/>
              </a:rPr>
              <a:t>Инструменты и приспособления</a:t>
            </a:r>
            <a:endParaRPr lang="ru-RU" b="1"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0513" y="994260"/>
            <a:ext cx="3775502" cy="159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1166" y="2901552"/>
            <a:ext cx="1946291" cy="1538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9978" y="4725144"/>
            <a:ext cx="2754380" cy="2132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85" y="4516598"/>
            <a:ext cx="2614510" cy="223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27165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8784976" cy="5816977"/>
          </a:xfrm>
          <a:prstGeom prst="rect">
            <a:avLst/>
          </a:prstGeom>
        </p:spPr>
        <p:txBody>
          <a:bodyPr wrap="square">
            <a:spAutoFit/>
          </a:bodyPr>
          <a:lstStyle/>
          <a:p>
            <a:r>
              <a:rPr lang="ru-RU" sz="3600" b="1" u="sng" dirty="0" err="1" smtClean="0">
                <a:latin typeface="Times New Roman" pitchFamily="18" charset="0"/>
                <a:cs typeface="Times New Roman" pitchFamily="18" charset="0"/>
              </a:rPr>
              <a:t>Блондирование</a:t>
            </a:r>
            <a:r>
              <a:rPr lang="ru-RU" sz="2800" b="1" dirty="0" smtClean="0">
                <a:latin typeface="Times New Roman" pitchFamily="18" charset="0"/>
                <a:cs typeface="Times New Roman" pitchFamily="18" charset="0"/>
              </a:rPr>
              <a:t> – это полное разрушение пигмента.</a:t>
            </a:r>
          </a:p>
          <a:p>
            <a:pPr algn="just"/>
            <a:r>
              <a:rPr lang="ru-RU" sz="2800" b="1" dirty="0" err="1" smtClean="0">
                <a:latin typeface="Times New Roman" pitchFamily="18" charset="0"/>
                <a:cs typeface="Times New Roman" pitchFamily="18" charset="0"/>
              </a:rPr>
              <a:t>Блондирующие</a:t>
            </a:r>
            <a:r>
              <a:rPr lang="ru-RU" sz="2800" b="1" dirty="0" smtClean="0">
                <a:latin typeface="Times New Roman" pitchFamily="18" charset="0"/>
                <a:cs typeface="Times New Roman" pitchFamily="18" charset="0"/>
              </a:rPr>
              <a:t> порошки содержат активные компоненты по разрыхлению кутикулы и по рассеиванию пигмента.</a:t>
            </a:r>
          </a:p>
          <a:p>
            <a:pPr algn="just"/>
            <a:endParaRPr lang="ru-RU" sz="2800" b="1" dirty="0" smtClean="0">
              <a:latin typeface="Times New Roman" pitchFamily="18" charset="0"/>
              <a:cs typeface="Times New Roman" pitchFamily="18" charset="0"/>
            </a:endParaRPr>
          </a:p>
          <a:p>
            <a:pPr algn="just"/>
            <a:r>
              <a:rPr lang="ru-RU" sz="2800" b="1" dirty="0">
                <a:latin typeface="Times New Roman" pitchFamily="18" charset="0"/>
                <a:cs typeface="Times New Roman" pitchFamily="18" charset="0"/>
              </a:rPr>
              <a:t>Средства этой группы имеют очень высокий рН-</a:t>
            </a:r>
          </a:p>
          <a:p>
            <a:pPr algn="just"/>
            <a:r>
              <a:rPr lang="ru-RU" sz="2800" b="1" dirty="0">
                <a:latin typeface="Times New Roman" pitchFamily="18" charset="0"/>
                <a:cs typeface="Times New Roman" pitchFamily="18" charset="0"/>
              </a:rPr>
              <a:t>уровень ≈ рН 10. Также данные красители </a:t>
            </a:r>
            <a:r>
              <a:rPr lang="ru-RU" sz="2800" b="1" dirty="0" smtClean="0">
                <a:latin typeface="Times New Roman" pitchFamily="18" charset="0"/>
                <a:cs typeface="Times New Roman" pitchFamily="18" charset="0"/>
              </a:rPr>
              <a:t>содержат </a:t>
            </a:r>
            <a:r>
              <a:rPr lang="ru-RU" sz="2800" b="1" dirty="0">
                <a:latin typeface="Times New Roman" pitchFamily="18" charset="0"/>
                <a:cs typeface="Times New Roman" pitchFamily="18" charset="0"/>
              </a:rPr>
              <a:t>агрессивные компоненты, которые </a:t>
            </a:r>
            <a:r>
              <a:rPr lang="ru-RU" sz="2800" b="1" dirty="0" smtClean="0">
                <a:latin typeface="Times New Roman" pitchFamily="18" charset="0"/>
                <a:cs typeface="Times New Roman" pitchFamily="18" charset="0"/>
              </a:rPr>
              <a:t>могут испортить </a:t>
            </a:r>
            <a:r>
              <a:rPr lang="ru-RU" sz="2800" b="1" dirty="0">
                <a:latin typeface="Times New Roman" pitchFamily="18" charset="0"/>
                <a:cs typeface="Times New Roman" pitchFamily="18" charset="0"/>
              </a:rPr>
              <a:t>структуру волоса и повредить </a:t>
            </a:r>
            <a:r>
              <a:rPr lang="ru-RU" sz="2800" b="1" dirty="0" smtClean="0">
                <a:latin typeface="Times New Roman" pitchFamily="18" charset="0"/>
                <a:cs typeface="Times New Roman" pitchFamily="18" charset="0"/>
              </a:rPr>
              <a:t>кожу головы</a:t>
            </a:r>
            <a:r>
              <a:rPr lang="ru-RU" sz="2800" b="1" dirty="0">
                <a:latin typeface="Times New Roman" pitchFamily="18" charset="0"/>
                <a:cs typeface="Times New Roman" pitchFamily="18" charset="0"/>
              </a:rPr>
              <a:t>. Применять </a:t>
            </a:r>
            <a:r>
              <a:rPr lang="ru-RU" sz="2800" b="1" dirty="0" err="1">
                <a:latin typeface="Times New Roman" pitchFamily="18" charset="0"/>
                <a:cs typeface="Times New Roman" pitchFamily="18" charset="0"/>
              </a:rPr>
              <a:t>блондирующие</a:t>
            </a:r>
            <a:r>
              <a:rPr lang="ru-RU" sz="2800" b="1" dirty="0">
                <a:latin typeface="Times New Roman" pitchFamily="18" charset="0"/>
                <a:cs typeface="Times New Roman" pitchFamily="18" charset="0"/>
              </a:rPr>
              <a:t> </a:t>
            </a:r>
            <a:r>
              <a:rPr lang="ru-RU" sz="2800" b="1" dirty="0" smtClean="0">
                <a:latin typeface="Times New Roman" pitchFamily="18" charset="0"/>
                <a:cs typeface="Times New Roman" pitchFamily="18" charset="0"/>
              </a:rPr>
              <a:t>красители необходимо </a:t>
            </a:r>
            <a:r>
              <a:rPr lang="ru-RU" sz="2800" b="1" dirty="0">
                <a:latin typeface="Times New Roman" pitchFamily="18" charset="0"/>
                <a:cs typeface="Times New Roman" pitchFamily="18" charset="0"/>
              </a:rPr>
              <a:t>только в случае, когда </a:t>
            </a:r>
            <a:r>
              <a:rPr lang="ru-RU" sz="2800" b="1" dirty="0" smtClean="0">
                <a:latin typeface="Times New Roman" pitchFamily="18" charset="0"/>
                <a:cs typeface="Times New Roman" pitchFamily="18" charset="0"/>
              </a:rPr>
              <a:t>другими способами </a:t>
            </a:r>
            <a:r>
              <a:rPr lang="ru-RU" sz="2800" b="1" dirty="0">
                <a:latin typeface="Times New Roman" pitchFamily="18" charset="0"/>
                <a:cs typeface="Times New Roman" pitchFamily="18" charset="0"/>
              </a:rPr>
              <a:t>достичь желаемого результата </a:t>
            </a:r>
            <a:r>
              <a:rPr lang="ru-RU" sz="2800" b="1" dirty="0" smtClean="0">
                <a:latin typeface="Times New Roman" pitchFamily="18" charset="0"/>
                <a:cs typeface="Times New Roman" pitchFamily="18" charset="0"/>
              </a:rPr>
              <a:t>невозможно</a:t>
            </a:r>
            <a:r>
              <a:rPr lang="ru-RU" sz="2800" b="1" dirty="0">
                <a:latin typeface="Times New Roman" pitchFamily="18" charset="0"/>
                <a:cs typeface="Times New Roman" pitchFamily="18" charset="0"/>
              </a:rPr>
              <a:t>.</a:t>
            </a:r>
          </a:p>
        </p:txBody>
      </p:sp>
    </p:spTree>
    <p:extLst>
      <p:ext uri="{BB962C8B-B14F-4D97-AF65-F5344CB8AC3E}">
        <p14:creationId xmlns:p14="http://schemas.microsoft.com/office/powerpoint/2010/main" val="3855639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59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99592" y="116631"/>
            <a:ext cx="7272809" cy="4887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graysc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5085184"/>
            <a:ext cx="8901459" cy="1772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43316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28761"/>
            <a:ext cx="3851920" cy="4590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555776" y="2851274"/>
            <a:ext cx="6491453" cy="4005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47853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71800" y="-171400"/>
            <a:ext cx="3960440" cy="5986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graysc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327" y="5157916"/>
            <a:ext cx="9036496" cy="1656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31119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6652" y="0"/>
            <a:ext cx="3465227" cy="4851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497934" y="2897560"/>
            <a:ext cx="6728786"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24919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233" y="526507"/>
            <a:ext cx="1152128" cy="409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4824" y="22439"/>
            <a:ext cx="2747343" cy="830997"/>
          </a:xfrm>
          <a:prstGeom prst="rect">
            <a:avLst/>
          </a:prstGeom>
          <a:noFill/>
        </p:spPr>
        <p:txBody>
          <a:bodyPr wrap="square" rtlCol="0">
            <a:spAutoFit/>
          </a:bodyPr>
          <a:lstStyle/>
          <a:p>
            <a:pPr algn="ctr"/>
            <a:r>
              <a:rPr lang="ru-RU" sz="2400" b="1" dirty="0" smtClean="0">
                <a:latin typeface="Times New Roman" pitchFamily="18" charset="0"/>
                <a:cs typeface="Times New Roman" pitchFamily="18" charset="0"/>
              </a:rPr>
              <a:t>Шампунь глубокой очистки</a:t>
            </a:r>
            <a:endParaRPr lang="ru-RU" sz="2400" b="1" dirty="0">
              <a:latin typeface="Times New Roman" pitchFamily="18" charset="0"/>
              <a:cs typeface="Times New Roman" pitchFamily="18" charset="0"/>
            </a:endParaRPr>
          </a:p>
        </p:txBody>
      </p:sp>
      <p:sp>
        <p:nvSpPr>
          <p:cNvPr id="6" name="TextBox 5"/>
          <p:cNvSpPr txBox="1"/>
          <p:nvPr/>
        </p:nvSpPr>
        <p:spPr>
          <a:xfrm>
            <a:off x="-81886" y="3606032"/>
            <a:ext cx="3059832" cy="3046988"/>
          </a:xfrm>
          <a:prstGeom prst="rect">
            <a:avLst/>
          </a:prstGeom>
          <a:noFill/>
        </p:spPr>
        <p:txBody>
          <a:bodyPr wrap="square" rtlCol="0">
            <a:spAutoFit/>
          </a:bodyPr>
          <a:lstStyle/>
          <a:p>
            <a:pPr algn="ctr"/>
            <a:r>
              <a:rPr lang="ru-RU" sz="2400" b="1" dirty="0" smtClean="0">
                <a:latin typeface="Times New Roman" pitchFamily="18" charset="0"/>
                <a:cs typeface="Times New Roman" pitchFamily="18" charset="0"/>
              </a:rPr>
              <a:t>Профессиональный шампунь для всех типов волос. Очищает волосы, оптимально подготавливает их для дальнейшей работы</a:t>
            </a:r>
            <a:endParaRPr lang="ru-RU" sz="2400" b="1" dirty="0">
              <a:latin typeface="Times New Roman" pitchFamily="18" charset="0"/>
              <a:cs typeface="Times New Roman" pitchFamily="18" charset="0"/>
            </a:endParaRPr>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108" y="558126"/>
            <a:ext cx="1289620" cy="386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059832" y="22439"/>
            <a:ext cx="2952328" cy="830997"/>
          </a:xfrm>
          <a:prstGeom prst="rect">
            <a:avLst/>
          </a:prstGeom>
          <a:noFill/>
        </p:spPr>
        <p:txBody>
          <a:bodyPr wrap="square" rtlCol="0">
            <a:spAutoFit/>
          </a:bodyPr>
          <a:lstStyle/>
          <a:p>
            <a:pPr algn="ctr"/>
            <a:r>
              <a:rPr lang="ru-RU" sz="2400" b="1" dirty="0">
                <a:latin typeface="Times New Roman" pitchFamily="18" charset="0"/>
                <a:cs typeface="Times New Roman" pitchFamily="18" charset="0"/>
              </a:rPr>
              <a:t>Шампунь для окрашенных волос</a:t>
            </a:r>
          </a:p>
        </p:txBody>
      </p:sp>
      <p:sp>
        <p:nvSpPr>
          <p:cNvPr id="9" name="Прямоугольник 8"/>
          <p:cNvSpPr/>
          <p:nvPr/>
        </p:nvSpPr>
        <p:spPr>
          <a:xfrm>
            <a:off x="2781970" y="3595407"/>
            <a:ext cx="3391106" cy="3046988"/>
          </a:xfrm>
          <a:prstGeom prst="rect">
            <a:avLst/>
          </a:prstGeom>
        </p:spPr>
        <p:txBody>
          <a:bodyPr wrap="square">
            <a:spAutoFit/>
          </a:bodyPr>
          <a:lstStyle/>
          <a:p>
            <a:pPr algn="ctr"/>
            <a:r>
              <a:rPr lang="ru-RU" sz="2400" b="1" dirty="0">
                <a:latin typeface="Times New Roman" pitchFamily="18" charset="0"/>
                <a:cs typeface="Times New Roman" pitchFamily="18" charset="0"/>
              </a:rPr>
              <a:t>Профессиональный шампунь для </a:t>
            </a:r>
            <a:r>
              <a:rPr lang="ru-RU" sz="2400" b="1" dirty="0" smtClean="0">
                <a:latin typeface="Times New Roman" pitchFamily="18" charset="0"/>
                <a:cs typeface="Times New Roman" pitchFamily="18" charset="0"/>
              </a:rPr>
              <a:t>окрашенных </a:t>
            </a:r>
            <a:r>
              <a:rPr lang="ru-RU" sz="2400" b="1" dirty="0">
                <a:latin typeface="Times New Roman" pitchFamily="18" charset="0"/>
                <a:cs typeface="Times New Roman" pitchFamily="18" charset="0"/>
              </a:rPr>
              <a:t>волос. </a:t>
            </a:r>
            <a:r>
              <a:rPr lang="ru-RU" sz="2400" b="1" dirty="0" smtClean="0">
                <a:latin typeface="Times New Roman" pitchFamily="18" charset="0"/>
                <a:cs typeface="Times New Roman" pitchFamily="18" charset="0"/>
              </a:rPr>
              <a:t>Завершает процесс окрашивания, прекращает окислительный процесс внутри волоса</a:t>
            </a:r>
            <a:endParaRPr lang="ru-RU" sz="2400" b="1" dirty="0">
              <a:latin typeface="Times New Roman" pitchFamily="18" charset="0"/>
              <a:cs typeface="Times New Roman" pitchFamily="18" charset="0"/>
            </a:endParaRPr>
          </a:p>
        </p:txBody>
      </p:sp>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2179" y="495085"/>
            <a:ext cx="1142229" cy="4082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6141493" y="79586"/>
            <a:ext cx="3111027" cy="830997"/>
          </a:xfrm>
          <a:prstGeom prst="rect">
            <a:avLst/>
          </a:prstGeom>
        </p:spPr>
        <p:txBody>
          <a:bodyPr wrap="square">
            <a:spAutoFit/>
          </a:bodyPr>
          <a:lstStyle/>
          <a:p>
            <a:pPr algn="ctr"/>
            <a:r>
              <a:rPr lang="ru-RU" sz="2400" b="1" dirty="0" smtClean="0">
                <a:latin typeface="Times New Roman" pitchFamily="18" charset="0"/>
                <a:cs typeface="Times New Roman" pitchFamily="18" charset="0"/>
              </a:rPr>
              <a:t>Бальзам для окрашенных волос</a:t>
            </a:r>
            <a:endParaRPr lang="ru-RU" sz="2400" b="1" dirty="0">
              <a:latin typeface="Times New Roman" pitchFamily="18" charset="0"/>
              <a:cs typeface="Times New Roman" pitchFamily="18" charset="0"/>
            </a:endParaRPr>
          </a:p>
        </p:txBody>
      </p:sp>
      <p:sp>
        <p:nvSpPr>
          <p:cNvPr id="13" name="Прямоугольник 12"/>
          <p:cNvSpPr/>
          <p:nvPr/>
        </p:nvSpPr>
        <p:spPr>
          <a:xfrm>
            <a:off x="6012160" y="3634873"/>
            <a:ext cx="3024336" cy="3046988"/>
          </a:xfrm>
          <a:prstGeom prst="rect">
            <a:avLst/>
          </a:prstGeom>
        </p:spPr>
        <p:txBody>
          <a:bodyPr wrap="square">
            <a:spAutoFit/>
          </a:bodyPr>
          <a:lstStyle/>
          <a:p>
            <a:pPr algn="ctr"/>
            <a:r>
              <a:rPr lang="ru-RU" sz="2400" b="1" dirty="0">
                <a:latin typeface="Times New Roman" pitchFamily="18" charset="0"/>
                <a:cs typeface="Times New Roman" pitchFamily="18" charset="0"/>
              </a:rPr>
              <a:t>Профессиональный </a:t>
            </a:r>
            <a:r>
              <a:rPr lang="ru-RU" sz="2400" b="1" dirty="0" smtClean="0">
                <a:latin typeface="Times New Roman" pitchFamily="18" charset="0"/>
                <a:cs typeface="Times New Roman" pitchFamily="18" charset="0"/>
              </a:rPr>
              <a:t>бальзам </a:t>
            </a:r>
            <a:r>
              <a:rPr lang="ru-RU" sz="2400" b="1" dirty="0">
                <a:latin typeface="Times New Roman" pitchFamily="18" charset="0"/>
                <a:cs typeface="Times New Roman" pitchFamily="18" charset="0"/>
              </a:rPr>
              <a:t>для окрашенных волос</a:t>
            </a:r>
            <a:r>
              <a:rPr lang="ru-RU" sz="2400" b="1" dirty="0" smtClean="0">
                <a:latin typeface="Times New Roman" pitchFamily="18" charset="0"/>
                <a:cs typeface="Times New Roman" pitchFamily="18" charset="0"/>
              </a:rPr>
              <a:t>. Продлевает стойкость окраски, усиливает яркость оттенка окрашенных волос</a:t>
            </a:r>
            <a:endParaRPr lang="ru-RU" sz="2400" dirty="0"/>
          </a:p>
        </p:txBody>
      </p:sp>
    </p:spTree>
    <p:extLst>
      <p:ext uri="{BB962C8B-B14F-4D97-AF65-F5344CB8AC3E}">
        <p14:creationId xmlns:p14="http://schemas.microsoft.com/office/powerpoint/2010/main" val="38233319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437461" y="1124744"/>
            <a:ext cx="4733566" cy="2816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112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01750" y="3786724"/>
            <a:ext cx="4500999" cy="305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95535" y="116632"/>
            <a:ext cx="8671737" cy="1200329"/>
          </a:xfrm>
          <a:prstGeom prst="rect">
            <a:avLst/>
          </a:prstGeom>
        </p:spPr>
        <p:txBody>
          <a:bodyPr wrap="square">
            <a:spAutoFit/>
          </a:bodyPr>
          <a:lstStyle/>
          <a:p>
            <a:pPr algn="ctr"/>
            <a:r>
              <a:rPr lang="ru-RU" sz="3600" b="1" dirty="0">
                <a:latin typeface="Times New Roman" pitchFamily="18" charset="0"/>
                <a:cs typeface="Times New Roman" pitchFamily="18" charset="0"/>
              </a:rPr>
              <a:t>Поэтапное действие классических </a:t>
            </a:r>
            <a:endParaRPr lang="ru-RU" sz="3600" b="1" dirty="0" smtClean="0">
              <a:latin typeface="Times New Roman" pitchFamily="18" charset="0"/>
              <a:cs typeface="Times New Roman" pitchFamily="18" charset="0"/>
            </a:endParaRPr>
          </a:p>
          <a:p>
            <a:pPr algn="ctr"/>
            <a:r>
              <a:rPr lang="ru-RU" sz="3600" b="1" dirty="0" err="1" smtClean="0">
                <a:latin typeface="Times New Roman" pitchFamily="18" charset="0"/>
                <a:cs typeface="Times New Roman" pitchFamily="18" charset="0"/>
              </a:rPr>
              <a:t>блондирующих</a:t>
            </a:r>
            <a:r>
              <a:rPr lang="ru-RU" sz="3600" b="1" dirty="0" smtClean="0">
                <a:latin typeface="Times New Roman" pitchFamily="18" charset="0"/>
                <a:cs typeface="Times New Roman" pitchFamily="18" charset="0"/>
              </a:rPr>
              <a:t> красителей</a:t>
            </a:r>
            <a:endParaRPr lang="ru-RU" sz="3600" b="1" dirty="0">
              <a:latin typeface="Times New Roman" pitchFamily="18" charset="0"/>
              <a:cs typeface="Times New Roman" pitchFamily="18" charset="0"/>
            </a:endParaRPr>
          </a:p>
        </p:txBody>
      </p:sp>
      <p:sp>
        <p:nvSpPr>
          <p:cNvPr id="3" name="Прямоугольник 2"/>
          <p:cNvSpPr/>
          <p:nvPr/>
        </p:nvSpPr>
        <p:spPr>
          <a:xfrm>
            <a:off x="231514" y="1412776"/>
            <a:ext cx="4139952" cy="3046988"/>
          </a:xfrm>
          <a:prstGeom prst="rect">
            <a:avLst/>
          </a:prstGeom>
        </p:spPr>
        <p:txBody>
          <a:bodyPr wrap="square">
            <a:spAutoFit/>
          </a:bodyPr>
          <a:lstStyle/>
          <a:p>
            <a:r>
              <a:rPr lang="ru-RU" sz="3200" b="1" dirty="0">
                <a:latin typeface="Times New Roman" pitchFamily="18" charset="0"/>
                <a:cs typeface="Times New Roman" pitchFamily="18" charset="0"/>
              </a:rPr>
              <a:t>1. </a:t>
            </a:r>
            <a:r>
              <a:rPr lang="ru-RU" sz="3200" b="1" u="sng" dirty="0">
                <a:latin typeface="Times New Roman" pitchFamily="18" charset="0"/>
                <a:cs typeface="Times New Roman" pitchFamily="18" charset="0"/>
              </a:rPr>
              <a:t>Разрыхление –</a:t>
            </a:r>
            <a:r>
              <a:rPr lang="ru-RU" sz="3200" b="1" dirty="0">
                <a:latin typeface="Times New Roman" pitchFamily="18" charset="0"/>
                <a:cs typeface="Times New Roman" pitchFamily="18" charset="0"/>
              </a:rPr>
              <a:t> аммиак и перекись </a:t>
            </a:r>
            <a:r>
              <a:rPr lang="ru-RU" sz="3200" b="1" dirty="0" smtClean="0">
                <a:latin typeface="Times New Roman" pitchFamily="18" charset="0"/>
                <a:cs typeface="Times New Roman" pitchFamily="18" charset="0"/>
              </a:rPr>
              <a:t>водорода разрыхляет </a:t>
            </a:r>
            <a:r>
              <a:rPr lang="ru-RU" sz="3200" b="1" dirty="0">
                <a:latin typeface="Times New Roman" pitchFamily="18" charset="0"/>
                <a:cs typeface="Times New Roman" pitchFamily="18" charset="0"/>
              </a:rPr>
              <a:t>чешуйчатый слой.</a:t>
            </a:r>
          </a:p>
          <a:p>
            <a:r>
              <a:rPr lang="ru-RU" sz="3200" b="1" i="1" dirty="0">
                <a:latin typeface="Times New Roman" pitchFamily="18" charset="0"/>
                <a:cs typeface="Times New Roman" pitchFamily="18" charset="0"/>
              </a:rPr>
              <a:t>Время процесса: по 10-15 минуту.</a:t>
            </a:r>
          </a:p>
        </p:txBody>
      </p:sp>
    </p:spTree>
    <p:extLst>
      <p:ext uri="{BB962C8B-B14F-4D97-AF65-F5344CB8AC3E}">
        <p14:creationId xmlns:p14="http://schemas.microsoft.com/office/powerpoint/2010/main" val="28176899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rcRect l="5206" t="5033" r="8389" b="4921"/>
          <a:stretch/>
        </p:blipFill>
        <p:spPr bwMode="auto">
          <a:xfrm>
            <a:off x="2771799" y="0"/>
            <a:ext cx="3301454" cy="2460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0" y="0"/>
            <a:ext cx="3419872" cy="5324535"/>
          </a:xfrm>
          <a:prstGeom prst="rect">
            <a:avLst/>
          </a:prstGeom>
        </p:spPr>
        <p:txBody>
          <a:bodyPr wrap="square">
            <a:spAutoFit/>
          </a:bodyPr>
          <a:lstStyle/>
          <a:p>
            <a:r>
              <a:rPr lang="ru-RU" sz="2800" b="1" dirty="0">
                <a:latin typeface="Times New Roman" pitchFamily="18" charset="0"/>
                <a:cs typeface="Times New Roman" pitchFamily="18" charset="0"/>
              </a:rPr>
              <a:t>2. </a:t>
            </a:r>
            <a:r>
              <a:rPr lang="ru-RU" sz="3200" b="1" u="sng" dirty="0">
                <a:latin typeface="Times New Roman" pitchFamily="18" charset="0"/>
                <a:cs typeface="Times New Roman" pitchFamily="18" charset="0"/>
              </a:rPr>
              <a:t>Осветление</a:t>
            </a:r>
            <a:r>
              <a:rPr lang="ru-RU" sz="2800" b="1" dirty="0">
                <a:latin typeface="Times New Roman" pitchFamily="18" charset="0"/>
                <a:cs typeface="Times New Roman" pitchFamily="18" charset="0"/>
              </a:rPr>
              <a:t> – аммиак при взаимодействии</a:t>
            </a:r>
          </a:p>
          <a:p>
            <a:r>
              <a:rPr lang="ru-RU" sz="2800" b="1" dirty="0">
                <a:latin typeface="Times New Roman" pitchFamily="18" charset="0"/>
                <a:cs typeface="Times New Roman" pitchFamily="18" charset="0"/>
              </a:rPr>
              <a:t>с перекисью водорода начинает активно</a:t>
            </a:r>
          </a:p>
          <a:p>
            <a:r>
              <a:rPr lang="ru-RU" sz="2800" b="1" dirty="0">
                <a:latin typeface="Times New Roman" pitchFamily="18" charset="0"/>
                <a:cs typeface="Times New Roman" pitchFamily="18" charset="0"/>
              </a:rPr>
              <a:t>рассеивать пигменты в волосе (натуральные</a:t>
            </a:r>
          </a:p>
          <a:p>
            <a:r>
              <a:rPr lang="ru-RU" sz="2800" b="1" dirty="0">
                <a:latin typeface="Times New Roman" pitchFamily="18" charset="0"/>
                <a:cs typeface="Times New Roman" pitchFamily="18" charset="0"/>
              </a:rPr>
              <a:t>и синтетические).</a:t>
            </a:r>
          </a:p>
          <a:p>
            <a:r>
              <a:rPr lang="ru-RU" sz="2800" b="1" i="1" dirty="0">
                <a:latin typeface="Times New Roman" pitchFamily="18" charset="0"/>
                <a:cs typeface="Times New Roman" pitchFamily="18" charset="0"/>
              </a:rPr>
              <a:t>Время процесса: с 5-ой по </a:t>
            </a:r>
            <a:r>
              <a:rPr lang="ru-RU" sz="2800" b="1" i="1" dirty="0" smtClean="0">
                <a:latin typeface="Times New Roman" pitchFamily="18" charset="0"/>
                <a:cs typeface="Times New Roman" pitchFamily="18" charset="0"/>
              </a:rPr>
              <a:t>50-ю </a:t>
            </a:r>
            <a:r>
              <a:rPr lang="ru-RU" sz="2800" b="1" i="1" dirty="0">
                <a:latin typeface="Times New Roman" pitchFamily="18" charset="0"/>
                <a:cs typeface="Times New Roman" pitchFamily="18" charset="0"/>
              </a:rPr>
              <a:t>минуту.</a:t>
            </a:r>
          </a:p>
        </p:txBody>
      </p:sp>
      <p:pic>
        <p:nvPicPr>
          <p:cNvPr id="9219"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rcRect l="6479" t="8000" r="12514" b="3896"/>
          <a:stretch/>
        </p:blipFill>
        <p:spPr bwMode="auto">
          <a:xfrm>
            <a:off x="5745127" y="908720"/>
            <a:ext cx="3180509" cy="239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rcRect l="4871" t="7328" r="9167" b="5956"/>
          <a:stretch/>
        </p:blipFill>
        <p:spPr bwMode="auto">
          <a:xfrm>
            <a:off x="3302757" y="2704041"/>
            <a:ext cx="3285467" cy="2274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rcRect l="5719" t="6984" r="6095" b="5716"/>
          <a:stretch/>
        </p:blipFill>
        <p:spPr bwMode="auto">
          <a:xfrm>
            <a:off x="5392544" y="4551776"/>
            <a:ext cx="3543679" cy="2189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96178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79712" y="0"/>
            <a:ext cx="5433923" cy="584775"/>
          </a:xfrm>
          <a:prstGeom prst="rect">
            <a:avLst/>
          </a:prstGeom>
        </p:spPr>
        <p:txBody>
          <a:bodyPr wrap="none">
            <a:spAutoFit/>
          </a:bodyPr>
          <a:lstStyle/>
          <a:p>
            <a:r>
              <a:rPr lang="ru-RU" sz="3200" b="1" dirty="0" smtClean="0">
                <a:latin typeface="Times New Roman" pitchFamily="18" charset="0"/>
                <a:cs typeface="Times New Roman" pitchFamily="18" charset="0"/>
              </a:rPr>
              <a:t>Особенности в применении:</a:t>
            </a:r>
            <a:endParaRPr lang="ru-RU" sz="3200" b="1" dirty="0">
              <a:latin typeface="Times New Roman" pitchFamily="18" charset="0"/>
              <a:cs typeface="Times New Roman" pitchFamily="18" charset="0"/>
            </a:endParaRPr>
          </a:p>
        </p:txBody>
      </p:sp>
      <p:sp>
        <p:nvSpPr>
          <p:cNvPr id="3" name="Прямоугольник 2"/>
          <p:cNvSpPr/>
          <p:nvPr/>
        </p:nvSpPr>
        <p:spPr>
          <a:xfrm>
            <a:off x="244499" y="692696"/>
            <a:ext cx="8640960" cy="5509200"/>
          </a:xfrm>
          <a:prstGeom prst="rect">
            <a:avLst/>
          </a:prstGeom>
        </p:spPr>
        <p:txBody>
          <a:bodyPr wrap="square">
            <a:spAutoFit/>
          </a:bodyPr>
          <a:lstStyle/>
          <a:p>
            <a:pPr marL="342900" indent="-342900" algn="just">
              <a:buAutoNum type="arabicPeriod"/>
            </a:pPr>
            <a:r>
              <a:rPr lang="ru-RU" sz="2200" b="1" dirty="0" err="1" smtClean="0">
                <a:ln>
                  <a:solidFill>
                    <a:srgbClr val="C00000"/>
                  </a:solidFill>
                </a:ln>
                <a:solidFill>
                  <a:srgbClr val="FF0000"/>
                </a:solidFill>
                <a:latin typeface="Times New Roman" pitchFamily="18" charset="0"/>
                <a:cs typeface="Times New Roman" pitchFamily="18" charset="0"/>
              </a:rPr>
              <a:t>Блондирующие</a:t>
            </a:r>
            <a:r>
              <a:rPr lang="ru-RU" sz="2200" b="1" dirty="0" smtClean="0">
                <a:ln>
                  <a:solidFill>
                    <a:srgbClr val="C00000"/>
                  </a:solidFill>
                </a:ln>
                <a:solidFill>
                  <a:srgbClr val="FF0000"/>
                </a:solidFill>
                <a:latin typeface="Times New Roman" pitchFamily="18" charset="0"/>
                <a:cs typeface="Times New Roman" pitchFamily="18" charset="0"/>
              </a:rPr>
              <a:t> </a:t>
            </a:r>
            <a:r>
              <a:rPr lang="ru-RU" sz="2200" b="1" dirty="0">
                <a:ln>
                  <a:solidFill>
                    <a:srgbClr val="C00000"/>
                  </a:solidFill>
                </a:ln>
                <a:solidFill>
                  <a:srgbClr val="FF0000"/>
                </a:solidFill>
                <a:latin typeface="Times New Roman" pitchFamily="18" charset="0"/>
                <a:cs typeface="Times New Roman" pitchFamily="18" charset="0"/>
              </a:rPr>
              <a:t>красители необходимо </a:t>
            </a:r>
            <a:r>
              <a:rPr lang="ru-RU" sz="2200" b="1" dirty="0" smtClean="0">
                <a:ln>
                  <a:solidFill>
                    <a:srgbClr val="C00000"/>
                  </a:solidFill>
                </a:ln>
                <a:solidFill>
                  <a:srgbClr val="FF0000"/>
                </a:solidFill>
                <a:latin typeface="Times New Roman" pitchFamily="18" charset="0"/>
                <a:cs typeface="Times New Roman" pitchFamily="18" charset="0"/>
              </a:rPr>
              <a:t>наносить </a:t>
            </a:r>
            <a:r>
              <a:rPr lang="ru-RU" sz="2200" b="1" dirty="0">
                <a:ln>
                  <a:solidFill>
                    <a:srgbClr val="C00000"/>
                  </a:solidFill>
                </a:ln>
                <a:solidFill>
                  <a:srgbClr val="FF0000"/>
                </a:solidFill>
                <a:latin typeface="Times New Roman" pitchFamily="18" charset="0"/>
                <a:cs typeface="Times New Roman" pitchFamily="18" charset="0"/>
              </a:rPr>
              <a:t>на сухие, </a:t>
            </a:r>
            <a:r>
              <a:rPr lang="ru-RU" sz="2200" b="1" dirty="0" smtClean="0">
                <a:ln>
                  <a:solidFill>
                    <a:srgbClr val="C00000"/>
                  </a:solidFill>
                </a:ln>
                <a:solidFill>
                  <a:srgbClr val="FF0000"/>
                </a:solidFill>
                <a:latin typeface="Times New Roman" pitchFamily="18" charset="0"/>
                <a:cs typeface="Times New Roman" pitchFamily="18" charset="0"/>
              </a:rPr>
              <a:t>не чистые </a:t>
            </a:r>
            <a:r>
              <a:rPr lang="ru-RU" sz="2200" b="1" dirty="0">
                <a:ln>
                  <a:solidFill>
                    <a:srgbClr val="C00000"/>
                  </a:solidFill>
                </a:ln>
                <a:solidFill>
                  <a:srgbClr val="FF0000"/>
                </a:solidFill>
                <a:latin typeface="Times New Roman" pitchFamily="18" charset="0"/>
                <a:cs typeface="Times New Roman" pitchFamily="18" charset="0"/>
              </a:rPr>
              <a:t>волосы</a:t>
            </a:r>
            <a:r>
              <a:rPr lang="ru-RU" sz="2200" b="1" dirty="0" smtClean="0">
                <a:ln>
                  <a:solidFill>
                    <a:srgbClr val="C00000"/>
                  </a:solidFill>
                </a:ln>
                <a:solidFill>
                  <a:srgbClr val="FF0000"/>
                </a:solidFill>
                <a:latin typeface="Times New Roman" pitchFamily="18" charset="0"/>
                <a:cs typeface="Times New Roman" pitchFamily="18" charset="0"/>
              </a:rPr>
              <a:t>.</a:t>
            </a:r>
          </a:p>
          <a:p>
            <a:pPr marL="342900" indent="-342900" algn="just">
              <a:buAutoNum type="arabicPeriod"/>
            </a:pPr>
            <a:r>
              <a:rPr lang="ru-RU" sz="2200" b="1" dirty="0" smtClean="0">
                <a:ln>
                  <a:solidFill>
                    <a:srgbClr val="C00000"/>
                  </a:solidFill>
                </a:ln>
                <a:solidFill>
                  <a:srgbClr val="FF0000"/>
                </a:solidFill>
                <a:latin typeface="Times New Roman" pitchFamily="18" charset="0"/>
                <a:cs typeface="Times New Roman" pitchFamily="18" charset="0"/>
              </a:rPr>
              <a:t>Краситель </a:t>
            </a:r>
            <a:r>
              <a:rPr lang="ru-RU" sz="2200" b="1" dirty="0">
                <a:ln>
                  <a:solidFill>
                    <a:srgbClr val="C00000"/>
                  </a:solidFill>
                </a:ln>
                <a:solidFill>
                  <a:srgbClr val="FF0000"/>
                </a:solidFill>
                <a:latin typeface="Times New Roman" pitchFamily="18" charset="0"/>
                <a:cs typeface="Times New Roman" pitchFamily="18" charset="0"/>
              </a:rPr>
              <a:t>необходимо наносить </a:t>
            </a:r>
            <a:r>
              <a:rPr lang="ru-RU" sz="2200" b="1" dirty="0" smtClean="0">
                <a:ln>
                  <a:solidFill>
                    <a:srgbClr val="C00000"/>
                  </a:solidFill>
                </a:ln>
                <a:solidFill>
                  <a:srgbClr val="FF0000"/>
                </a:solidFill>
                <a:latin typeface="Times New Roman" pitchFamily="18" charset="0"/>
                <a:cs typeface="Times New Roman" pitchFamily="18" charset="0"/>
              </a:rPr>
              <a:t>обильно. При </a:t>
            </a:r>
            <a:r>
              <a:rPr lang="ru-RU" sz="2200" b="1" dirty="0">
                <a:ln>
                  <a:solidFill>
                    <a:srgbClr val="C00000"/>
                  </a:solidFill>
                </a:ln>
                <a:solidFill>
                  <a:srgbClr val="FF0000"/>
                </a:solidFill>
                <a:latin typeface="Times New Roman" pitchFamily="18" charset="0"/>
                <a:cs typeface="Times New Roman" pitchFamily="18" charset="0"/>
              </a:rPr>
              <a:t>этом чем больше будет красителя, </a:t>
            </a:r>
            <a:r>
              <a:rPr lang="ru-RU" sz="2200" b="1" dirty="0" smtClean="0">
                <a:ln>
                  <a:solidFill>
                    <a:srgbClr val="C00000"/>
                  </a:solidFill>
                </a:ln>
                <a:solidFill>
                  <a:srgbClr val="FF0000"/>
                </a:solidFill>
                <a:latin typeface="Times New Roman" pitchFamily="18" charset="0"/>
                <a:cs typeface="Times New Roman" pitchFamily="18" charset="0"/>
              </a:rPr>
              <a:t>тем сильнее </a:t>
            </a:r>
            <a:r>
              <a:rPr lang="ru-RU" sz="2200" b="1" dirty="0">
                <a:ln>
                  <a:solidFill>
                    <a:srgbClr val="C00000"/>
                  </a:solidFill>
                </a:ln>
                <a:solidFill>
                  <a:srgbClr val="FF0000"/>
                </a:solidFill>
                <a:latin typeface="Times New Roman" pitchFamily="18" charset="0"/>
                <a:cs typeface="Times New Roman" pitchFamily="18" charset="0"/>
              </a:rPr>
              <a:t>и чище будет осветление</a:t>
            </a:r>
            <a:r>
              <a:rPr lang="ru-RU" sz="2200" b="1" dirty="0" smtClean="0">
                <a:ln>
                  <a:solidFill>
                    <a:srgbClr val="C00000"/>
                  </a:solidFill>
                </a:ln>
                <a:solidFill>
                  <a:srgbClr val="FF0000"/>
                </a:solidFill>
                <a:latin typeface="Times New Roman" pitchFamily="18" charset="0"/>
                <a:cs typeface="Times New Roman" pitchFamily="18" charset="0"/>
              </a:rPr>
              <a:t>.</a:t>
            </a:r>
          </a:p>
          <a:p>
            <a:pPr marL="342900" indent="-342900" algn="just">
              <a:buAutoNum type="arabicPeriod"/>
            </a:pPr>
            <a:r>
              <a:rPr lang="ru-RU" sz="2200" b="1" dirty="0">
                <a:ln>
                  <a:solidFill>
                    <a:srgbClr val="C00000"/>
                  </a:solidFill>
                </a:ln>
                <a:solidFill>
                  <a:srgbClr val="FF0000"/>
                </a:solidFill>
                <a:latin typeface="Times New Roman" pitchFamily="18" charset="0"/>
                <a:cs typeface="Times New Roman" pitchFamily="18" charset="0"/>
              </a:rPr>
              <a:t>Краситель с окислителем смешивается </a:t>
            </a:r>
            <a:r>
              <a:rPr lang="ru-RU" sz="2200" b="1" dirty="0" smtClean="0">
                <a:ln>
                  <a:solidFill>
                    <a:srgbClr val="C00000"/>
                  </a:solidFill>
                </a:ln>
                <a:solidFill>
                  <a:srgbClr val="FF0000"/>
                </a:solidFill>
                <a:latin typeface="Times New Roman" pitchFamily="18" charset="0"/>
                <a:cs typeface="Times New Roman" pitchFamily="18" charset="0"/>
              </a:rPr>
              <a:t>в соотношении </a:t>
            </a:r>
            <a:r>
              <a:rPr lang="ru-RU" sz="2200" b="1" dirty="0">
                <a:ln>
                  <a:solidFill>
                    <a:srgbClr val="C00000"/>
                  </a:solidFill>
                </a:ln>
                <a:solidFill>
                  <a:srgbClr val="FF0000"/>
                </a:solidFill>
                <a:latin typeface="Times New Roman" pitchFamily="18" charset="0"/>
                <a:cs typeface="Times New Roman" pitchFamily="18" charset="0"/>
              </a:rPr>
              <a:t>1:2, 1:3 или </a:t>
            </a:r>
            <a:r>
              <a:rPr lang="ru-RU" sz="2200" b="1" dirty="0" smtClean="0">
                <a:ln>
                  <a:solidFill>
                    <a:srgbClr val="C00000"/>
                  </a:solidFill>
                </a:ln>
                <a:solidFill>
                  <a:srgbClr val="FF0000"/>
                </a:solidFill>
                <a:latin typeface="Times New Roman" pitchFamily="18" charset="0"/>
                <a:cs typeface="Times New Roman" pitchFamily="18" charset="0"/>
              </a:rPr>
              <a:t>1:1. Консистенция выбирается</a:t>
            </a:r>
            <a:r>
              <a:rPr lang="ru-RU" sz="2200" b="1" dirty="0">
                <a:ln>
                  <a:solidFill>
                    <a:srgbClr val="C00000"/>
                  </a:solidFill>
                </a:ln>
                <a:solidFill>
                  <a:srgbClr val="FF0000"/>
                </a:solidFill>
                <a:latin typeface="Times New Roman" pitchFamily="18" charset="0"/>
                <a:cs typeface="Times New Roman" pitchFamily="18" charset="0"/>
              </a:rPr>
              <a:t>, исходя из процесса окрашивания</a:t>
            </a:r>
            <a:r>
              <a:rPr lang="ru-RU" sz="2200" b="1" dirty="0" smtClean="0">
                <a:ln>
                  <a:solidFill>
                    <a:srgbClr val="C00000"/>
                  </a:solidFill>
                </a:ln>
                <a:solidFill>
                  <a:srgbClr val="FF0000"/>
                </a:solidFill>
                <a:latin typeface="Times New Roman" pitchFamily="18" charset="0"/>
                <a:cs typeface="Times New Roman" pitchFamily="18" charset="0"/>
              </a:rPr>
              <a:t>.</a:t>
            </a:r>
          </a:p>
          <a:p>
            <a:pPr marL="342900" indent="-342900" algn="just">
              <a:buAutoNum type="arabicPeriod"/>
            </a:pPr>
            <a:r>
              <a:rPr lang="ru-RU" sz="2200" b="1" dirty="0">
                <a:ln>
                  <a:solidFill>
                    <a:srgbClr val="C00000"/>
                  </a:solidFill>
                </a:ln>
                <a:solidFill>
                  <a:srgbClr val="FF0000"/>
                </a:solidFill>
                <a:latin typeface="Times New Roman" pitchFamily="18" charset="0"/>
                <a:cs typeface="Times New Roman" pitchFamily="18" charset="0"/>
              </a:rPr>
              <a:t>Время воздействия красителя на волосы </a:t>
            </a:r>
            <a:r>
              <a:rPr lang="ru-RU" sz="2200" b="1" dirty="0" smtClean="0">
                <a:ln>
                  <a:solidFill>
                    <a:srgbClr val="C00000"/>
                  </a:solidFill>
                </a:ln>
                <a:solidFill>
                  <a:srgbClr val="FF0000"/>
                </a:solidFill>
                <a:latin typeface="Times New Roman" pitchFamily="18" charset="0"/>
                <a:cs typeface="Times New Roman" pitchFamily="18" charset="0"/>
              </a:rPr>
              <a:t>60-90 </a:t>
            </a:r>
            <a:r>
              <a:rPr lang="ru-RU" sz="2200" b="1" dirty="0">
                <a:ln>
                  <a:solidFill>
                    <a:srgbClr val="C00000"/>
                  </a:solidFill>
                </a:ln>
                <a:solidFill>
                  <a:srgbClr val="FF0000"/>
                </a:solidFill>
                <a:latin typeface="Times New Roman" pitchFamily="18" charset="0"/>
                <a:cs typeface="Times New Roman" pitchFamily="18" charset="0"/>
              </a:rPr>
              <a:t>минут. Но </a:t>
            </a:r>
            <a:r>
              <a:rPr lang="ru-RU" sz="2200" b="1" dirty="0" smtClean="0">
                <a:ln>
                  <a:solidFill>
                    <a:srgbClr val="C00000"/>
                  </a:solidFill>
                </a:ln>
                <a:solidFill>
                  <a:srgbClr val="FF0000"/>
                </a:solidFill>
                <a:latin typeface="Times New Roman" pitchFamily="18" charset="0"/>
                <a:cs typeface="Times New Roman" pitchFamily="18" charset="0"/>
              </a:rPr>
              <a:t>необходимо учитывать</a:t>
            </a:r>
            <a:r>
              <a:rPr lang="ru-RU" sz="2200" b="1" dirty="0">
                <a:ln>
                  <a:solidFill>
                    <a:srgbClr val="C00000"/>
                  </a:solidFill>
                </a:ln>
                <a:solidFill>
                  <a:srgbClr val="FF0000"/>
                </a:solidFill>
                <a:latin typeface="Times New Roman" pitchFamily="18" charset="0"/>
                <a:cs typeface="Times New Roman" pitchFamily="18" charset="0"/>
              </a:rPr>
              <a:t>, что </a:t>
            </a:r>
            <a:r>
              <a:rPr lang="ru-RU" sz="2200" b="1" dirty="0" smtClean="0">
                <a:ln>
                  <a:solidFill>
                    <a:srgbClr val="C00000"/>
                  </a:solidFill>
                </a:ln>
                <a:solidFill>
                  <a:srgbClr val="FF0000"/>
                </a:solidFill>
                <a:latin typeface="Times New Roman" pitchFamily="18" charset="0"/>
                <a:cs typeface="Times New Roman" pitchFamily="18" charset="0"/>
              </a:rPr>
              <a:t>чем выше </a:t>
            </a:r>
            <a:r>
              <a:rPr lang="ru-RU" sz="2200" b="1" dirty="0">
                <a:ln>
                  <a:solidFill>
                    <a:srgbClr val="C00000"/>
                  </a:solidFill>
                </a:ln>
                <a:solidFill>
                  <a:srgbClr val="FF0000"/>
                </a:solidFill>
                <a:latin typeface="Times New Roman" pitchFamily="18" charset="0"/>
                <a:cs typeface="Times New Roman" pitchFamily="18" charset="0"/>
              </a:rPr>
              <a:t>процент перекиси водорода, тем </a:t>
            </a:r>
            <a:r>
              <a:rPr lang="ru-RU" sz="2200" b="1" dirty="0" smtClean="0">
                <a:ln>
                  <a:solidFill>
                    <a:srgbClr val="C00000"/>
                  </a:solidFill>
                </a:ln>
                <a:solidFill>
                  <a:srgbClr val="FF0000"/>
                </a:solidFill>
                <a:latin typeface="Times New Roman" pitchFamily="18" charset="0"/>
                <a:cs typeface="Times New Roman" pitchFamily="18" charset="0"/>
              </a:rPr>
              <a:t>меньше нужно </a:t>
            </a:r>
            <a:r>
              <a:rPr lang="ru-RU" sz="2200" b="1" dirty="0">
                <a:ln>
                  <a:solidFill>
                    <a:srgbClr val="C00000"/>
                  </a:solidFill>
                </a:ln>
                <a:solidFill>
                  <a:srgbClr val="FF0000"/>
                </a:solidFill>
                <a:latin typeface="Times New Roman" pitchFamily="18" charset="0"/>
                <a:cs typeface="Times New Roman" pitchFamily="18" charset="0"/>
              </a:rPr>
              <a:t>времени</a:t>
            </a:r>
            <a:r>
              <a:rPr lang="ru-RU" sz="2200" b="1" dirty="0" smtClean="0">
                <a:ln>
                  <a:solidFill>
                    <a:srgbClr val="C00000"/>
                  </a:solidFill>
                </a:ln>
                <a:solidFill>
                  <a:srgbClr val="FF0000"/>
                </a:solidFill>
                <a:latin typeface="Times New Roman" pitchFamily="18" charset="0"/>
                <a:cs typeface="Times New Roman" pitchFamily="18" charset="0"/>
              </a:rPr>
              <a:t>.</a:t>
            </a:r>
          </a:p>
          <a:p>
            <a:pPr marL="342900" indent="-342900" algn="just">
              <a:buAutoNum type="arabicPeriod"/>
            </a:pPr>
            <a:r>
              <a:rPr lang="ru-RU" sz="2200" b="1" dirty="0" smtClean="0">
                <a:ln>
                  <a:solidFill>
                    <a:srgbClr val="C00000"/>
                  </a:solidFill>
                </a:ln>
                <a:solidFill>
                  <a:srgbClr val="FF0000"/>
                </a:solidFill>
                <a:latin typeface="Times New Roman" pitchFamily="18" charset="0"/>
                <a:cs typeface="Times New Roman" pitchFamily="18" charset="0"/>
              </a:rPr>
              <a:t>После </a:t>
            </a:r>
            <a:r>
              <a:rPr lang="ru-RU" sz="2200" b="1" dirty="0">
                <a:ln>
                  <a:solidFill>
                    <a:srgbClr val="C00000"/>
                  </a:solidFill>
                </a:ln>
                <a:solidFill>
                  <a:srgbClr val="FF0000"/>
                </a:solidFill>
                <a:latin typeface="Times New Roman" pitchFamily="18" charset="0"/>
                <a:cs typeface="Times New Roman" pitchFamily="18" charset="0"/>
              </a:rPr>
              <a:t>обесцвечивания волосы </a:t>
            </a:r>
            <a:r>
              <a:rPr lang="ru-RU" sz="2200" b="1" dirty="0" smtClean="0">
                <a:ln>
                  <a:solidFill>
                    <a:srgbClr val="C00000"/>
                  </a:solidFill>
                </a:ln>
                <a:solidFill>
                  <a:srgbClr val="FF0000"/>
                </a:solidFill>
                <a:latin typeface="Times New Roman" pitchFamily="18" charset="0"/>
                <a:cs typeface="Times New Roman" pitchFamily="18" charset="0"/>
              </a:rPr>
              <a:t>необходимо вымыть </a:t>
            </a:r>
            <a:r>
              <a:rPr lang="ru-RU" sz="2200" b="1" dirty="0">
                <a:ln>
                  <a:solidFill>
                    <a:srgbClr val="C00000"/>
                  </a:solidFill>
                </a:ln>
                <a:solidFill>
                  <a:srgbClr val="FF0000"/>
                </a:solidFill>
                <a:latin typeface="Times New Roman" pitchFamily="18" charset="0"/>
                <a:cs typeface="Times New Roman" pitchFamily="18" charset="0"/>
              </a:rPr>
              <a:t>шампунем</a:t>
            </a:r>
            <a:r>
              <a:rPr lang="ru-RU" sz="2200" b="1" dirty="0" smtClean="0">
                <a:ln>
                  <a:solidFill>
                    <a:srgbClr val="C00000"/>
                  </a:solidFill>
                </a:ln>
                <a:solidFill>
                  <a:srgbClr val="FF0000"/>
                </a:solidFill>
                <a:latin typeface="Times New Roman" pitchFamily="18" charset="0"/>
                <a:cs typeface="Times New Roman" pitchFamily="18" charset="0"/>
              </a:rPr>
              <a:t>.</a:t>
            </a:r>
          </a:p>
          <a:p>
            <a:pPr marL="342900" indent="-342900" algn="just">
              <a:buAutoNum type="arabicPeriod"/>
            </a:pPr>
            <a:r>
              <a:rPr lang="ru-RU" sz="2200" b="1" dirty="0">
                <a:ln>
                  <a:solidFill>
                    <a:srgbClr val="C00000"/>
                  </a:solidFill>
                </a:ln>
                <a:solidFill>
                  <a:srgbClr val="FF0000"/>
                </a:solidFill>
                <a:latin typeface="Times New Roman" pitchFamily="18" charset="0"/>
                <a:cs typeface="Times New Roman" pitchFamily="18" charset="0"/>
              </a:rPr>
              <a:t>Нельзя забывать, что </a:t>
            </a:r>
            <a:r>
              <a:rPr lang="ru-RU" sz="2200" b="1" dirty="0" err="1">
                <a:ln>
                  <a:solidFill>
                    <a:srgbClr val="C00000"/>
                  </a:solidFill>
                </a:ln>
                <a:solidFill>
                  <a:srgbClr val="FF0000"/>
                </a:solidFill>
                <a:latin typeface="Times New Roman" pitchFamily="18" charset="0"/>
                <a:cs typeface="Times New Roman" pitchFamily="18" charset="0"/>
              </a:rPr>
              <a:t>блондирование</a:t>
            </a:r>
            <a:r>
              <a:rPr lang="ru-RU" sz="2200" b="1" dirty="0">
                <a:ln>
                  <a:solidFill>
                    <a:srgbClr val="C00000"/>
                  </a:solidFill>
                </a:ln>
                <a:solidFill>
                  <a:srgbClr val="FF0000"/>
                </a:solidFill>
                <a:latin typeface="Times New Roman" pitchFamily="18" charset="0"/>
                <a:cs typeface="Times New Roman" pitchFamily="18" charset="0"/>
              </a:rPr>
              <a:t> </a:t>
            </a:r>
            <a:r>
              <a:rPr lang="ru-RU" sz="2200" b="1" dirty="0" smtClean="0">
                <a:ln>
                  <a:solidFill>
                    <a:srgbClr val="C00000"/>
                  </a:solidFill>
                </a:ln>
                <a:solidFill>
                  <a:srgbClr val="FF0000"/>
                </a:solidFill>
                <a:latin typeface="Times New Roman" pitchFamily="18" charset="0"/>
                <a:cs typeface="Times New Roman" pitchFamily="18" charset="0"/>
              </a:rPr>
              <a:t>самое агрессивное </a:t>
            </a:r>
            <a:r>
              <a:rPr lang="ru-RU" sz="2200" b="1" dirty="0">
                <a:ln>
                  <a:solidFill>
                    <a:srgbClr val="C00000"/>
                  </a:solidFill>
                </a:ln>
                <a:solidFill>
                  <a:srgbClr val="FF0000"/>
                </a:solidFill>
                <a:latin typeface="Times New Roman" pitchFamily="18" charset="0"/>
                <a:cs typeface="Times New Roman" pitchFamily="18" charset="0"/>
              </a:rPr>
              <a:t>воздействие на волос, </a:t>
            </a:r>
            <a:r>
              <a:rPr lang="ru-RU" sz="2200" b="1" dirty="0" smtClean="0">
                <a:ln>
                  <a:solidFill>
                    <a:srgbClr val="C00000"/>
                  </a:solidFill>
                </a:ln>
                <a:solidFill>
                  <a:srgbClr val="FF0000"/>
                </a:solidFill>
                <a:latin typeface="Times New Roman" pitchFamily="18" charset="0"/>
                <a:cs typeface="Times New Roman" pitchFamily="18" charset="0"/>
              </a:rPr>
              <a:t>поэтому прибегать </a:t>
            </a:r>
            <a:r>
              <a:rPr lang="ru-RU" sz="2200" b="1" dirty="0">
                <a:ln>
                  <a:solidFill>
                    <a:srgbClr val="C00000"/>
                  </a:solidFill>
                </a:ln>
                <a:solidFill>
                  <a:srgbClr val="FF0000"/>
                </a:solidFill>
                <a:latin typeface="Times New Roman" pitchFamily="18" charset="0"/>
                <a:cs typeface="Times New Roman" pitchFamily="18" charset="0"/>
              </a:rPr>
              <a:t>к нему необходимо только </a:t>
            </a:r>
            <a:r>
              <a:rPr lang="ru-RU" sz="2200" b="1" dirty="0" smtClean="0">
                <a:ln>
                  <a:solidFill>
                    <a:srgbClr val="C00000"/>
                  </a:solidFill>
                </a:ln>
                <a:solidFill>
                  <a:srgbClr val="FF0000"/>
                </a:solidFill>
                <a:latin typeface="Times New Roman" pitchFamily="18" charset="0"/>
                <a:cs typeface="Times New Roman" pitchFamily="18" charset="0"/>
              </a:rPr>
              <a:t>в безвыходных </a:t>
            </a:r>
            <a:r>
              <a:rPr lang="ru-RU" sz="2200" b="1" dirty="0">
                <a:ln>
                  <a:solidFill>
                    <a:srgbClr val="C00000"/>
                  </a:solidFill>
                </a:ln>
                <a:solidFill>
                  <a:srgbClr val="FF0000"/>
                </a:solidFill>
                <a:latin typeface="Times New Roman" pitchFamily="18" charset="0"/>
                <a:cs typeface="Times New Roman" pitchFamily="18" charset="0"/>
              </a:rPr>
              <a:t>ситуациях</a:t>
            </a:r>
            <a:r>
              <a:rPr lang="ru-RU" sz="2200" b="1" dirty="0" smtClean="0">
                <a:ln>
                  <a:solidFill>
                    <a:srgbClr val="C00000"/>
                  </a:solidFill>
                </a:ln>
                <a:solidFill>
                  <a:srgbClr val="FF0000"/>
                </a:solidFill>
                <a:latin typeface="Times New Roman" pitchFamily="18" charset="0"/>
                <a:cs typeface="Times New Roman" pitchFamily="18" charset="0"/>
              </a:rPr>
              <a:t>.</a:t>
            </a:r>
          </a:p>
          <a:p>
            <a:pPr marL="342900" indent="-342900" algn="just">
              <a:buAutoNum type="arabicPeriod"/>
            </a:pPr>
            <a:r>
              <a:rPr lang="ru-RU" sz="2200" b="1" dirty="0" smtClean="0">
                <a:ln>
                  <a:solidFill>
                    <a:srgbClr val="C00000"/>
                  </a:solidFill>
                </a:ln>
                <a:solidFill>
                  <a:srgbClr val="FF0000"/>
                </a:solidFill>
                <a:latin typeface="Times New Roman" pitchFamily="18" charset="0"/>
                <a:cs typeface="Times New Roman" pitchFamily="18" charset="0"/>
              </a:rPr>
              <a:t>Для </a:t>
            </a:r>
            <a:r>
              <a:rPr lang="ru-RU" sz="2200" b="1" dirty="0">
                <a:ln>
                  <a:solidFill>
                    <a:srgbClr val="C00000"/>
                  </a:solidFill>
                </a:ln>
                <a:solidFill>
                  <a:srgbClr val="FF0000"/>
                </a:solidFill>
                <a:latin typeface="Times New Roman" pitchFamily="18" charset="0"/>
                <a:cs typeface="Times New Roman" pitchFamily="18" charset="0"/>
              </a:rPr>
              <a:t>того, чтобы не нарушить структуру </a:t>
            </a:r>
            <a:r>
              <a:rPr lang="ru-RU" sz="2200" b="1" dirty="0" smtClean="0">
                <a:ln>
                  <a:solidFill>
                    <a:srgbClr val="C00000"/>
                  </a:solidFill>
                </a:ln>
                <a:solidFill>
                  <a:srgbClr val="FF0000"/>
                </a:solidFill>
                <a:latin typeface="Times New Roman" pitchFamily="18" charset="0"/>
                <a:cs typeface="Times New Roman" pitchFamily="18" charset="0"/>
              </a:rPr>
              <a:t>волоса, необходимо </a:t>
            </a:r>
            <a:r>
              <a:rPr lang="ru-RU" sz="2200" b="1" dirty="0">
                <a:ln>
                  <a:solidFill>
                    <a:srgbClr val="C00000"/>
                  </a:solidFill>
                </a:ln>
                <a:solidFill>
                  <a:srgbClr val="FF0000"/>
                </a:solidFill>
                <a:latin typeface="Times New Roman" pitchFamily="18" charset="0"/>
                <a:cs typeface="Times New Roman" pitchFamily="18" charset="0"/>
              </a:rPr>
              <a:t>помнить о щадящем </a:t>
            </a:r>
            <a:r>
              <a:rPr lang="ru-RU" sz="2200" b="1" dirty="0" smtClean="0">
                <a:ln>
                  <a:solidFill>
                    <a:srgbClr val="C00000"/>
                  </a:solidFill>
                </a:ln>
                <a:solidFill>
                  <a:srgbClr val="FF0000"/>
                </a:solidFill>
                <a:latin typeface="Times New Roman" pitchFamily="18" charset="0"/>
                <a:cs typeface="Times New Roman" pitchFamily="18" charset="0"/>
              </a:rPr>
              <a:t>времени воздействия</a:t>
            </a:r>
            <a:r>
              <a:rPr lang="ru-RU" sz="2200" b="1" dirty="0">
                <a:ln>
                  <a:solidFill>
                    <a:srgbClr val="C00000"/>
                  </a:solidFill>
                </a:ln>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9222027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4" y="2903058"/>
            <a:ext cx="1937350" cy="1605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3058168" y="826992"/>
            <a:ext cx="1755413" cy="224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179512" y="1052736"/>
            <a:ext cx="4104456" cy="5256584"/>
          </a:xfrm>
        </p:spPr>
        <p:txBody>
          <a:bodyPr anchor="t">
            <a:normAutofit/>
          </a:bodyPr>
          <a:lstStyle/>
          <a:p>
            <a:pPr marL="118872">
              <a:spcBef>
                <a:spcPts val="0"/>
              </a:spcBef>
              <a:defRPr/>
            </a:pPr>
            <a:r>
              <a:rPr lang="ru-RU" b="1" dirty="0" smtClean="0">
                <a:latin typeface="Times New Roman" pitchFamily="18" charset="0"/>
                <a:cs typeface="Times New Roman" pitchFamily="18" charset="0"/>
              </a:rPr>
              <a:t>фен;</a:t>
            </a:r>
            <a:br>
              <a:rPr lang="ru-RU"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кисточки;</a:t>
            </a:r>
            <a:br>
              <a:rPr lang="ru-RU"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мисочка;</a:t>
            </a:r>
            <a:br>
              <a:rPr lang="ru-RU"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индивидуальный </a:t>
            </a:r>
            <a:r>
              <a:rPr lang="ru-RU" b="1" dirty="0">
                <a:latin typeface="Times New Roman" pitchFamily="18" charset="0"/>
                <a:cs typeface="Times New Roman" pitchFamily="18" charset="0"/>
              </a:rPr>
              <a:t>воротничок;</a:t>
            </a:r>
            <a:br>
              <a:rPr lang="ru-RU" b="1" dirty="0">
                <a:latin typeface="Times New Roman" pitchFamily="18" charset="0"/>
                <a:cs typeface="Times New Roman" pitchFamily="18" charset="0"/>
              </a:rPr>
            </a:br>
            <a:r>
              <a:rPr lang="ru-RU" b="1" dirty="0">
                <a:latin typeface="Times New Roman" pitchFamily="18" charset="0"/>
                <a:cs typeface="Times New Roman" pitchFamily="18" charset="0"/>
              </a:rPr>
              <a:t>пеньюар;</a:t>
            </a:r>
            <a:br>
              <a:rPr lang="ru-RU" b="1" dirty="0">
                <a:latin typeface="Times New Roman" pitchFamily="18" charset="0"/>
                <a:cs typeface="Times New Roman" pitchFamily="18" charset="0"/>
              </a:rPr>
            </a:br>
            <a:r>
              <a:rPr lang="ru-RU" b="1" dirty="0">
                <a:latin typeface="Times New Roman" pitchFamily="18" charset="0"/>
                <a:cs typeface="Times New Roman" pitchFamily="18" charset="0"/>
              </a:rPr>
              <a:t>полотенце.</a:t>
            </a:r>
            <a:br>
              <a:rPr lang="ru-RU" b="1" dirty="0">
                <a:latin typeface="Times New Roman" pitchFamily="18" charset="0"/>
                <a:cs typeface="Times New Roman" pitchFamily="18" charset="0"/>
              </a:rPr>
            </a:br>
            <a:endParaRPr lang="ru-RU" b="1" dirty="0">
              <a:latin typeface="Times New Roman" pitchFamily="18" charset="0"/>
              <a:cs typeface="Times New Roman" pitchFamily="18" charset="0"/>
            </a:endParaRPr>
          </a:p>
        </p:txBody>
      </p:sp>
      <p:pic>
        <p:nvPicPr>
          <p:cNvPr id="7" name="Рисунок 6" descr="пеньюар"/>
          <p:cNvPicPr/>
          <p:nvPr/>
        </p:nvPicPr>
        <p:blipFill rotWithShape="1">
          <a:blip r:embed="rId4">
            <a:extLst>
              <a:ext uri="{28A0092B-C50C-407E-A947-70E740481C1C}">
                <a14:useLocalDpi xmlns:a14="http://schemas.microsoft.com/office/drawing/2010/main" val="0"/>
              </a:ext>
            </a:extLst>
          </a:blip>
          <a:srcRect l="15385" t="26020" r="17687" b="50510"/>
          <a:stretch/>
        </p:blipFill>
        <p:spPr bwMode="auto">
          <a:xfrm>
            <a:off x="3058168" y="4005064"/>
            <a:ext cx="1774712" cy="2497318"/>
          </a:xfrm>
          <a:prstGeom prst="rect">
            <a:avLst/>
          </a:prstGeom>
          <a:noFill/>
          <a:ln>
            <a:noFill/>
          </a:ln>
          <a:extLst>
            <a:ext uri="{53640926-AAD7-44D8-BBD7-CCE9431645EC}">
              <a14:shadowObscured xmlns:a14="http://schemas.microsoft.com/office/drawing/2010/main"/>
            </a:ext>
          </a:extLst>
        </p:spPr>
      </p:pic>
      <p:sp>
        <p:nvSpPr>
          <p:cNvPr id="4" name="Заголовок 3"/>
          <p:cNvSpPr>
            <a:spLocks noGrp="1"/>
          </p:cNvSpPr>
          <p:nvPr>
            <p:ph type="title"/>
          </p:nvPr>
        </p:nvSpPr>
        <p:spPr>
          <a:xfrm>
            <a:off x="251520" y="274638"/>
            <a:ext cx="8768655" cy="1143000"/>
          </a:xfrm>
        </p:spPr>
        <p:txBody>
          <a:bodyPr anchor="t"/>
          <a:lstStyle/>
          <a:p>
            <a:pPr algn="ctr"/>
            <a:r>
              <a:rPr lang="ru-RU" b="1" dirty="0" smtClean="0">
                <a:latin typeface="Times New Roman" pitchFamily="18" charset="0"/>
                <a:cs typeface="Times New Roman" pitchFamily="18" charset="0"/>
              </a:rPr>
              <a:t>Инструменты и приспособления</a:t>
            </a:r>
            <a:endParaRPr lang="ru-RU" b="1"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0513" y="994260"/>
            <a:ext cx="3775502" cy="159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1166" y="2901552"/>
            <a:ext cx="1946291" cy="1538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9978" y="4725144"/>
            <a:ext cx="2754380" cy="2132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85" y="4516598"/>
            <a:ext cx="2614510" cy="223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59140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hQSERQUExQVFBUWFxQUFRQUFBQVFBUWGBUVFRQUFBUXHCYeFxkjHBYXHy8gJCcpLCwsFR4xNTAqNSYrLCkBCQoKDgwOGg8PFykcHBwpLCkpKSwpLCksLCwpKSwsKSwpKSwsKSwpKSkpKSkpKSwsKSkpLCwpLCwsKSksLCwsLP/AABEIAPgAywMBIgACEQEDEQH/xAAcAAABBQEBAQAAAAAAAAAAAAAFAAEDBAYCBwj/xABAEAABAwIDBQYFAwEGBQUAAAABAAIRAwQFITESQVFhgQYicZGhsRMywdHwQlLh8QcUI3KCwhUzYpLSQ1OisuL/xAAZAQADAQEBAAAAAAAAAAAAAAABAgMEAAX/xAAlEQACAgIDAAIBBQEAAAAAAAAAAQIRAyESMUETYVEEIjJxkVL/2gAMAwEAAhEDEQA/APQKbU73pOdkqtWsszZuSsVWsht9iAaMymvb4NBJQumwvO2/xa3/AHFLGLm6QZSUFbFSplx236/pHDn4qwnTLbFKKpHnyk5O2MU0pyEoRANKdMp7e12szkPdBujqIQJUrLUn8n2RS1sMuCmqu2e7TGe88FKWQooAo4eRrPoq9Vmzw8wiFyCNSXH18zohNxbPJEb9Gt1Pi47vBTeRlFjRz/eRvUgMqal2bIEvP28GhQ3Vq1gOzrvKKytdoHx30Okqlvck6tMD9Ue6np12u0KtGal0TcWiROkkmFGTpJ0QDQlC6hMiAaEoXUJQicH61VCb2+gaqS+uoCDU6Rqul3yDd+4/Zeek5OkepKShG2PTpmodt3y/pHHmeSuLqE0LbGCiqR505ubtnKZdQkiKNCULoBRl0uDRqdeQ3koN0ctk9tQ2sz8o3/RFbG32jyGQG7+VUpCYAyHytG8neSjmx8OmANSPLeSot2VSI6uQ2W67+a4fTDGkZk6EzmXH9I581ZtKEAvOUaeP8fdd0LTbMcPzz/lI9jrQLpWBdu10A38egRBtgyiJdm8/1gckQuKgot7oBecmj80ChtrA/PUzcc/4HAcl3GjrsG1aLn5kRuA5KkcL2jJ0Gn8fdaZ9qDmdPfl4IRi958MED5tPCcgAlkl2xk/EAccrsot2QA52gYNBrmfLRZynVdtTpnGnLRGbqjLhOZ3nm7JVa9nDMt59lJSd2U4qqJaNUEa5qaFBTtePAHpv8iumPg7Ltd3P+Vrx5OXZmnDiSp0koViQkkk8LgDJJ4SROK1Umq/ZGgzcfp4q61gAAGQGgTW1uGNjqTxKkhTxw4L7K5cnN/RxCaF3CUKhI4KaF2QlCASvc1tlsqDDgdg1D81SNn/LMM8yC7oFTxN5fUbTbq4ho84RmmwfFYBoIgchDWegCzylbLRjSC+G242gN1Ma8yJJ9yrDaheQTvIy4CZA8tnyKq0Kg+E7i6fInP091NTrhpnnMfnh6pRgpcHNrG7sz481aFQUqcn+XFDLerAL378zzPAJxdbTtpw4BjOHj7rrOou2NsSfiVM3H5W8Buy3IjEqjQfO/Pf9gpq9bKN2/nyTCvbOLq5gZdPv9vNZ67oEnPWZ/j6o0W7yqtalJjp1UpbLQVAE2mc8/oQPv0XN1b94N4QPPNHGWo2uTZJ8fz2Q8Mmo7mAeuaVqhk7K1K3zHMR5hQXFjIB8PEEIwbaC3/SfX+U5t5D+Tj6ldFUJJmdaDodRkfunRC9ss5CpFi1wlZnkqOITwu4STiHEJQuoT7KYBJCZdJkLDQyZOkgcMuaroBXapYm+GHy+/p7pZOkNFWwRh1XbuSf2gx4kQPdaCwzuQOBjyH9VnMCb3wf3PJ8iMvNE8NxAC7cScgR4QYafYrMaDQMrANaMo2ZPp9Aq5rSZcYaN28oPiWNNY0uGcCI8CYAWQq9rqhJJBGQIEaTu8YSuQ8YWejnEw4g8NBw8BxV2zqZyTmfJo3rDYbjjHAccpW1wFpcPiO+UacyN5HAepICWMrZSePig8ypsNzy3nkP/ACKip3YJkwOA4cOqzeN444PiCBmQN55nmgrsRqP0PMmcp/gDzKZ5EdDC/T0dtZv7h5rjLXlA8TvWNw8ECHv5uA4DMMHjv4rU2jwSCdGiTw2iMh0+yaLsWaonuGw3Z3nMqpSof4jvABSUKxL3F3Q9dPZTWLZqPPCPSSl7Z1cYs6FGT1jyI+yhtGS+pzJ+6v2oy6Seuar2Te+fEewVKIMp3NCW+EhBbqjGa1FWnqhVxby1w8R9ky0xHtARJKElckKU6aEkQEiZOmQGEmSSQOEqeIUppuPAf/oq1VdAK6xSlFq47zA8yB7KWRlIGdwmjDaJnV7p8wUMdWh78+8WuJPAgTHnKvitsU6XDa650xHt6rE9pcU+HWqbE94Qcjun0MlR70XX2F8Lrurho2S45k7oJJOp6LS18LAp9+mRlqQCP+4adYXmlqLhzA5lYNBIbsgxGRgujnA6oz2fqXzv/Vc1skAVCagMMJAy0BIgHnyQeJ9lo54rVMM4TgLqlyGtkUxm93ATEDi4nIee5es4Q0OgAANbAy0y0A5D+d687t740zStmR8SoQarm7p1jhkIHLxXqGFW4YwAbgliqHbvf+ALtNZgvyEc+Cx93dbBAGnBekXluHbUjVsBeQY6+s2u5vdoNkgVHguymJAH1U2v3GiMlx/oO2dVznAHeYz11zy55LUXt4WUjG7fzy9PsV5XWp16L3OpVXV3d3YAdEggbbtwmZEaqapi97SpD4lRryD/AMtx/wARxLQe7OZAJ38YV1BqJjeSMpnpWD4uC3M6/gR3CHyx7v3GB7LzTs/ibqrAPh1Gu5tIb0JyPDJemYc3YpNbv+uiSF3vwfNSjr0ItEMPUDyhV7VveJ5hWqhgRwAVa20PiFcx+ElRvePT6qg6n835+aokW953gPqqX63eCIhl7psPKiVzFaUPnj9FTVhBJ5TJ0QHaZJJA4SZJJAJHW1YOLh6K52jhtuf8zfQSqj2zUpj/ADeyl7dPi0cebT5kA+kqMnbZWK6Mf2lpn+693Vpa882yB7O9FlP+EOrROsRJWxxOHspA5OLCCNxGz3h0InzVbD2iQs03T0bcUbWwfh/YIamoR4AI0cMp0ANkFztZcSfTQIux4AyQnGLjZY479Al5Ms4qqRL2Mwf4ld1dx0ybxJ3nw3DqvTqcgaLxbsl2sFGo9kyTn/Rat/8AarQpubTrOc0nfsktE6bRTxA1r6PQQ2UIxns3TrfM3rvHgdyt4biLajWvY4Oa7QgyM9CERdmj2I7izBt/s7aHS1/RzZy0yIIRGl2KZMug5AacMlqm012GruIHMzFTC203AAQBnl69T9UToVu8CdAJI9vzwU19bgieaGVDAA3kyfPT0HkjF0LkXLYUdcEtz35lWLVsNHT7oZSqbRgboRWkcx+aBVTsyyVInj5/AKk4f4h6fnqrzM9pDqhisOc+kJiaBOOU8geaEI/jdPunos+qIQSeUySYBKmSSXHDJJJwgEa4AFRnGPfT2XHb0TZP/wBBH/cSF3VzuGjg1v8AuP0S7Ut27Z7f+kfdZvyX/Bh61SfgPBnJ0b89kS09ZT0a0HL+nJBMHue+aBy2u+zk9oIe3q0ebQr23BWefZtxdB+ldZIRjFxtAqSlWUld1Nol56cUqLArsv2Xfc1O43ZI1cR7L0kdhqVa22KrBUj9J7pkaQ4ZgrN4H2waww0taOEACOE6rU2/bSi0N7wz8s+esqij6x+EqLHZ/AXUMg34dMfKza2lpKSHYbjVOt8rs+H1HFFGoxSRHI3e0SNK5e9cl6jJVGyKiR3RkQg9w0zlroEZIQi4PePD3UZbZXSRYtoYBxOc+5/OKI2D9o+iyv8AxbbqEDRsSeJzgDkIWmwR3dBO/P1V4GLIglSGTvH7IXW/5rfzUGPZFKZhk9fqhN86KjDxI9DH+5O+iS7OcVZLXeCy61l83XwWVqiCfFVRNnKUJJ0xxImSTIHCXTNR4rldU9R4hcccVTFx09v6qTFGzSM6FufnC5xMRVaeI+6mezbouHAOHpIHmCsq7NHiPF7mad20HVtSAfTz0HrvRy6fPeGXHxQrtMIq06sZEhr+T2GD5tj1V2o7JSyro1Ynoc3MIFeXzqj4EuOjWjVGWEKtVqtDpDQObR7oQaXZVdlzBOxj6hBqucwbw0bRHqjtn2DYQ7v1jmdgho0gRIniq2CdrG04DnDqfLVaO07eU2kd5vTM/wDxVNemmlWm/wDTNm3urFzHxUc3LvtaTs5Z7Ubua9H7M9rG3IgRtAAmFzQ7RNuANljubjlPRE7O3Y0d1rQTvAAJ8SkdXpkpytbWy+HJSom1Ml0CuskVbq7IyCC4kTsEnIeq0b6YWb7WVtlkKc+ho9gLCKhO07mfsPzmvRcNZDQOAA6x/KxeBWECkCNTtHwGefWFtrLf+ZnT6LRiVIxZnbL9Qd0BBL53eb4j0IP2Rm6dA8B+e6CPze0cx7wqSIxLV4fZZa6b3ytTea+fsszfNio5UiTZXTpk6cB0kore5bUaHNMg/hB4FSrjhk7TmmSXHE2MM7od+05+H5n5qSxfOW4/crqpmzy9ciqFo+ARO8tneJ0nwKyy0zRHao837Y25ZWqUtz+8zmQTAncSDszxhUbS722A8vXetj21wj+809pvzgSOfFvuvL6OJFlQh2UnvcnbzynfzQlHkteFIT4vZoRUUtrYfEdCHMugd6KYbe7JWfo1dmnwvsXTcRtCVr8M7B2wzDc/NBMFxduWa0VljYmJTKvRn9BOlg7aYhoACdwhdDEQ4KtXvAEzoVJkgepG10Iq4iOKhfjLW71PkNQcrXUCZWMxC8+NcBrc4zPLh9fJUMf7ZCNlhz5Kbs5Qc1m04f4lQ5f9Iyny480Y/uZOb4o1ViBJO4Q0fX88VoLHd/3H6IDasGTBmAJdznd1+qL/AB4AG85fcrSjHIt3NWR4/dUbJk1J/aPUj88l06vIy8R7D1XVk2PLzJy9gj2xekPda/nBZ3Ex/iFHrl2R6oHiv/MVYk2Ukkkk4phrvEqlpUL6ebT87D8rufI8/daDB+2FvcQA74b/AP23wD/pOjumfJCu0FptArCX9pBWTHka0bsuJPZ7WkvH8K7W3NCA2oXN/ZU77ek5t6Fa/Cv7R6T4FdppH9wlzP8AyHkVoU0zI4NG2c/uEHQiD1yQL+/Q53EGHNP6s/mEb/r4ohTu2VGBzHB7XZAtIIM8ws7jrC1wdv8AlcRv6c4joFHItlIdF+6u50/kFef9t8GaT8amIn5xz49Uco4hlsuM8HcRpBO/hPmh2K3JYHB4lrhB+455ypxk0yjimjEWtZzTHoidG+IVOvR2Xggy06FWH0YzVp0wYrSDFljzmb1dZ2oftTKzQaVI15UXBGlTZt7ft89o0JSqduHu3FYsVSp6NJzlNxofkaCt2pqO0yUf97q1NSVHY4XyWhs8LgaKLY6so4Rh4+JJG0co3hpJy8T7LbNeGR+7TZ4cG/dAbdnwztniNlvF3E8h9USs6ezD3GOE+rlfF0Zs3ZpbPuNknvOzPLLMrtl1J9B4cVl/+PfEJa3PODGcRuJ48VfF5stz13AnynkqXRGrDtW7AaYMAanl+1oV+yfDOZ73gDkxvQA++9Zazqmo5u0ZjMxx3DlrHmj7Kh2ROrsyBuGjR5JkxWiesfX7hB8V+dFNqSOn3QnE/n6K0CMiomTpoVBQFiTZWQxW1yK1dxWlA8RbkV5x6rRi6lOCm2VauG5qENVUyLRawnEn0HbTHEZ94Tk4cCN63eIXzbihtDIEB3Xf4b1524Irhl24MLJ8BxBmR0181zYvEtULdzpIOYMOB3zlJPl5c0VFs26t9g92pB2Z3nTYPUR6of2dv2iuabsg7u5nLPgeIOnJc9q6jqNJpblFV+1zDgD0gwuihJMxFam6m4tcCIJydr/VGmDudEPxzGPjv2oE73DLb5uH7uaJWQmn0T5ekzsPbRzbskK6zDZVS03LS4fTGSzydGqKKlpgUo7Z4ABuV6ypBF6DApPZRaKtnhAG5XXWoARCnSySdSXUGzO1qI25d8rcz00aOZWN7Wdsnl3w6ZIjIEQJdoAOQzjwC1XaSYI0GZ8cozXnmH31Jt2X1RLW6ARtGNwcflHNXwd0Z/1C1Z6N2Gwb4ds2rU3zsgzJ3TnunIcdd6mq1HPl4ybrO85lojoDHiFDhWOG4uHsEbDKTiI0GQDQ3kM/Eopi+zTpU6Y1dHiTEADoCSqS3szokwV52STviOSP1TAHoPQfnNZrBnEmP0jMk79IHp7I8Ku08ch9wP8A6ldHo6XZeoHPwH9EGu3y9x5ooyrDXO/IGQQYlaILRCT2MkkmTimNN0h99VyVQ3RVa4ucl5x6xQr6lV1JUqKLaTomxPVqMgRyKp1DkiAbkF0gJWV8RfDw8bw13gdD6hSdqMZ+M1kcS4xxP9FxXZKHXNH0VINEZxBbwtJhDppjwQF9FGMCf3Y4FPm3ETDqVMtW/wA3VavDKfdWUOT1q8FuBAWSRtiG7YQiFGqqIK7ouzSUOaG2qK7TpAoZZFF6ITJAZnu0+GywkcF4LctPxnT+4+6+lr+32hC8V7W4B8K4cRo45dSq4moyf2Rzxcor6CvYi4FN+f6m7HntFd4xiZrYkwAnZBZTaJyBI2XEKvZ0dhgcf0gGfBslC7S4+HcU6h1DgY8f4TWRaPQ7DER/ibOjDHUZR9eqLYTcSwu/U4n+ix/ZsxY6kuqVCXHrJWqwWlDR19k0VbEk6DN2/uR4D6ocrVy+R4H6KqtKM4kyRTInHkFO6UVZ6GU66nFdY3Cj0FKxOKQSc6UgicPGniETbmELJzHii9DRTmNEhe1U7hiIVlRqlCJ0kUX0lY7PvBqFv4VHUVJtb4b5iev1WlLkqM8nxaZrMQw4jOFPhTXBUbLthtUmtqmnIkEllTa07riWyDJjcEEuLq5Lo2nM/UADsAgzBEGTpzU/ifo/zLw9QoVDClovzXmln2nqsyNQ8O93uueatX3bBz6ZYHAExLm7QMbwOE8fZL8LsZZ1R67ZPKH9ov7RbezOxnUqjWnTju/53HIHlmVgm9s5pkOe5mQim0FxjZidqRBkbWuWW7UELShVirUrtZtvcXN7xqAT3nuaAGgGcgHSeG9PHDvYss2tdnoNT+2VjqdRraDm1Nk7Dtpr2A7i4QDl1zWBvr2vUc2rVe6tqWyZganID6K3W7JVKlD4ltRe9kiXNO1AjLaJjvHWAAACNZVPDOzpeNp5AAJb8Nsmq9zROzA+WRPe0yO/I0UYK2iLlNtJhW0xNxEvMMAIDcpqGI6AKoAXvk8Z9VHhd2+lXJq2pqk6U++yDvLRBDusrXWmC7Ra403U9obQY7Ucj4TKVx/B1ssYDScKYbzyHRoHstvbU9lg5AIVh1gGxl+bvzmipq5QqxjRKTsT35nmo0pSTiiKZJJccedY/wD2aubL7Ulw1+E897/Q79Xgc+ZWJe1zHFrgWuBgtcCCDwIOi95KD9oOzFG7b3xsvA7tVo7w5H9zeR6QlcbHjNo8hY9TNcu8awSraVNiqNZ2Xj5Xji0+41CptqqTiaIzssA5jxRy2bkgFN0keK0lhTyUMhaBBcNQ+qEauqWSEVm5qcWUkU6jVSudnaaDv1O+NETLFWuLYHUaLRCRCcbWgfXpOa7ZJMbs8o3eCkq3TyRtEHxzHDM9Eeb2Xc9gqNnMQZzBVir2fYW754qnyol8LMzY2zalSHuIGebc84MDz6LqnhsjIyfbPMc+iKswHvgTrlotJbYEKYASyzfgaOD/AKMjadlq1Q90dVds+xN2HgsYCeYy6hwhel9nrMDctRRaAlWWQ/wQMh2Q/s5NJrnVXA1HwTEw0TPdAgT0R/B+xFG2rOqtLiYIbtRDZyMdMkfpnJNXdkpytlYpLSRxEqCtbA6hNTuFMawUqor9AypQLfBcyr1SqFUe0blohn8kZMn6f2BwlK5KUrUmntGNpp0x0k0pJgCISASKS44qYrhdO4pmnVbtNPm07nNO4jivIO0vZ59nV2Hd5jpNN+5w58HDePuvapQntLggurd1M/N81M/tePl6HQ8ilYU6PHbQyQtph1LuhY2zpltTZcIIJBB1BBgg9Vu8LZICx5uzdh6FdW2Szt3TgrY16WSz9zh5JUUXYGhROajTsEKp1sOcwgEakAKiYlHqPZvCQ61aI/SPZC8W7PFhWy7PUgKLeQCgx0SIGqPlje0YPCcImqXbm+6KXNuJV5jAxuyOp+qdrWjM5lIPRPh1vACJ0tULbeHcrFJ5OpTAYYZVA1PRM906A+3uq1KoAu33C6xaKlWmZ1Ci2DxUlWqoxJUmxxi3xK7baqehQVtlJclZ1lAWajfRIRSpSVOsCFSLcOicoRmtlQhJMXJLfCSkrPOyQcHTHlMkkmJiTFOkgE8s7XYeKeIOjSoG1epkO9Wk9Vo8Kp5BJJY838jdg/iEKtNU/gZpJKJoL9paAnNVsUwwPrUgBkDJSSRYUba2udlgA4KjdVCZSSTeAKDqRUTmpJII5klJqvUtE6SAUJ9Qp/iJJJGFDU27RVtjEklyOZboU1epUUySvBE5M7rUYQ25YkkumhYsEXGRISp1JCSSfC6ZP9RFNI//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3" y="160338"/>
            <a:ext cx="1933575"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https://encrypted-tbn2.gstatic.com/images?q=tbn:ANd9GcQXUSa9xwUN6lKzuZ1ib6xeEdxLBqCU1nnW3E_LR2K3A0bwkfP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404664"/>
            <a:ext cx="1743075" cy="26193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s://encrypted-tbn2.gstatic.com/images?q=tbn:ANd9GcS488e1qu21m05DyoQMkBMpIAwes5AvmuljDJUvylgoB4_HJ_5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49" y="2843029"/>
            <a:ext cx="2686929" cy="196156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s://encrypted-tbn1.gstatic.com/images?q=tbn:ANd9GcTKEdauQ71UCIFNPFl8D9xN0zUT-LCjfd8YdCbIRM6ubcyNJu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40" y="5076560"/>
            <a:ext cx="2809367" cy="1707081"/>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https://encrypted-tbn0.gstatic.com/images?q=tbn:ANd9GcRbcHfb5s6vZ7mE-1jFy2lstPfC5zDDC8WIoV8xy6M0yVGAQbdPo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8580" y="3356992"/>
            <a:ext cx="2156904" cy="2542439"/>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https://encrypted-tbn2.gstatic.com/images?q=tbn:ANd9GcRV4bNfoQ0ILR7Cca0yX0xQF1CU_eyhkrICS7nHuBnKlxmvzQk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5849" y="3384966"/>
            <a:ext cx="1973750" cy="283924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ttps://encrypted-tbn1.gstatic.com/images?q=tbn:ANd9GcRIUPxJrNIpyx2cPyrL0DKH2BFKjQpmbnrGMetnBz7hJdRv5uG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86611" y="836712"/>
            <a:ext cx="1919917" cy="2797300"/>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https://encrypted-tbn2.gstatic.com/images?q=tbn:ANd9GcTDg4Tjc3VCJvs0AElyMqNDCGE85GPE3nRhdOss5nEvbbpjZjHEl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9551" y="138292"/>
            <a:ext cx="1946347" cy="2714643"/>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https://encrypted-tbn1.gstatic.com/images?q=tbn:ANd9GcSasUFrc5aPaumEO5S0cJRXv3MQAHcQF-6HmJQ4AoVYMPkAAgEqMQ"/>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05773" y="3944203"/>
            <a:ext cx="2238227" cy="2238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5589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5846"/>
            <a:ext cx="8424936" cy="6124754"/>
          </a:xfrm>
          <a:prstGeom prst="rect">
            <a:avLst/>
          </a:prstGeom>
        </p:spPr>
        <p:txBody>
          <a:bodyPr wrap="square">
            <a:spAutoFit/>
          </a:bodyPr>
          <a:lstStyle/>
          <a:p>
            <a:pPr algn="ctr"/>
            <a:r>
              <a:rPr lang="ru-RU" sz="3200" b="1" u="sng" dirty="0" smtClean="0">
                <a:ln>
                  <a:solidFill>
                    <a:srgbClr val="C00000"/>
                  </a:solidFill>
                </a:ln>
                <a:solidFill>
                  <a:srgbClr val="FF0000"/>
                </a:solidFill>
                <a:latin typeface="Times New Roman" pitchFamily="18" charset="0"/>
                <a:cs typeface="Times New Roman" pitchFamily="18" charset="0"/>
              </a:rPr>
              <a:t>Техника  безопасности.</a:t>
            </a:r>
            <a:endParaRPr lang="ru-RU" sz="3200" b="1" u="sng" dirty="0">
              <a:ln>
                <a:solidFill>
                  <a:srgbClr val="C00000"/>
                </a:solidFill>
              </a:ln>
              <a:solidFill>
                <a:srgbClr val="FF0000"/>
              </a:solidFill>
              <a:latin typeface="Times New Roman" pitchFamily="18" charset="0"/>
              <a:cs typeface="Times New Roman" pitchFamily="18" charset="0"/>
            </a:endParaRPr>
          </a:p>
          <a:p>
            <a:pPr marL="457200" indent="-457200">
              <a:buFont typeface="+mj-lt"/>
              <a:buAutoNum type="arabicPeriod"/>
            </a:pPr>
            <a:r>
              <a:rPr lang="ru-RU" sz="2400" b="1" dirty="0" smtClean="0">
                <a:ln>
                  <a:solidFill>
                    <a:srgbClr val="C00000"/>
                  </a:solidFill>
                </a:ln>
                <a:solidFill>
                  <a:srgbClr val="FF0000"/>
                </a:solidFill>
                <a:latin typeface="Times New Roman" pitchFamily="18" charset="0"/>
                <a:cs typeface="Times New Roman" pitchFamily="18" charset="0"/>
              </a:rPr>
              <a:t>Обесцвечивающий </a:t>
            </a:r>
            <a:r>
              <a:rPr lang="ru-RU" sz="2400" b="1" dirty="0">
                <a:ln>
                  <a:solidFill>
                    <a:srgbClr val="C00000"/>
                  </a:solidFill>
                </a:ln>
                <a:solidFill>
                  <a:srgbClr val="FF0000"/>
                </a:solidFill>
                <a:latin typeface="Times New Roman" pitchFamily="18" charset="0"/>
                <a:cs typeface="Times New Roman" pitchFamily="18" charset="0"/>
              </a:rPr>
              <a:t>состав готовят в неметаллической емкости.</a:t>
            </a:r>
          </a:p>
          <a:p>
            <a:pPr marL="457200" indent="-457200">
              <a:buFont typeface="+mj-lt"/>
              <a:buAutoNum type="arabicPeriod"/>
            </a:pPr>
            <a:r>
              <a:rPr lang="ru-RU" sz="2400" b="1" dirty="0">
                <a:ln>
                  <a:solidFill>
                    <a:srgbClr val="C00000"/>
                  </a:solidFill>
                </a:ln>
                <a:solidFill>
                  <a:srgbClr val="FF0000"/>
                </a:solidFill>
                <a:latin typeface="Times New Roman" pitchFamily="18" charset="0"/>
                <a:cs typeface="Times New Roman" pitchFamily="18" charset="0"/>
              </a:rPr>
              <a:t>Следует избегать попадание состава в глаза.</a:t>
            </a:r>
          </a:p>
          <a:p>
            <a:pPr marL="457200" indent="-457200">
              <a:buFont typeface="+mj-lt"/>
              <a:buAutoNum type="arabicPeriod"/>
            </a:pPr>
            <a:r>
              <a:rPr lang="ru-RU" sz="2400" b="1" dirty="0">
                <a:ln>
                  <a:solidFill>
                    <a:srgbClr val="C00000"/>
                  </a:solidFill>
                </a:ln>
                <a:solidFill>
                  <a:srgbClr val="FF0000"/>
                </a:solidFill>
                <a:latin typeface="Times New Roman" pitchFamily="18" charset="0"/>
                <a:cs typeface="Times New Roman" pitchFamily="18" charset="0"/>
              </a:rPr>
              <a:t>Необходимо закрывать упаковку после каждого применения.</a:t>
            </a:r>
          </a:p>
          <a:p>
            <a:pPr marL="457200" indent="-457200">
              <a:buFont typeface="+mj-lt"/>
              <a:buAutoNum type="arabicPeriod"/>
            </a:pPr>
            <a:r>
              <a:rPr lang="ru-RU" sz="2400" b="1" dirty="0">
                <a:ln>
                  <a:solidFill>
                    <a:srgbClr val="C00000"/>
                  </a:solidFill>
                </a:ln>
                <a:solidFill>
                  <a:srgbClr val="FF0000"/>
                </a:solidFill>
                <a:latin typeface="Times New Roman" pitchFamily="18" charset="0"/>
                <a:cs typeface="Times New Roman" pitchFamily="18" charset="0"/>
              </a:rPr>
              <a:t>Состав наносят на немытые волосы.</a:t>
            </a:r>
          </a:p>
          <a:p>
            <a:pPr marL="457200" indent="-457200">
              <a:buFont typeface="+mj-lt"/>
              <a:buAutoNum type="arabicPeriod"/>
            </a:pPr>
            <a:r>
              <a:rPr lang="ru-RU" sz="2400" b="1" dirty="0">
                <a:ln>
                  <a:solidFill>
                    <a:srgbClr val="C00000"/>
                  </a:solidFill>
                </a:ln>
                <a:solidFill>
                  <a:srgbClr val="FF0000"/>
                </a:solidFill>
                <a:latin typeface="Times New Roman" pitchFamily="18" charset="0"/>
                <a:cs typeface="Times New Roman" pitchFamily="18" charset="0"/>
              </a:rPr>
              <a:t>При обесцвечивании сильнопористых волос используют слабый окислитель.</a:t>
            </a:r>
          </a:p>
          <a:p>
            <a:pPr marL="457200" indent="-457200">
              <a:buFont typeface="+mj-lt"/>
              <a:buAutoNum type="arabicPeriod"/>
            </a:pPr>
            <a:r>
              <a:rPr lang="ru-RU" sz="2400" b="1" dirty="0">
                <a:ln>
                  <a:solidFill>
                    <a:srgbClr val="C00000"/>
                  </a:solidFill>
                </a:ln>
                <a:solidFill>
                  <a:srgbClr val="FF0000"/>
                </a:solidFill>
                <a:latin typeface="Times New Roman" pitchFamily="18" charset="0"/>
                <a:cs typeface="Times New Roman" pitchFamily="18" charset="0"/>
              </a:rPr>
              <a:t>Время выдержки состава варьируется в зависимости от желаемого результата и структуры волос. Процесс обесцвечивания необходимо контролировать каждые 5-10 минут. Максимальное время выдержки обесцвечивающего состава на волосах - 50 минут.</a:t>
            </a:r>
          </a:p>
          <a:p>
            <a:pPr marL="457200" indent="-457200">
              <a:buFont typeface="+mj-lt"/>
              <a:buAutoNum type="arabicPeriod"/>
            </a:pPr>
            <a:r>
              <a:rPr lang="ru-RU" sz="2400" b="1" dirty="0">
                <a:ln>
                  <a:solidFill>
                    <a:srgbClr val="C00000"/>
                  </a:solidFill>
                </a:ln>
                <a:solidFill>
                  <a:srgbClr val="FF0000"/>
                </a:solidFill>
                <a:latin typeface="Times New Roman" pitchFamily="18" charset="0"/>
                <a:cs typeface="Times New Roman" pitchFamily="18" charset="0"/>
              </a:rPr>
              <a:t>Из-за тепла, выделяемого кожей головы, процесс обесцвечивания идет у корней быстрее, чем на концах.</a:t>
            </a:r>
          </a:p>
        </p:txBody>
      </p:sp>
    </p:spTree>
    <p:extLst>
      <p:ext uri="{BB962C8B-B14F-4D97-AF65-F5344CB8AC3E}">
        <p14:creationId xmlns:p14="http://schemas.microsoft.com/office/powerpoint/2010/main" val="24443982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haos\Pictures\vlcsnap-2014-04-09-23h25m10s197.pn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616" t="11640" r="1616" b="12409"/>
          <a:stretch/>
        </p:blipFill>
        <p:spPr bwMode="auto">
          <a:xfrm>
            <a:off x="179512" y="548680"/>
            <a:ext cx="8722548"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7725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haos\Pictures\vlcsnap-2014-04-09-23h25m32s169.pn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l="8105" t="11639" r="12790" b="12739"/>
          <a:stretch/>
        </p:blipFill>
        <p:spPr bwMode="auto">
          <a:xfrm>
            <a:off x="827584" y="671277"/>
            <a:ext cx="7532412"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2781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haos\Pictures\vlcsnap-2014-04-09-23h25m55s146.png"/>
          <p:cNvPicPr>
            <a:picLocks noChangeAspect="1" noChangeArrowheads="1"/>
          </p:cNvPicPr>
          <p:nvPr/>
        </p:nvPicPr>
        <p:blipFill rotWithShape="1">
          <a:blip r:embed="rId2">
            <a:extLst>
              <a:ext uri="{28A0092B-C50C-407E-A947-70E740481C1C}">
                <a14:useLocalDpi xmlns:a14="http://schemas.microsoft.com/office/drawing/2010/main" val="0"/>
              </a:ext>
            </a:extLst>
          </a:blip>
          <a:srcRect l="8806" t="12488" r="19851" b="11492"/>
          <a:stretch/>
        </p:blipFill>
        <p:spPr bwMode="auto">
          <a:xfrm>
            <a:off x="971600" y="476672"/>
            <a:ext cx="7344816" cy="586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8386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Chaos\Pictures\vlcsnap-2014-04-09-23h26m28s211.pn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l="5822" t="13681" r="12985" b="12686"/>
          <a:stretch/>
        </p:blipFill>
        <p:spPr bwMode="auto">
          <a:xfrm>
            <a:off x="539552" y="551904"/>
            <a:ext cx="8158480" cy="5548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1911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Chaos\Pictures\vlcsnap-2014-04-09-23h27m09s110.pn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7200"/>
                    </a14:imgEffect>
                    <a14:imgEffect>
                      <a14:brightnessContrast bright="20000" contrast="20000"/>
                    </a14:imgEffect>
                  </a14:imgLayer>
                </a14:imgProps>
              </a:ext>
              <a:ext uri="{28A0092B-C50C-407E-A947-70E740481C1C}">
                <a14:useLocalDpi xmlns:a14="http://schemas.microsoft.com/office/drawing/2010/main" val="0"/>
              </a:ext>
            </a:extLst>
          </a:blip>
          <a:srcRect t="13284" r="4030" b="13482"/>
          <a:stretch/>
        </p:blipFill>
        <p:spPr bwMode="auto">
          <a:xfrm>
            <a:off x="179512" y="188640"/>
            <a:ext cx="4956726" cy="34857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Chaos\Pictures\vlcsnap-2014-04-09-23h27m14s163.pn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l="8980" t="14892" r="12512" b="14262"/>
          <a:stretch/>
        </p:blipFill>
        <p:spPr bwMode="auto">
          <a:xfrm>
            <a:off x="4067944" y="3495253"/>
            <a:ext cx="4968552" cy="3362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3867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Chaos\Pictures\vlcsnap-2014-04-09-23h27m29s61.pn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7200"/>
                    </a14:imgEffect>
                    <a14:imgEffect>
                      <a14:brightnessContrast bright="20000"/>
                    </a14:imgEffect>
                  </a14:imgLayer>
                </a14:imgProps>
              </a:ext>
              <a:ext uri="{28A0092B-C50C-407E-A947-70E740481C1C}">
                <a14:useLocalDpi xmlns:a14="http://schemas.microsoft.com/office/drawing/2010/main" val="0"/>
              </a:ext>
            </a:extLst>
          </a:blip>
          <a:srcRect l="5522" t="13681" r="9702" b="14279"/>
          <a:stretch/>
        </p:blipFill>
        <p:spPr bwMode="auto">
          <a:xfrm>
            <a:off x="817637" y="836712"/>
            <a:ext cx="7569989"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2841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9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706863">
            <a:off x="4324947" y="2832563"/>
            <a:ext cx="4391453" cy="3895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descr="http://goodwoman.ru/wp-content/uploads/2010/03/2_thumb15.jpg"/>
          <p:cNvPicPr/>
          <p:nvPr/>
        </p:nvPicPr>
        <p:blipFill>
          <a:blip r:embed="rId4">
            <a:extLst>
              <a:ext uri="{28A0092B-C50C-407E-A947-70E740481C1C}">
                <a14:useLocalDpi xmlns:a14="http://schemas.microsoft.com/office/drawing/2010/main" val="0"/>
              </a:ext>
            </a:extLst>
          </a:blip>
          <a:srcRect/>
          <a:stretch>
            <a:fillRect/>
          </a:stretch>
        </p:blipFill>
        <p:spPr bwMode="auto">
          <a:xfrm rot="20680664">
            <a:off x="135750" y="3629884"/>
            <a:ext cx="3060245" cy="3343943"/>
          </a:xfrm>
          <a:prstGeom prst="rect">
            <a:avLst/>
          </a:prstGeom>
          <a:noFill/>
          <a:ln>
            <a:noFill/>
          </a:ln>
        </p:spPr>
      </p:pic>
      <p:sp>
        <p:nvSpPr>
          <p:cNvPr id="2" name="Заголовок 1"/>
          <p:cNvSpPr>
            <a:spLocks noGrp="1"/>
          </p:cNvSpPr>
          <p:nvPr>
            <p:ph type="ctrTitle"/>
          </p:nvPr>
        </p:nvSpPr>
        <p:spPr>
          <a:xfrm>
            <a:off x="2627784" y="0"/>
            <a:ext cx="4032448" cy="967497"/>
          </a:xfrm>
        </p:spPr>
        <p:txBody>
          <a:bodyPr anchor="t"/>
          <a:lstStyle/>
          <a:p>
            <a:pPr algn="ctr"/>
            <a:r>
              <a:rPr lang="ru-RU" sz="4400" b="1" dirty="0" smtClean="0">
                <a:latin typeface="Times New Roman" pitchFamily="18" charset="0"/>
                <a:cs typeface="Times New Roman" pitchFamily="18" charset="0"/>
              </a:rPr>
              <a:t>Тема урока:</a:t>
            </a:r>
            <a:endParaRPr lang="ru-RU" sz="4400" b="1" dirty="0">
              <a:latin typeface="Times New Roman" pitchFamily="18" charset="0"/>
              <a:cs typeface="Times New Roman" pitchFamily="18" charset="0"/>
            </a:endParaRPr>
          </a:p>
        </p:txBody>
      </p:sp>
      <p:sp>
        <p:nvSpPr>
          <p:cNvPr id="5" name="Подзаголовок 4"/>
          <p:cNvSpPr>
            <a:spLocks noGrp="1"/>
          </p:cNvSpPr>
          <p:nvPr>
            <p:ph type="subTitle" idx="1"/>
          </p:nvPr>
        </p:nvSpPr>
        <p:spPr>
          <a:xfrm>
            <a:off x="0" y="956407"/>
            <a:ext cx="8964488" cy="3168352"/>
          </a:xfrm>
        </p:spPr>
        <p:txBody>
          <a:bodyPr/>
          <a:lstStyle/>
          <a:p>
            <a:pPr algn="ctr"/>
            <a:r>
              <a:rPr lang="ru-RU" sz="5400" b="1" dirty="0">
                <a:latin typeface="Times New Roman" pitchFamily="18" charset="0"/>
                <a:cs typeface="Times New Roman" pitchFamily="18" charset="0"/>
              </a:rPr>
              <a:t>Окрашивание волос красителями второй группы (химические)</a:t>
            </a:r>
            <a:r>
              <a:rPr lang="ru-RU" sz="5400" b="1" dirty="0" smtClean="0">
                <a:latin typeface="Times New Roman" pitchFamily="18" charset="0"/>
                <a:ea typeface="+mj-ea"/>
                <a:cs typeface="Times New Roman" pitchFamily="18" charset="0"/>
              </a:rPr>
              <a:t>.</a:t>
            </a:r>
            <a:endParaRPr lang="ru-RU" sz="5400" dirty="0">
              <a:latin typeface="Times New Roman" pitchFamily="18" charset="0"/>
              <a:cs typeface="Times New Roman" pitchFamily="18" charset="0"/>
            </a:endParaRPr>
          </a:p>
        </p:txBody>
      </p:sp>
    </p:spTree>
    <p:extLst>
      <p:ext uri="{BB962C8B-B14F-4D97-AF65-F5344CB8AC3E}">
        <p14:creationId xmlns:p14="http://schemas.microsoft.com/office/powerpoint/2010/main" val="39487017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55576" y="116633"/>
            <a:ext cx="6048672" cy="792088"/>
          </a:xfrm>
        </p:spPr>
        <p:txBody>
          <a:bodyPr/>
          <a:lstStyle/>
          <a:p>
            <a:pPr algn="ctr"/>
            <a:r>
              <a:rPr lang="ru-RU" sz="5400" u="sng" dirty="0">
                <a:latin typeface="Times New Roman" pitchFamily="18" charset="0"/>
                <a:cs typeface="Times New Roman" pitchFamily="18" charset="0"/>
              </a:rPr>
              <a:t>Цель урока</a:t>
            </a:r>
            <a:endParaRPr lang="ru-RU" sz="5400" dirty="0">
              <a:latin typeface="Times New Roman" pitchFamily="18" charset="0"/>
              <a:cs typeface="Times New Roman" pitchFamily="18" charset="0"/>
            </a:endParaRPr>
          </a:p>
        </p:txBody>
      </p:sp>
      <p:sp>
        <p:nvSpPr>
          <p:cNvPr id="4" name="Текст 3"/>
          <p:cNvSpPr>
            <a:spLocks noGrp="1"/>
          </p:cNvSpPr>
          <p:nvPr>
            <p:ph type="body" idx="1"/>
          </p:nvPr>
        </p:nvSpPr>
        <p:spPr>
          <a:xfrm>
            <a:off x="395536" y="1124744"/>
            <a:ext cx="8568952" cy="5616624"/>
          </a:xfrm>
        </p:spPr>
        <p:txBody>
          <a:bodyPr anchor="t"/>
          <a:lstStyle/>
          <a:p>
            <a:pPr lvl="0" algn="just">
              <a:spcBef>
                <a:spcPts val="0"/>
              </a:spcBef>
            </a:pPr>
            <a:r>
              <a:rPr lang="ru-RU" sz="2600" b="1" u="sng" dirty="0">
                <a:latin typeface="Times New Roman" pitchFamily="18" charset="0"/>
                <a:cs typeface="Times New Roman" pitchFamily="18" charset="0"/>
              </a:rPr>
              <a:t>Развивающая</a:t>
            </a:r>
            <a:r>
              <a:rPr lang="ru-RU" sz="2600" b="1" u="sng" dirty="0" smtClean="0">
                <a:latin typeface="Times New Roman" pitchFamily="18" charset="0"/>
                <a:cs typeface="Times New Roman" pitchFamily="18" charset="0"/>
              </a:rPr>
              <a:t>:</a:t>
            </a:r>
            <a:r>
              <a:rPr lang="ru-RU" sz="2600" b="1" dirty="0" smtClean="0">
                <a:latin typeface="Times New Roman" pitchFamily="18" charset="0"/>
                <a:cs typeface="Times New Roman" pitchFamily="18" charset="0"/>
              </a:rPr>
              <a:t> - </a:t>
            </a:r>
            <a:r>
              <a:rPr lang="ru-RU" sz="2600" b="1" i="1" dirty="0">
                <a:latin typeface="Times New Roman" pitchFamily="18" charset="0"/>
                <a:cs typeface="Times New Roman" pitchFamily="18" charset="0"/>
              </a:rPr>
              <a:t>развивать мыслительную деятельность на уроке, логическое мышление, самостоятельность;</a:t>
            </a:r>
          </a:p>
          <a:p>
            <a:pPr lvl="0" algn="just">
              <a:spcBef>
                <a:spcPts val="0"/>
              </a:spcBef>
            </a:pPr>
            <a:r>
              <a:rPr lang="ru-RU" sz="2600" b="1" u="sng" dirty="0">
                <a:latin typeface="Times New Roman" pitchFamily="18" charset="0"/>
                <a:cs typeface="Times New Roman" pitchFamily="18" charset="0"/>
              </a:rPr>
              <a:t>Образовательная</a:t>
            </a:r>
            <a:r>
              <a:rPr lang="ru-RU" sz="2600" b="1" u="sng" dirty="0" smtClean="0">
                <a:latin typeface="Times New Roman" pitchFamily="18" charset="0"/>
                <a:cs typeface="Times New Roman" pitchFamily="18" charset="0"/>
              </a:rPr>
              <a:t>: </a:t>
            </a:r>
            <a:r>
              <a:rPr lang="ru-RU" sz="2600" b="1" dirty="0" smtClean="0">
                <a:latin typeface="Times New Roman" pitchFamily="18" charset="0"/>
                <a:cs typeface="Times New Roman" pitchFamily="18" charset="0"/>
              </a:rPr>
              <a:t>- </a:t>
            </a:r>
            <a:r>
              <a:rPr lang="ru-RU" sz="2600" b="1" i="1" dirty="0">
                <a:latin typeface="Times New Roman" pitchFamily="18" charset="0"/>
                <a:cs typeface="Times New Roman" pitchFamily="18" charset="0"/>
              </a:rPr>
              <a:t>формировать знания, умения и навыки  в процессе  тренировочных работ на муляже, овладение рациональными способами  и приёмами  при  выполнении стрижки, умении видеть и анализировать ошибки, применять необходимые приёмы для устранения ошибок.</a:t>
            </a:r>
          </a:p>
          <a:p>
            <a:pPr lvl="0" algn="just">
              <a:spcBef>
                <a:spcPts val="0"/>
              </a:spcBef>
            </a:pPr>
            <a:r>
              <a:rPr lang="ru-RU" sz="2600" b="1" u="sng" dirty="0">
                <a:latin typeface="Times New Roman" pitchFamily="18" charset="0"/>
                <a:cs typeface="Times New Roman" pitchFamily="18" charset="0"/>
              </a:rPr>
              <a:t>Воспитательная</a:t>
            </a:r>
            <a:r>
              <a:rPr lang="ru-RU" sz="2600" b="1" dirty="0">
                <a:latin typeface="Times New Roman" pitchFamily="18" charset="0"/>
                <a:cs typeface="Times New Roman" pitchFamily="18" charset="0"/>
              </a:rPr>
              <a:t>:- </a:t>
            </a:r>
            <a:r>
              <a:rPr lang="ru-RU" sz="2600" b="1" i="1" dirty="0">
                <a:latin typeface="Times New Roman" pitchFamily="18" charset="0"/>
                <a:cs typeface="Times New Roman" pitchFamily="18" charset="0"/>
              </a:rPr>
              <a:t>Воспитывать чувство ответственности за выполняемую работу, соблюдение правил охраны труда, санитарии  и гигиены, времени отведённое на задание, постоянно воспитывать интерес  к выбранной профессии</a:t>
            </a:r>
            <a:r>
              <a:rPr lang="ru-RU" sz="2600" i="1" dirty="0">
                <a:latin typeface="Times New Roman" pitchFamily="18" charset="0"/>
                <a:cs typeface="Times New Roman" pitchFamily="18" charset="0"/>
              </a:rPr>
              <a:t>.</a:t>
            </a:r>
          </a:p>
          <a:p>
            <a:endParaRPr lang="ru-RU" sz="2400" dirty="0">
              <a:latin typeface="Times New Roman" pitchFamily="18" charset="0"/>
              <a:cs typeface="Times New Roman" pitchFamily="18" charset="0"/>
            </a:endParaRPr>
          </a:p>
        </p:txBody>
      </p:sp>
    </p:spTree>
    <p:extLst>
      <p:ext uri="{BB962C8B-B14F-4D97-AF65-F5344CB8AC3E}">
        <p14:creationId xmlns:p14="http://schemas.microsoft.com/office/powerpoint/2010/main" val="3622484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188640"/>
            <a:ext cx="8964488" cy="6555641"/>
          </a:xfrm>
          <a:prstGeom prst="rect">
            <a:avLst/>
          </a:prstGeom>
        </p:spPr>
        <p:txBody>
          <a:bodyPr wrap="square">
            <a:spAutoFit/>
          </a:bodyPr>
          <a:lstStyle/>
          <a:p>
            <a:pPr algn="ctr"/>
            <a:r>
              <a:rPr lang="ru-RU" sz="2800" b="1" dirty="0">
                <a:latin typeface="Times New Roman" pitchFamily="18" charset="0"/>
                <a:cs typeface="Times New Roman" pitchFamily="18" charset="0"/>
              </a:rPr>
              <a:t>Свет является основой цвета. Не было бы света –</a:t>
            </a:r>
          </a:p>
          <a:p>
            <a:pPr algn="ctr"/>
            <a:r>
              <a:rPr lang="ru-RU" sz="2800" b="1" dirty="0">
                <a:latin typeface="Times New Roman" pitchFamily="18" charset="0"/>
                <a:cs typeface="Times New Roman" pitchFamily="18" charset="0"/>
              </a:rPr>
              <a:t>не было бы и цвета. Чтобы понять цвет, необходимо</a:t>
            </a:r>
          </a:p>
          <a:p>
            <a:pPr algn="ctr"/>
            <a:r>
              <a:rPr lang="ru-RU" sz="2800" b="1" dirty="0">
                <a:latin typeface="Times New Roman" pitchFamily="18" charset="0"/>
                <a:cs typeface="Times New Roman" pitchFamily="18" charset="0"/>
              </a:rPr>
              <a:t>понять его природу и начало.</a:t>
            </a:r>
          </a:p>
          <a:p>
            <a:pPr algn="ctr"/>
            <a:r>
              <a:rPr lang="ru-RU" sz="2800" b="1" dirty="0">
                <a:latin typeface="Times New Roman" pitchFamily="18" charset="0"/>
                <a:cs typeface="Times New Roman" pitchFamily="18" charset="0"/>
              </a:rPr>
              <a:t>Согласно научному определению, свет – это</a:t>
            </a:r>
          </a:p>
          <a:p>
            <a:pPr algn="ctr"/>
            <a:r>
              <a:rPr lang="ru-RU" sz="2800" b="1" dirty="0">
                <a:latin typeface="Times New Roman" pitchFamily="18" charset="0"/>
                <a:cs typeface="Times New Roman" pitchFamily="18" charset="0"/>
              </a:rPr>
              <a:t>электромагнитные волны, вызывающие в глазе</a:t>
            </a:r>
          </a:p>
          <a:p>
            <a:pPr algn="ctr"/>
            <a:r>
              <a:rPr lang="ru-RU" sz="2800" b="1" dirty="0">
                <a:latin typeface="Times New Roman" pitchFamily="18" charset="0"/>
                <a:cs typeface="Times New Roman" pitchFamily="18" charset="0"/>
              </a:rPr>
              <a:t>человека зрительные ощущения. Он состоит из</a:t>
            </a:r>
          </a:p>
          <a:p>
            <a:pPr algn="ctr"/>
            <a:r>
              <a:rPr lang="ru-RU" sz="2800" b="1" dirty="0">
                <a:latin typeface="Times New Roman" pitchFamily="18" charset="0"/>
                <a:cs typeface="Times New Roman" pitchFamily="18" charset="0"/>
              </a:rPr>
              <a:t>мельчайших сгустков энергии, которые называют</a:t>
            </a:r>
          </a:p>
          <a:p>
            <a:pPr algn="ctr"/>
            <a:r>
              <a:rPr lang="ru-RU" sz="2800" b="1" dirty="0">
                <a:latin typeface="Times New Roman" pitchFamily="18" charset="0"/>
                <a:cs typeface="Times New Roman" pitchFamily="18" charset="0"/>
              </a:rPr>
              <a:t>фотонами. Фотонов бесконечное множество,</a:t>
            </a:r>
          </a:p>
          <a:p>
            <a:pPr algn="ctr"/>
            <a:r>
              <a:rPr lang="ru-RU" sz="2800" b="1" dirty="0">
                <a:latin typeface="Times New Roman" pitchFamily="18" charset="0"/>
                <a:cs typeface="Times New Roman" pitchFamily="18" charset="0"/>
              </a:rPr>
              <a:t>поэтому в физике и других науках принято</a:t>
            </a:r>
          </a:p>
          <a:p>
            <a:pPr algn="ctr"/>
            <a:r>
              <a:rPr lang="ru-RU" sz="2800" b="1" dirty="0">
                <a:latin typeface="Times New Roman" pitchFamily="18" charset="0"/>
                <a:cs typeface="Times New Roman" pitchFamily="18" charset="0"/>
              </a:rPr>
              <a:t>рассматривать их совокупность, называемой </a:t>
            </a:r>
            <a:r>
              <a:rPr lang="ru-RU" sz="2800" b="1" dirty="0" smtClean="0">
                <a:latin typeface="Times New Roman" pitchFamily="18" charset="0"/>
                <a:cs typeface="Times New Roman" pitchFamily="18" charset="0"/>
              </a:rPr>
              <a:t>световым </a:t>
            </a:r>
            <a:r>
              <a:rPr lang="ru-RU" sz="2800" b="1" dirty="0">
                <a:latin typeface="Times New Roman" pitchFamily="18" charset="0"/>
                <a:cs typeface="Times New Roman" pitchFamily="18" charset="0"/>
              </a:rPr>
              <a:t>потоком или лучом.</a:t>
            </a:r>
          </a:p>
          <a:p>
            <a:pPr algn="ctr"/>
            <a:r>
              <a:rPr lang="ru-RU" sz="2800" b="1" dirty="0">
                <a:latin typeface="Times New Roman" pitchFamily="18" charset="0"/>
                <a:cs typeface="Times New Roman" pitchFamily="18" charset="0"/>
              </a:rPr>
              <a:t>В зависимости от длины волн, световой спектр луча</a:t>
            </a:r>
          </a:p>
          <a:p>
            <a:pPr algn="ctr"/>
            <a:r>
              <a:rPr lang="ru-RU" sz="2800" b="1" dirty="0">
                <a:latin typeface="Times New Roman" pitchFamily="18" charset="0"/>
                <a:cs typeface="Times New Roman" pitchFamily="18" charset="0"/>
              </a:rPr>
              <a:t>делится на видимую и невидимую части. Видимую</a:t>
            </a:r>
          </a:p>
          <a:p>
            <a:pPr algn="ctr"/>
            <a:r>
              <a:rPr lang="ru-RU" sz="2800" b="1" dirty="0">
                <a:latin typeface="Times New Roman" pitchFamily="18" charset="0"/>
                <a:cs typeface="Times New Roman" pitchFamily="18" charset="0"/>
              </a:rPr>
              <a:t>часть спектра составляет тот самый белый свет,</a:t>
            </a:r>
          </a:p>
          <a:p>
            <a:pPr algn="ctr"/>
            <a:r>
              <a:rPr lang="ru-RU" sz="2800" b="1" dirty="0">
                <a:latin typeface="Times New Roman" pitchFamily="18" charset="0"/>
                <a:cs typeface="Times New Roman" pitchFamily="18" charset="0"/>
              </a:rPr>
              <a:t>которому человек обязан цветами и формами.</a:t>
            </a:r>
          </a:p>
        </p:txBody>
      </p:sp>
    </p:spTree>
    <p:extLst>
      <p:ext uri="{BB962C8B-B14F-4D97-AF65-F5344CB8AC3E}">
        <p14:creationId xmlns:p14="http://schemas.microsoft.com/office/powerpoint/2010/main" val="29819585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112541">
            <a:off x="3076728" y="2298349"/>
            <a:ext cx="3098048" cy="3343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151390">
            <a:off x="-328817" y="344392"/>
            <a:ext cx="3858388" cy="342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574788">
            <a:off x="5822754" y="3705171"/>
            <a:ext cx="3990975"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341247" y="116632"/>
            <a:ext cx="8768655" cy="562074"/>
          </a:xfrm>
        </p:spPr>
        <p:txBody>
          <a:bodyPr anchor="t"/>
          <a:lstStyle/>
          <a:p>
            <a:pPr algn="ctr"/>
            <a:r>
              <a:rPr lang="ru-RU" b="1" dirty="0" smtClean="0">
                <a:latin typeface="Times New Roman" pitchFamily="18" charset="0"/>
                <a:cs typeface="Times New Roman" pitchFamily="18" charset="0"/>
              </a:rPr>
              <a:t>Консультация с клиентом</a:t>
            </a:r>
            <a:endParaRPr lang="ru-RU" b="1" dirty="0">
              <a:latin typeface="Times New Roman" pitchFamily="18" charset="0"/>
              <a:cs typeface="Times New Roman" pitchFamily="18" charset="0"/>
            </a:endParaRPr>
          </a:p>
        </p:txBody>
      </p:sp>
      <p:sp>
        <p:nvSpPr>
          <p:cNvPr id="3" name="Прямоугольник 2"/>
          <p:cNvSpPr/>
          <p:nvPr/>
        </p:nvSpPr>
        <p:spPr>
          <a:xfrm>
            <a:off x="107504" y="764704"/>
            <a:ext cx="9036496" cy="6001643"/>
          </a:xfrm>
          <a:prstGeom prst="rect">
            <a:avLst/>
          </a:prstGeom>
        </p:spPr>
        <p:txBody>
          <a:bodyPr wrap="square">
            <a:spAutoFit/>
          </a:bodyPr>
          <a:lstStyle/>
          <a:p>
            <a:pPr marL="457200" indent="-457200">
              <a:buAutoNum type="arabicPeriod"/>
            </a:pPr>
            <a:r>
              <a:rPr lang="ru-RU" sz="2400" b="1" dirty="0" smtClean="0">
                <a:latin typeface="Times New Roman" pitchFamily="18" charset="0"/>
                <a:cs typeface="Times New Roman" pitchFamily="18" charset="0"/>
              </a:rPr>
              <a:t>Желание </a:t>
            </a:r>
            <a:r>
              <a:rPr lang="ru-RU" sz="2400" b="1" dirty="0">
                <a:latin typeface="Times New Roman" pitchFamily="18" charset="0"/>
                <a:cs typeface="Times New Roman" pitchFamily="18" charset="0"/>
              </a:rPr>
              <a:t>клиента (цель </a:t>
            </a:r>
            <a:r>
              <a:rPr lang="ru-RU" sz="2400" b="1" dirty="0" smtClean="0">
                <a:latin typeface="Times New Roman" pitchFamily="18" charset="0"/>
                <a:cs typeface="Times New Roman" pitchFamily="18" charset="0"/>
              </a:rPr>
              <a:t>окрашивания, желаемый </a:t>
            </a:r>
            <a:r>
              <a:rPr lang="ru-RU" sz="2400" b="1" dirty="0">
                <a:latin typeface="Times New Roman" pitchFamily="18" charset="0"/>
                <a:cs typeface="Times New Roman" pitchFamily="18" charset="0"/>
              </a:rPr>
              <a:t>цвет (новый или предыдущий</a:t>
            </a:r>
            <a:r>
              <a:rPr lang="ru-RU" sz="2400" b="1" dirty="0" smtClean="0">
                <a:latin typeface="Times New Roman" pitchFamily="18" charset="0"/>
                <a:cs typeface="Times New Roman" pitchFamily="18" charset="0"/>
              </a:rPr>
              <a:t>), глубина </a:t>
            </a:r>
            <a:r>
              <a:rPr lang="ru-RU" sz="2400" b="1" dirty="0">
                <a:latin typeface="Times New Roman" pitchFamily="18" charset="0"/>
                <a:cs typeface="Times New Roman" pitchFamily="18" charset="0"/>
              </a:rPr>
              <a:t>тона, направление тона). </a:t>
            </a:r>
            <a:endParaRPr lang="ru-RU" sz="2400" b="1" dirty="0" smtClean="0">
              <a:latin typeface="Times New Roman" pitchFamily="18" charset="0"/>
              <a:cs typeface="Times New Roman" pitchFamily="18" charset="0"/>
            </a:endParaRPr>
          </a:p>
          <a:p>
            <a:pPr marL="457200" indent="-457200">
              <a:buAutoNum type="arabicPeriod"/>
            </a:pPr>
            <a:r>
              <a:rPr lang="ru-RU" sz="2400" b="1" dirty="0" smtClean="0">
                <a:latin typeface="Times New Roman" pitchFamily="18" charset="0"/>
                <a:cs typeface="Times New Roman" pitchFamily="18" charset="0"/>
              </a:rPr>
              <a:t>Состояние </a:t>
            </a:r>
            <a:r>
              <a:rPr lang="ru-RU" sz="2400" b="1" dirty="0">
                <a:latin typeface="Times New Roman" pitchFamily="18" charset="0"/>
                <a:cs typeface="Times New Roman" pitchFamily="18" charset="0"/>
              </a:rPr>
              <a:t>волос (толщина и </a:t>
            </a:r>
            <a:r>
              <a:rPr lang="ru-RU" sz="2400" b="1" dirty="0" smtClean="0">
                <a:latin typeface="Times New Roman" pitchFamily="18" charset="0"/>
                <a:cs typeface="Times New Roman" pitchFamily="18" charset="0"/>
              </a:rPr>
              <a:t>пористость волоса</a:t>
            </a:r>
            <a:r>
              <a:rPr lang="ru-RU" sz="2400" b="1" dirty="0">
                <a:latin typeface="Times New Roman" pitchFamily="18" charset="0"/>
                <a:cs typeface="Times New Roman" pitchFamily="18" charset="0"/>
              </a:rPr>
              <a:t>, длина и густота волос, наличие </a:t>
            </a:r>
            <a:r>
              <a:rPr lang="ru-RU" sz="2400" b="1" dirty="0" smtClean="0">
                <a:latin typeface="Times New Roman" pitchFamily="18" charset="0"/>
                <a:cs typeface="Times New Roman" pitchFamily="18" charset="0"/>
              </a:rPr>
              <a:t>седых волос </a:t>
            </a:r>
            <a:r>
              <a:rPr lang="ru-RU" sz="2400" b="1" dirty="0">
                <a:latin typeface="Times New Roman" pitchFamily="18" charset="0"/>
                <a:cs typeface="Times New Roman" pitchFamily="18" charset="0"/>
              </a:rPr>
              <a:t>(%содержания, способность </a:t>
            </a:r>
            <a:r>
              <a:rPr lang="ru-RU" sz="2400" b="1" dirty="0" smtClean="0">
                <a:latin typeface="Times New Roman" pitchFamily="18" charset="0"/>
                <a:cs typeface="Times New Roman" pitchFamily="18" charset="0"/>
              </a:rPr>
              <a:t>волоса поглощать </a:t>
            </a:r>
            <a:r>
              <a:rPr lang="ru-RU" sz="2400" b="1" dirty="0">
                <a:latin typeface="Times New Roman" pitchFamily="18" charset="0"/>
                <a:cs typeface="Times New Roman" pitchFamily="18" charset="0"/>
              </a:rPr>
              <a:t>краситель, распределение), </a:t>
            </a:r>
            <a:r>
              <a:rPr lang="ru-RU" sz="2400" b="1" dirty="0" smtClean="0">
                <a:latin typeface="Times New Roman" pitchFamily="18" charset="0"/>
                <a:cs typeface="Times New Roman" pitchFamily="18" charset="0"/>
              </a:rPr>
              <a:t>предыдущие </a:t>
            </a:r>
            <a:r>
              <a:rPr lang="ru-RU" sz="2400" b="1" dirty="0">
                <a:latin typeface="Times New Roman" pitchFamily="18" charset="0"/>
                <a:cs typeface="Times New Roman" pitchFamily="18" charset="0"/>
              </a:rPr>
              <a:t>обработки, натуральный </a:t>
            </a:r>
            <a:r>
              <a:rPr lang="ru-RU" sz="2400" b="1" dirty="0" smtClean="0">
                <a:latin typeface="Times New Roman" pitchFamily="18" charset="0"/>
                <a:cs typeface="Times New Roman" pitchFamily="18" charset="0"/>
              </a:rPr>
              <a:t>цвет, исходный </a:t>
            </a:r>
            <a:r>
              <a:rPr lang="ru-RU" sz="2400" b="1" dirty="0">
                <a:latin typeface="Times New Roman" pitchFamily="18" charset="0"/>
                <a:cs typeface="Times New Roman" pitchFamily="18" charset="0"/>
              </a:rPr>
              <a:t>цвет, то есть цвет, </a:t>
            </a:r>
            <a:r>
              <a:rPr lang="ru-RU" sz="2400" b="1" dirty="0" smtClean="0">
                <a:latin typeface="Times New Roman" pitchFamily="18" charset="0"/>
                <a:cs typeface="Times New Roman" pitchFamily="18" charset="0"/>
              </a:rPr>
              <a:t>присутствующий в </a:t>
            </a:r>
            <a:r>
              <a:rPr lang="ru-RU" sz="2400" b="1" dirty="0">
                <a:latin typeface="Times New Roman" pitchFamily="18" charset="0"/>
                <a:cs typeface="Times New Roman" pitchFamily="18" charset="0"/>
              </a:rPr>
              <a:t>данный момент на волосах</a:t>
            </a:r>
            <a:r>
              <a:rPr lang="ru-RU" sz="2400" b="1" dirty="0" smtClean="0">
                <a:latin typeface="Times New Roman" pitchFamily="18" charset="0"/>
                <a:cs typeface="Times New Roman" pitchFamily="18" charset="0"/>
              </a:rPr>
              <a:t>).</a:t>
            </a:r>
          </a:p>
          <a:p>
            <a:pPr marL="457200" indent="-457200">
              <a:buAutoNum type="arabicPeriod"/>
            </a:pPr>
            <a:r>
              <a:rPr lang="ru-RU" sz="2400" b="1" dirty="0" smtClean="0">
                <a:latin typeface="Times New Roman" pitchFamily="18" charset="0"/>
                <a:cs typeface="Times New Roman" pitchFamily="18" charset="0"/>
              </a:rPr>
              <a:t>Техники </a:t>
            </a:r>
            <a:r>
              <a:rPr lang="ru-RU" sz="2400" b="1" dirty="0">
                <a:latin typeface="Times New Roman" pitchFamily="18" charset="0"/>
                <a:cs typeface="Times New Roman" pitchFamily="18" charset="0"/>
              </a:rPr>
              <a:t>нанесения красителя (</a:t>
            </a:r>
            <a:r>
              <a:rPr lang="ru-RU" sz="2400" b="1" dirty="0" smtClean="0">
                <a:latin typeface="Times New Roman" pitchFamily="18" charset="0"/>
                <a:cs typeface="Times New Roman" pitchFamily="18" charset="0"/>
              </a:rPr>
              <a:t>предварительные </a:t>
            </a:r>
            <a:r>
              <a:rPr lang="ru-RU" sz="2400" b="1" dirty="0">
                <a:latin typeface="Times New Roman" pitchFamily="18" charset="0"/>
                <a:cs typeface="Times New Roman" pitchFamily="18" charset="0"/>
              </a:rPr>
              <a:t>обработки – </a:t>
            </a:r>
            <a:r>
              <a:rPr lang="ru-RU" sz="2400" b="1" dirty="0" smtClean="0">
                <a:latin typeface="Times New Roman" pitchFamily="18" charset="0"/>
                <a:cs typeface="Times New Roman" pitchFamily="18" charset="0"/>
              </a:rPr>
              <a:t>предварительное </a:t>
            </a:r>
            <a:r>
              <a:rPr lang="ru-RU" sz="2400" b="1" dirty="0" err="1" smtClean="0">
                <a:latin typeface="Times New Roman" pitchFamily="18" charset="0"/>
                <a:cs typeface="Times New Roman" pitchFamily="18" charset="0"/>
              </a:rPr>
              <a:t>пигментирование</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мордонсаж</a:t>
            </a:r>
            <a:r>
              <a:rPr lang="ru-RU" sz="2400" b="1" dirty="0">
                <a:latin typeface="Times New Roman" pitchFamily="18" charset="0"/>
                <a:cs typeface="Times New Roman" pitchFamily="18" charset="0"/>
              </a:rPr>
              <a:t>, </a:t>
            </a:r>
            <a:r>
              <a:rPr lang="ru-RU" sz="2400" b="1" dirty="0" smtClean="0">
                <a:latin typeface="Times New Roman" pitchFamily="18" charset="0"/>
                <a:cs typeface="Times New Roman" pitchFamily="18" charset="0"/>
              </a:rPr>
              <a:t>осветление, декапирование</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тонирование</a:t>
            </a:r>
            <a:r>
              <a:rPr lang="ru-RU" sz="2400" b="1" dirty="0">
                <a:latin typeface="Times New Roman" pitchFamily="18" charset="0"/>
                <a:cs typeface="Times New Roman" pitchFamily="18" charset="0"/>
              </a:rPr>
              <a:t>), </a:t>
            </a:r>
            <a:r>
              <a:rPr lang="ru-RU" sz="2400" b="1" dirty="0" smtClean="0">
                <a:latin typeface="Times New Roman" pitchFamily="18" charset="0"/>
                <a:cs typeface="Times New Roman" pitchFamily="18" charset="0"/>
              </a:rPr>
              <a:t>используемый продукт </a:t>
            </a:r>
            <a:r>
              <a:rPr lang="ru-RU" sz="2400" b="1" dirty="0">
                <a:latin typeface="Times New Roman" pitchFamily="18" charset="0"/>
                <a:cs typeface="Times New Roman" pitchFamily="18" charset="0"/>
              </a:rPr>
              <a:t>и </a:t>
            </a:r>
            <a:r>
              <a:rPr lang="ru-RU" sz="2400" b="1" dirty="0" smtClean="0">
                <a:latin typeface="Times New Roman" pitchFamily="18" charset="0"/>
                <a:cs typeface="Times New Roman" pitchFamily="18" charset="0"/>
              </a:rPr>
              <a:t>оттенок.</a:t>
            </a:r>
          </a:p>
          <a:p>
            <a:pPr marL="457200" indent="-457200">
              <a:buAutoNum type="arabicPeriod"/>
            </a:pPr>
            <a:r>
              <a:rPr lang="ru-RU" sz="2400" b="1" dirty="0" smtClean="0">
                <a:latin typeface="Times New Roman" pitchFamily="18" charset="0"/>
                <a:cs typeface="Times New Roman" pitchFamily="18" charset="0"/>
              </a:rPr>
              <a:t>Техника </a:t>
            </a:r>
            <a:r>
              <a:rPr lang="ru-RU" sz="2400" b="1" dirty="0">
                <a:latin typeface="Times New Roman" pitchFamily="18" charset="0"/>
                <a:cs typeface="Times New Roman" pitchFamily="18" charset="0"/>
              </a:rPr>
              <a:t>окрашивания, красители и </a:t>
            </a:r>
            <a:r>
              <a:rPr lang="ru-RU" sz="2400" b="1" dirty="0" smtClean="0">
                <a:latin typeface="Times New Roman" pitchFamily="18" charset="0"/>
                <a:cs typeface="Times New Roman" pitchFamily="18" charset="0"/>
              </a:rPr>
              <a:t>окислители, используемые </a:t>
            </a:r>
            <a:r>
              <a:rPr lang="ru-RU" sz="2400" b="1" dirty="0">
                <a:latin typeface="Times New Roman" pitchFamily="18" charset="0"/>
                <a:cs typeface="Times New Roman" pitchFamily="18" charset="0"/>
              </a:rPr>
              <a:t>при окрашивании волос (</a:t>
            </a:r>
            <a:r>
              <a:rPr lang="ru-RU" sz="2400" b="1" dirty="0" smtClean="0">
                <a:latin typeface="Times New Roman" pitchFamily="18" charset="0"/>
                <a:cs typeface="Times New Roman" pitchFamily="18" charset="0"/>
              </a:rPr>
              <a:t>этот пункт </a:t>
            </a:r>
            <a:r>
              <a:rPr lang="ru-RU" sz="2400" b="1" dirty="0">
                <a:latin typeface="Times New Roman" pitchFamily="18" charset="0"/>
                <a:cs typeface="Times New Roman" pitchFamily="18" charset="0"/>
              </a:rPr>
              <a:t>необходим, поскольку вам в </a:t>
            </a:r>
            <a:r>
              <a:rPr lang="ru-RU" sz="2400" b="1" dirty="0" smtClean="0">
                <a:latin typeface="Times New Roman" pitchFamily="18" charset="0"/>
                <a:cs typeface="Times New Roman" pitchFamily="18" charset="0"/>
              </a:rPr>
              <a:t>следующий раз</a:t>
            </a:r>
            <a:r>
              <a:rPr lang="ru-RU" sz="2400" b="1" dirty="0">
                <a:latin typeface="Times New Roman" pitchFamily="18" charset="0"/>
                <a:cs typeface="Times New Roman" pitchFamily="18" charset="0"/>
              </a:rPr>
              <a:t>, </a:t>
            </a:r>
            <a:r>
              <a:rPr lang="ru-RU" sz="2400" b="1" dirty="0" smtClean="0">
                <a:latin typeface="Times New Roman" pitchFamily="18" charset="0"/>
                <a:cs typeface="Times New Roman" pitchFamily="18" charset="0"/>
              </a:rPr>
              <a:t>возможно, придется </a:t>
            </a:r>
            <a:r>
              <a:rPr lang="ru-RU" sz="2400" b="1" dirty="0">
                <a:latin typeface="Times New Roman" pitchFamily="18" charset="0"/>
                <a:cs typeface="Times New Roman" pitchFamily="18" charset="0"/>
              </a:rPr>
              <a:t>повторить </a:t>
            </a:r>
            <a:r>
              <a:rPr lang="ru-RU" sz="2400" b="1" dirty="0" smtClean="0">
                <a:latin typeface="Times New Roman" pitchFamily="18" charset="0"/>
                <a:cs typeface="Times New Roman" pitchFamily="18" charset="0"/>
              </a:rPr>
              <a:t>созданный цвет</a:t>
            </a:r>
            <a:r>
              <a:rPr lang="ru-RU" sz="2400" b="1" dirty="0">
                <a:latin typeface="Times New Roman" pitchFamily="18" charset="0"/>
                <a:cs typeface="Times New Roman" pitchFamily="18" charset="0"/>
              </a:rPr>
              <a:t>).</a:t>
            </a:r>
          </a:p>
        </p:txBody>
      </p:sp>
    </p:spTree>
    <p:extLst>
      <p:ext uri="{BB962C8B-B14F-4D97-AF65-F5344CB8AC3E}">
        <p14:creationId xmlns:p14="http://schemas.microsoft.com/office/powerpoint/2010/main" val="24518807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4" y="2903058"/>
            <a:ext cx="1937350" cy="1605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3058168" y="826992"/>
            <a:ext cx="1755413" cy="224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179512" y="1052736"/>
            <a:ext cx="4104456" cy="5256584"/>
          </a:xfrm>
        </p:spPr>
        <p:txBody>
          <a:bodyPr anchor="t">
            <a:normAutofit/>
          </a:bodyPr>
          <a:lstStyle/>
          <a:p>
            <a:pPr marL="118872">
              <a:spcBef>
                <a:spcPts val="0"/>
              </a:spcBef>
              <a:defRPr/>
            </a:pPr>
            <a:r>
              <a:rPr lang="ru-RU" b="1" dirty="0" smtClean="0">
                <a:latin typeface="Times New Roman" pitchFamily="18" charset="0"/>
                <a:cs typeface="Times New Roman" pitchFamily="18" charset="0"/>
              </a:rPr>
              <a:t>фен;</a:t>
            </a:r>
            <a:br>
              <a:rPr lang="ru-RU"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кисточки;</a:t>
            </a:r>
            <a:br>
              <a:rPr lang="ru-RU"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мисочка;</a:t>
            </a:r>
            <a:br>
              <a:rPr lang="ru-RU"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индивидуальный </a:t>
            </a:r>
            <a:r>
              <a:rPr lang="ru-RU" b="1" dirty="0">
                <a:latin typeface="Times New Roman" pitchFamily="18" charset="0"/>
                <a:cs typeface="Times New Roman" pitchFamily="18" charset="0"/>
              </a:rPr>
              <a:t>воротничок;</a:t>
            </a:r>
            <a:br>
              <a:rPr lang="ru-RU" b="1" dirty="0">
                <a:latin typeface="Times New Roman" pitchFamily="18" charset="0"/>
                <a:cs typeface="Times New Roman" pitchFamily="18" charset="0"/>
              </a:rPr>
            </a:br>
            <a:r>
              <a:rPr lang="ru-RU" b="1" dirty="0">
                <a:latin typeface="Times New Roman" pitchFamily="18" charset="0"/>
                <a:cs typeface="Times New Roman" pitchFamily="18" charset="0"/>
              </a:rPr>
              <a:t>пеньюар;</a:t>
            </a:r>
            <a:br>
              <a:rPr lang="ru-RU" b="1" dirty="0">
                <a:latin typeface="Times New Roman" pitchFamily="18" charset="0"/>
                <a:cs typeface="Times New Roman" pitchFamily="18" charset="0"/>
              </a:rPr>
            </a:br>
            <a:r>
              <a:rPr lang="ru-RU" b="1" dirty="0">
                <a:latin typeface="Times New Roman" pitchFamily="18" charset="0"/>
                <a:cs typeface="Times New Roman" pitchFamily="18" charset="0"/>
              </a:rPr>
              <a:t>полотенце.</a:t>
            </a:r>
            <a:br>
              <a:rPr lang="ru-RU" b="1" dirty="0">
                <a:latin typeface="Times New Roman" pitchFamily="18" charset="0"/>
                <a:cs typeface="Times New Roman" pitchFamily="18" charset="0"/>
              </a:rPr>
            </a:br>
            <a:endParaRPr lang="ru-RU" b="1" dirty="0">
              <a:latin typeface="Times New Roman" pitchFamily="18" charset="0"/>
              <a:cs typeface="Times New Roman" pitchFamily="18" charset="0"/>
            </a:endParaRPr>
          </a:p>
        </p:txBody>
      </p:sp>
      <p:pic>
        <p:nvPicPr>
          <p:cNvPr id="7" name="Рисунок 6" descr="пеньюар"/>
          <p:cNvPicPr/>
          <p:nvPr/>
        </p:nvPicPr>
        <p:blipFill rotWithShape="1">
          <a:blip r:embed="rId4">
            <a:extLst>
              <a:ext uri="{28A0092B-C50C-407E-A947-70E740481C1C}">
                <a14:useLocalDpi xmlns:a14="http://schemas.microsoft.com/office/drawing/2010/main" val="0"/>
              </a:ext>
            </a:extLst>
          </a:blip>
          <a:srcRect l="15385" t="26020" r="17687" b="50510"/>
          <a:stretch/>
        </p:blipFill>
        <p:spPr bwMode="auto">
          <a:xfrm>
            <a:off x="3058168" y="4005064"/>
            <a:ext cx="1774712" cy="2497318"/>
          </a:xfrm>
          <a:prstGeom prst="rect">
            <a:avLst/>
          </a:prstGeom>
          <a:noFill/>
          <a:ln>
            <a:noFill/>
          </a:ln>
          <a:extLst>
            <a:ext uri="{53640926-AAD7-44D8-BBD7-CCE9431645EC}">
              <a14:shadowObscured xmlns:a14="http://schemas.microsoft.com/office/drawing/2010/main"/>
            </a:ext>
          </a:extLst>
        </p:spPr>
      </p:pic>
      <p:sp>
        <p:nvSpPr>
          <p:cNvPr id="4" name="Заголовок 3"/>
          <p:cNvSpPr>
            <a:spLocks noGrp="1"/>
          </p:cNvSpPr>
          <p:nvPr>
            <p:ph type="title"/>
          </p:nvPr>
        </p:nvSpPr>
        <p:spPr>
          <a:xfrm>
            <a:off x="251520" y="274638"/>
            <a:ext cx="8768655" cy="1143000"/>
          </a:xfrm>
        </p:spPr>
        <p:txBody>
          <a:bodyPr anchor="t"/>
          <a:lstStyle/>
          <a:p>
            <a:pPr algn="ctr"/>
            <a:r>
              <a:rPr lang="ru-RU" b="1" dirty="0" smtClean="0">
                <a:latin typeface="Times New Roman" pitchFamily="18" charset="0"/>
                <a:cs typeface="Times New Roman" pitchFamily="18" charset="0"/>
              </a:rPr>
              <a:t>Инструменты и приспособления</a:t>
            </a:r>
            <a:endParaRPr lang="ru-RU" b="1"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0513" y="994260"/>
            <a:ext cx="3775502" cy="159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1166" y="2901552"/>
            <a:ext cx="1946291" cy="1538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9978" y="4725144"/>
            <a:ext cx="2754380" cy="2132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85" y="4516598"/>
            <a:ext cx="2614510" cy="223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47127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7600" y="188640"/>
            <a:ext cx="3707904" cy="6001643"/>
          </a:xfrm>
          <a:prstGeom prst="rect">
            <a:avLst/>
          </a:prstGeom>
        </p:spPr>
        <p:txBody>
          <a:bodyPr wrap="square">
            <a:spAutoFit/>
          </a:bodyPr>
          <a:lstStyle/>
          <a:p>
            <a:pPr algn="ctr"/>
            <a:r>
              <a:rPr lang="ru-RU" sz="2400" b="1" dirty="0" smtClean="0">
                <a:latin typeface="Times New Roman" pitchFamily="18" charset="0"/>
                <a:cs typeface="Times New Roman" pitchFamily="18" charset="0"/>
              </a:rPr>
              <a:t> </a:t>
            </a:r>
            <a:r>
              <a:rPr lang="ru-RU" sz="3600" b="1" u="sng" dirty="0">
                <a:latin typeface="Times New Roman" pitchFamily="18" charset="0"/>
                <a:cs typeface="Times New Roman" pitchFamily="18" charset="0"/>
              </a:rPr>
              <a:t>Химические красители</a:t>
            </a:r>
            <a:endParaRPr lang="ru-RU" sz="3600" b="1" dirty="0">
              <a:latin typeface="Times New Roman" pitchFamily="18" charset="0"/>
              <a:cs typeface="Times New Roman" pitchFamily="18" charset="0"/>
            </a:endParaRPr>
          </a:p>
          <a:p>
            <a:r>
              <a:rPr lang="ru-RU" sz="2400" b="1" dirty="0">
                <a:latin typeface="Times New Roman" pitchFamily="18" charset="0"/>
                <a:cs typeface="Times New Roman" pitchFamily="18" charset="0"/>
              </a:rPr>
              <a:t> - </a:t>
            </a:r>
            <a:r>
              <a:rPr lang="ru-RU" sz="2400" b="1" u="sng" dirty="0">
                <a:latin typeface="Times New Roman" pitchFamily="18" charset="0"/>
                <a:cs typeface="Times New Roman" pitchFamily="18" charset="0"/>
              </a:rPr>
              <a:t>Перманентные </a:t>
            </a:r>
            <a:r>
              <a:rPr lang="ru-RU" sz="2400" b="1" dirty="0">
                <a:latin typeface="Times New Roman" pitchFamily="18" charset="0"/>
                <a:cs typeface="Times New Roman" pitchFamily="18" charset="0"/>
              </a:rPr>
              <a:t>(окислительные) красители (относятся к щелочным красящим веществам).</a:t>
            </a:r>
          </a:p>
          <a:p>
            <a:r>
              <a:rPr lang="ru-RU" sz="2400" b="1" dirty="0">
                <a:latin typeface="Times New Roman" pitchFamily="18" charset="0"/>
                <a:cs typeface="Times New Roman" pitchFamily="18" charset="0"/>
              </a:rPr>
              <a:t>- </a:t>
            </a:r>
            <a:r>
              <a:rPr lang="ru-RU" sz="2400" b="1" u="sng" dirty="0" err="1">
                <a:latin typeface="Times New Roman" pitchFamily="18" charset="0"/>
                <a:cs typeface="Times New Roman" pitchFamily="18" charset="0"/>
              </a:rPr>
              <a:t>Полуперманентные</a:t>
            </a:r>
            <a:r>
              <a:rPr lang="ru-RU" sz="2400" b="1" dirty="0">
                <a:latin typeface="Times New Roman" pitchFamily="18" charset="0"/>
                <a:cs typeface="Times New Roman" pitchFamily="18" charset="0"/>
              </a:rPr>
              <a:t> красители (в данном виде красителей не используется аммиак, а лишь его производные. В результате этого, он действует более мягко на волос при окрашивании.</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5504" y="116032"/>
            <a:ext cx="1584176" cy="3144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644008" y="3305461"/>
            <a:ext cx="3552825"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p:cNvPicPr/>
          <p:nvPr/>
        </p:nvPicPr>
        <p:blipFill rotWithShape="1">
          <a:blip r:embed="rId5">
            <a:lum contrast="24000"/>
            <a:extLst>
              <a:ext uri="{BEBA8EAE-BF5A-486C-A8C5-ECC9F3942E4B}">
                <a14:imgProps xmlns:a14="http://schemas.microsoft.com/office/drawing/2010/main">
                  <a14:imgLayer r:embed="rId6">
                    <a14:imgEffect>
                      <a14:sharpenSoften amount="50000"/>
                    </a14:imgEffect>
                    <a14:imgEffect>
                      <a14:saturation sat="200000"/>
                    </a14:imgEffect>
                  </a14:imgLayer>
                </a14:imgProps>
              </a:ext>
              <a:ext uri="{28A0092B-C50C-407E-A947-70E740481C1C}">
                <a14:useLocalDpi xmlns:a14="http://schemas.microsoft.com/office/drawing/2010/main" val="0"/>
              </a:ext>
            </a:extLst>
          </a:blip>
          <a:srcRect l="6585" t="7125" r="6186" b="9586"/>
          <a:stretch/>
        </p:blipFill>
        <p:spPr bwMode="auto">
          <a:xfrm>
            <a:off x="5724128" y="0"/>
            <a:ext cx="3419872" cy="3260381"/>
          </a:xfrm>
          <a:prstGeom prst="rect">
            <a:avLst/>
          </a:prstGeom>
          <a:noFill/>
          <a:ln>
            <a:noFill/>
          </a:ln>
        </p:spPr>
      </p:pic>
    </p:spTree>
    <p:extLst>
      <p:ext uri="{BB962C8B-B14F-4D97-AF65-F5344CB8AC3E}">
        <p14:creationId xmlns:p14="http://schemas.microsoft.com/office/powerpoint/2010/main" val="29070073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88640"/>
            <a:ext cx="8790516"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0" y="3068960"/>
            <a:ext cx="5472609"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4759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612845"/>
            <a:ext cx="8352928" cy="5262979"/>
          </a:xfrm>
          <a:prstGeom prst="rect">
            <a:avLst/>
          </a:prstGeom>
        </p:spPr>
        <p:txBody>
          <a:bodyPr wrap="square">
            <a:spAutoFit/>
          </a:bodyPr>
          <a:lstStyle/>
          <a:p>
            <a:r>
              <a:rPr lang="ru-RU" sz="2800" b="1" dirty="0">
                <a:latin typeface="Times New Roman" pitchFamily="18" charset="0"/>
              </a:rPr>
              <a:t>1. Перманентные (окислительные) красители (от-</a:t>
            </a:r>
          </a:p>
          <a:p>
            <a:r>
              <a:rPr lang="ru-RU" sz="2800" b="1" dirty="0">
                <a:latin typeface="Times New Roman" pitchFamily="18" charset="0"/>
              </a:rPr>
              <a:t>носятся к щелочным красящим веществам</a:t>
            </a:r>
            <a:r>
              <a:rPr lang="ru-RU" sz="2800" b="1" dirty="0" smtClean="0">
                <a:latin typeface="Times New Roman" pitchFamily="18" charset="0"/>
              </a:rPr>
              <a:t>).</a:t>
            </a:r>
          </a:p>
          <a:p>
            <a:endParaRPr lang="ru-RU" sz="2800" b="1" dirty="0">
              <a:latin typeface="Times New Roman" pitchFamily="18" charset="0"/>
            </a:endParaRPr>
          </a:p>
          <a:p>
            <a:r>
              <a:rPr lang="ru-RU" sz="2800" b="1" dirty="0">
                <a:latin typeface="Times New Roman" pitchFamily="18" charset="0"/>
              </a:rPr>
              <a:t>2. </a:t>
            </a:r>
            <a:r>
              <a:rPr lang="ru-RU" sz="2800" b="1" dirty="0" err="1">
                <a:latin typeface="Times New Roman" pitchFamily="18" charset="0"/>
              </a:rPr>
              <a:t>Полуперманентные</a:t>
            </a:r>
            <a:r>
              <a:rPr lang="ru-RU" sz="2800" b="1" dirty="0">
                <a:latin typeface="Times New Roman" pitchFamily="18" charset="0"/>
              </a:rPr>
              <a:t> красители (в данном виде</a:t>
            </a:r>
          </a:p>
          <a:p>
            <a:r>
              <a:rPr lang="ru-RU" sz="2800" b="1" dirty="0">
                <a:latin typeface="Times New Roman" pitchFamily="18" charset="0"/>
              </a:rPr>
              <a:t>красителей не используется аммиак, а лишь его</a:t>
            </a:r>
          </a:p>
          <a:p>
            <a:r>
              <a:rPr lang="ru-RU" sz="2800" b="1" dirty="0">
                <a:latin typeface="Times New Roman" pitchFamily="18" charset="0"/>
              </a:rPr>
              <a:t>производные. В результате этого, он действует</a:t>
            </a:r>
          </a:p>
          <a:p>
            <a:r>
              <a:rPr lang="ru-RU" sz="2800" b="1" dirty="0">
                <a:latin typeface="Times New Roman" pitchFamily="18" charset="0"/>
              </a:rPr>
              <a:t>более мягко на волос при окрашивании.</a:t>
            </a:r>
          </a:p>
          <a:p>
            <a:r>
              <a:rPr lang="ru-RU" sz="2800" b="1" dirty="0">
                <a:latin typeface="Times New Roman" pitchFamily="18" charset="0"/>
              </a:rPr>
              <a:t>Минусом данной группы красителей является</a:t>
            </a:r>
          </a:p>
          <a:p>
            <a:r>
              <a:rPr lang="ru-RU" sz="2800" b="1" dirty="0">
                <a:latin typeface="Times New Roman" pitchFamily="18" charset="0"/>
              </a:rPr>
              <a:t>их беспомощность в осветлении волос, а также</a:t>
            </a:r>
          </a:p>
          <a:p>
            <a:r>
              <a:rPr lang="ru-RU" sz="2800" b="1" dirty="0">
                <a:latin typeface="Times New Roman" pitchFamily="18" charset="0"/>
              </a:rPr>
              <a:t>за счет не глубокого формирования цвета в</a:t>
            </a:r>
          </a:p>
          <a:p>
            <a:r>
              <a:rPr lang="ru-RU" sz="2800" b="1" dirty="0">
                <a:latin typeface="Times New Roman" pitchFamily="18" charset="0"/>
              </a:rPr>
              <a:t>волосе – более низкая стойкость в отличие от</a:t>
            </a:r>
          </a:p>
          <a:p>
            <a:r>
              <a:rPr lang="ru-RU" sz="2800" b="1" dirty="0">
                <a:latin typeface="Times New Roman" pitchFamily="18" charset="0"/>
              </a:rPr>
              <a:t>перманентных красителей).</a:t>
            </a:r>
          </a:p>
        </p:txBody>
      </p:sp>
    </p:spTree>
    <p:extLst>
      <p:ext uri="{BB962C8B-B14F-4D97-AF65-F5344CB8AC3E}">
        <p14:creationId xmlns:p14="http://schemas.microsoft.com/office/powerpoint/2010/main" val="31427220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58847"/>
            <a:ext cx="8640960" cy="5816977"/>
          </a:xfrm>
          <a:prstGeom prst="rect">
            <a:avLst/>
          </a:prstGeom>
        </p:spPr>
        <p:txBody>
          <a:bodyPr wrap="square">
            <a:spAutoFit/>
          </a:bodyPr>
          <a:lstStyle/>
          <a:p>
            <a:pPr algn="ctr"/>
            <a:r>
              <a:rPr lang="ru-RU" sz="3600" b="1" u="sng" dirty="0" smtClean="0">
                <a:latin typeface="Times New Roman" pitchFamily="18" charset="0"/>
                <a:cs typeface="Times New Roman" pitchFamily="18" charset="0"/>
              </a:rPr>
              <a:t>Перманентные </a:t>
            </a:r>
            <a:r>
              <a:rPr lang="ru-RU" sz="3600" b="1" u="sng" dirty="0">
                <a:latin typeface="Times New Roman" pitchFamily="18" charset="0"/>
                <a:cs typeface="Times New Roman" pitchFamily="18" charset="0"/>
              </a:rPr>
              <a:t>красители</a:t>
            </a:r>
          </a:p>
          <a:p>
            <a:r>
              <a:rPr lang="ru-RU" sz="2800" b="1" dirty="0">
                <a:latin typeface="Times New Roman" pitchFamily="18" charset="0"/>
                <a:cs typeface="Times New Roman" pitchFamily="18" charset="0"/>
              </a:rPr>
              <a:t>Красители этой группы представляют </a:t>
            </a:r>
            <a:r>
              <a:rPr lang="ru-RU" sz="2800" b="1" dirty="0" smtClean="0">
                <a:latin typeface="Times New Roman" pitchFamily="18" charset="0"/>
                <a:cs typeface="Times New Roman" pitchFamily="18" charset="0"/>
              </a:rPr>
              <a:t>собой органические </a:t>
            </a:r>
            <a:r>
              <a:rPr lang="ru-RU" sz="2800" b="1" dirty="0">
                <a:latin typeface="Times New Roman" pitchFamily="18" charset="0"/>
                <a:cs typeface="Times New Roman" pitchFamily="18" charset="0"/>
              </a:rPr>
              <a:t>соединения, которые </a:t>
            </a:r>
            <a:r>
              <a:rPr lang="ru-RU" sz="2800" b="1" dirty="0" smtClean="0">
                <a:latin typeface="Times New Roman" pitchFamily="18" charset="0"/>
                <a:cs typeface="Times New Roman" pitchFamily="18" charset="0"/>
              </a:rPr>
              <a:t>способны окрашивать </a:t>
            </a:r>
            <a:r>
              <a:rPr lang="ru-RU" sz="2800" b="1" dirty="0">
                <a:latin typeface="Times New Roman" pitchFamily="18" charset="0"/>
                <a:cs typeface="Times New Roman" pitchFamily="18" charset="0"/>
              </a:rPr>
              <a:t>волосы только </a:t>
            </a:r>
            <a:r>
              <a:rPr lang="ru-RU" sz="2800" b="1" dirty="0" smtClean="0">
                <a:latin typeface="Times New Roman" pitchFamily="18" charset="0"/>
                <a:cs typeface="Times New Roman" pitchFamily="18" charset="0"/>
              </a:rPr>
              <a:t>в присутствии окислительного </a:t>
            </a:r>
            <a:r>
              <a:rPr lang="ru-RU" sz="2800" b="1" dirty="0">
                <a:latin typeface="Times New Roman" pitchFamily="18" charset="0"/>
                <a:cs typeface="Times New Roman" pitchFamily="18" charset="0"/>
              </a:rPr>
              <a:t>агента, а именно перекиси </a:t>
            </a:r>
            <a:r>
              <a:rPr lang="ru-RU" sz="2800" b="1" dirty="0" smtClean="0">
                <a:latin typeface="Times New Roman" pitchFamily="18" charset="0"/>
                <a:cs typeface="Times New Roman" pitchFamily="18" charset="0"/>
              </a:rPr>
              <a:t>водорода (Н2О2</a:t>
            </a:r>
            <a:r>
              <a:rPr lang="ru-RU" sz="2800" b="1" dirty="0">
                <a:latin typeface="Times New Roman" pitchFamily="18" charset="0"/>
                <a:cs typeface="Times New Roman" pitchFamily="18" charset="0"/>
              </a:rPr>
              <a:t>). Перманентные красители содержат </a:t>
            </a:r>
            <a:r>
              <a:rPr lang="ru-RU" sz="2800" b="1" dirty="0" smtClean="0">
                <a:latin typeface="Times New Roman" pitchFamily="18" charset="0"/>
                <a:cs typeface="Times New Roman" pitchFamily="18" charset="0"/>
              </a:rPr>
              <a:t>маленькие </a:t>
            </a:r>
            <a:r>
              <a:rPr lang="ru-RU" sz="2800" b="1" dirty="0">
                <a:latin typeface="Times New Roman" pitchFamily="18" charset="0"/>
                <a:cs typeface="Times New Roman" pitchFamily="18" charset="0"/>
              </a:rPr>
              <a:t>молекулы красящего </a:t>
            </a:r>
            <a:r>
              <a:rPr lang="ru-RU" sz="2800" b="1" dirty="0" smtClean="0">
                <a:latin typeface="Times New Roman" pitchFamily="18" charset="0"/>
                <a:cs typeface="Times New Roman" pitchFamily="18" charset="0"/>
              </a:rPr>
              <a:t>искусственного пигмента </a:t>
            </a:r>
            <a:r>
              <a:rPr lang="ru-RU" sz="2800" b="1" dirty="0">
                <a:latin typeface="Times New Roman" pitchFamily="18" charset="0"/>
                <a:cs typeface="Times New Roman" pitchFamily="18" charset="0"/>
              </a:rPr>
              <a:t>(для более глубокого проникновения) </a:t>
            </a:r>
            <a:r>
              <a:rPr lang="ru-RU" sz="2800" b="1" dirty="0" smtClean="0">
                <a:latin typeface="Times New Roman" pitchFamily="18" charset="0"/>
                <a:cs typeface="Times New Roman" pitchFamily="18" charset="0"/>
              </a:rPr>
              <a:t>и аммиак </a:t>
            </a:r>
            <a:r>
              <a:rPr lang="ru-RU" sz="2800" b="1" dirty="0">
                <a:latin typeface="Times New Roman" pitchFamily="18" charset="0"/>
                <a:cs typeface="Times New Roman" pitchFamily="18" charset="0"/>
              </a:rPr>
              <a:t>NH4OH (для облегчения </a:t>
            </a:r>
            <a:r>
              <a:rPr lang="ru-RU" sz="2800" b="1" dirty="0" smtClean="0">
                <a:latin typeface="Times New Roman" pitchFamily="18" charset="0"/>
                <a:cs typeface="Times New Roman" pitchFamily="18" charset="0"/>
              </a:rPr>
              <a:t>проникновения молекул </a:t>
            </a:r>
            <a:r>
              <a:rPr lang="ru-RU" sz="2800" b="1" dirty="0">
                <a:latin typeface="Times New Roman" pitchFamily="18" charset="0"/>
                <a:cs typeface="Times New Roman" pitchFamily="18" charset="0"/>
              </a:rPr>
              <a:t>через чешуйчатый слой волоса). </a:t>
            </a:r>
            <a:r>
              <a:rPr lang="ru-RU" sz="2800" b="1" dirty="0" smtClean="0">
                <a:latin typeface="Times New Roman" pitchFamily="18" charset="0"/>
                <a:cs typeface="Times New Roman" pitchFamily="18" charset="0"/>
              </a:rPr>
              <a:t>Сырьём для </a:t>
            </a:r>
            <a:r>
              <a:rPr lang="ru-RU" sz="2800" b="1" dirty="0">
                <a:latin typeface="Times New Roman" pitchFamily="18" charset="0"/>
                <a:cs typeface="Times New Roman" pitchFamily="18" charset="0"/>
              </a:rPr>
              <a:t>получения перманентных красителей </a:t>
            </a:r>
            <a:r>
              <a:rPr lang="ru-RU" sz="2800" b="1" dirty="0" smtClean="0">
                <a:latin typeface="Times New Roman" pitchFamily="18" charset="0"/>
                <a:cs typeface="Times New Roman" pitchFamily="18" charset="0"/>
              </a:rPr>
              <a:t>служат ароматические </a:t>
            </a:r>
            <a:r>
              <a:rPr lang="ru-RU" sz="2800" b="1" dirty="0">
                <a:latin typeface="Times New Roman" pitchFamily="18" charset="0"/>
                <a:cs typeface="Times New Roman" pitchFamily="18" charset="0"/>
              </a:rPr>
              <a:t>углеводы, к которым </a:t>
            </a:r>
            <a:r>
              <a:rPr lang="ru-RU" sz="2800" b="1" dirty="0" smtClean="0">
                <a:latin typeface="Times New Roman" pitchFamily="18" charset="0"/>
                <a:cs typeface="Times New Roman" pitchFamily="18" charset="0"/>
              </a:rPr>
              <a:t>относятся бензол</a:t>
            </a:r>
            <a:r>
              <a:rPr lang="ru-RU" sz="2800" b="1" dirty="0">
                <a:latin typeface="Times New Roman" pitchFamily="18" charset="0"/>
                <a:cs typeface="Times New Roman" pitchFamily="18" charset="0"/>
              </a:rPr>
              <a:t>, толуол, нафталин.</a:t>
            </a:r>
          </a:p>
        </p:txBody>
      </p:sp>
    </p:spTree>
    <p:extLst>
      <p:ext uri="{BB962C8B-B14F-4D97-AF65-F5344CB8AC3E}">
        <p14:creationId xmlns:p14="http://schemas.microsoft.com/office/powerpoint/2010/main" val="2639815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lum contrast="30000"/>
            <a:extLst>
              <a:ext uri="{BEBA8EAE-BF5A-486C-A8C5-ECC9F3942E4B}">
                <a14:imgProps xmlns:a14="http://schemas.microsoft.com/office/drawing/2010/main">
                  <a14:imgLayer r:embed="rId3">
                    <a14:imgEffect>
                      <a14:sharpenSoften amount="50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79512" y="0"/>
            <a:ext cx="4680520" cy="6669360"/>
          </a:xfrm>
          <a:prstGeom prst="rect">
            <a:avLst/>
          </a:prstGeom>
          <a:noFill/>
          <a:ln>
            <a:noFill/>
          </a:ln>
        </p:spPr>
      </p:pic>
      <p:pic>
        <p:nvPicPr>
          <p:cNvPr id="3" name="Рисунок 2"/>
          <p:cNvPicPr/>
          <p:nvPr/>
        </p:nvPicPr>
        <p:blipFill>
          <a:blip r:embed="rId4">
            <a:lum contrast="24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220072" y="836712"/>
            <a:ext cx="3923928" cy="5832648"/>
          </a:xfrm>
          <a:prstGeom prst="rect">
            <a:avLst/>
          </a:prstGeom>
          <a:noFill/>
          <a:ln>
            <a:noFill/>
          </a:ln>
        </p:spPr>
      </p:pic>
    </p:spTree>
    <p:extLst>
      <p:ext uri="{BB962C8B-B14F-4D97-AF65-F5344CB8AC3E}">
        <p14:creationId xmlns:p14="http://schemas.microsoft.com/office/powerpoint/2010/main" val="2449097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88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22370" y="116632"/>
            <a:ext cx="4665653" cy="5688632"/>
          </a:xfrm>
          <a:prstGeom prst="rect">
            <a:avLst/>
          </a:prstGeom>
          <a:noFill/>
          <a:ln>
            <a:noFill/>
          </a:ln>
        </p:spPr>
      </p:pic>
      <p:pic>
        <p:nvPicPr>
          <p:cNvPr id="3" name="Рисунок 2"/>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499992" y="1340768"/>
            <a:ext cx="4433308" cy="5328592"/>
          </a:xfrm>
          <a:prstGeom prst="rect">
            <a:avLst/>
          </a:prstGeom>
          <a:noFill/>
          <a:ln>
            <a:noFill/>
          </a:ln>
        </p:spPr>
      </p:pic>
    </p:spTree>
    <p:extLst>
      <p:ext uri="{BB962C8B-B14F-4D97-AF65-F5344CB8AC3E}">
        <p14:creationId xmlns:p14="http://schemas.microsoft.com/office/powerpoint/2010/main" val="26353238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8356"/>
          <a:stretch/>
        </p:blipFill>
        <p:spPr bwMode="auto">
          <a:xfrm>
            <a:off x="95026" y="188640"/>
            <a:ext cx="4392488" cy="5939205"/>
          </a:xfrm>
          <a:prstGeom prst="rect">
            <a:avLst/>
          </a:prstGeom>
          <a:noFill/>
          <a:ln>
            <a:noFill/>
          </a:ln>
        </p:spPr>
      </p:pic>
      <p:pic>
        <p:nvPicPr>
          <p:cNvPr id="3" name="Рисунок 2"/>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788024" y="1124744"/>
            <a:ext cx="4248472" cy="5733256"/>
          </a:xfrm>
          <a:prstGeom prst="rect">
            <a:avLst/>
          </a:prstGeom>
          <a:noFill/>
          <a:ln>
            <a:noFill/>
          </a:ln>
        </p:spPr>
      </p:pic>
    </p:spTree>
    <p:extLst>
      <p:ext uri="{BB962C8B-B14F-4D97-AF65-F5344CB8AC3E}">
        <p14:creationId xmlns:p14="http://schemas.microsoft.com/office/powerpoint/2010/main" val="31332863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512" y="116632"/>
            <a:ext cx="4536504" cy="6741368"/>
          </a:xfrm>
          <a:prstGeom prst="rect">
            <a:avLst/>
          </a:prstGeom>
          <a:noFill/>
          <a:ln>
            <a:noFill/>
          </a:ln>
        </p:spPr>
      </p:pic>
      <p:pic>
        <p:nvPicPr>
          <p:cNvPr id="3" name="Рисунок 2"/>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004048" y="620688"/>
            <a:ext cx="3960440" cy="5400600"/>
          </a:xfrm>
          <a:prstGeom prst="rect">
            <a:avLst/>
          </a:prstGeom>
          <a:noFill/>
          <a:ln>
            <a:noFill/>
          </a:ln>
        </p:spPr>
      </p:pic>
    </p:spTree>
    <p:extLst>
      <p:ext uri="{BB962C8B-B14F-4D97-AF65-F5344CB8AC3E}">
        <p14:creationId xmlns:p14="http://schemas.microsoft.com/office/powerpoint/2010/main" val="4120299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649" t="17516"/>
          <a:stretch/>
        </p:blipFill>
        <p:spPr bwMode="auto">
          <a:xfrm>
            <a:off x="3492354" y="18119"/>
            <a:ext cx="5651646" cy="684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8352" y="18119"/>
            <a:ext cx="9165155" cy="2862322"/>
          </a:xfrm>
          <a:prstGeom prst="rect">
            <a:avLst/>
          </a:prstGeom>
        </p:spPr>
        <p:txBody>
          <a:bodyPr wrap="square">
            <a:spAutoFit/>
          </a:bodyPr>
          <a:lstStyle/>
          <a:p>
            <a:pPr algn="ctr"/>
            <a:r>
              <a:rPr lang="ru-RU" sz="3600" b="1" dirty="0" smtClean="0">
                <a:latin typeface="Times New Roman" pitchFamily="18" charset="0"/>
                <a:cs typeface="Times New Roman" pitchFamily="18" charset="0"/>
              </a:rPr>
              <a:t>Цвет – это результат отражения света от</a:t>
            </a:r>
          </a:p>
          <a:p>
            <a:pPr algn="ctr"/>
            <a:r>
              <a:rPr lang="ru-RU" sz="3600" b="1" dirty="0" smtClean="0">
                <a:latin typeface="Times New Roman" pitchFamily="18" charset="0"/>
                <a:cs typeface="Times New Roman" pitchFamily="18" charset="0"/>
              </a:rPr>
              <a:t>поверхности предмета и восприятия части</a:t>
            </a:r>
          </a:p>
          <a:p>
            <a:pPr algn="ctr"/>
            <a:r>
              <a:rPr lang="ru-RU" sz="3600" b="1" dirty="0" smtClean="0">
                <a:latin typeface="Times New Roman" pitchFamily="18" charset="0"/>
                <a:cs typeface="Times New Roman" pitchFamily="18" charset="0"/>
              </a:rPr>
              <a:t>отражённого светового излучения зрительным</a:t>
            </a:r>
          </a:p>
          <a:p>
            <a:pPr algn="ctr"/>
            <a:r>
              <a:rPr lang="ru-RU" sz="3600" b="1" dirty="0" smtClean="0">
                <a:latin typeface="Times New Roman" pitchFamily="18" charset="0"/>
                <a:cs typeface="Times New Roman" pitchFamily="18" charset="0"/>
              </a:rPr>
              <a:t>аппаратом человека.</a:t>
            </a:r>
            <a:endParaRPr lang="ru-RU" sz="3600" b="1" dirty="0">
              <a:latin typeface="Times New Roman" pitchFamily="18" charset="0"/>
              <a:cs typeface="Times New Roman" pitchFamily="18" charset="0"/>
            </a:endParaRPr>
          </a:p>
        </p:txBody>
      </p:sp>
      <p:sp>
        <p:nvSpPr>
          <p:cNvPr id="4" name="Прямоугольник 3"/>
          <p:cNvSpPr/>
          <p:nvPr/>
        </p:nvSpPr>
        <p:spPr>
          <a:xfrm>
            <a:off x="268717" y="2996952"/>
            <a:ext cx="8875283" cy="3539430"/>
          </a:xfrm>
          <a:prstGeom prst="rect">
            <a:avLst/>
          </a:prstGeom>
        </p:spPr>
        <p:txBody>
          <a:bodyPr wrap="square">
            <a:spAutoFit/>
          </a:bodyPr>
          <a:lstStyle/>
          <a:p>
            <a:pPr algn="ctr"/>
            <a:r>
              <a:rPr lang="ru-RU" sz="2800" b="1" dirty="0">
                <a:latin typeface="Times New Roman" pitchFamily="18" charset="0"/>
                <a:cs typeface="Times New Roman" pitchFamily="18" charset="0"/>
              </a:rPr>
              <a:t>Фундаментальными основами являются понятия</a:t>
            </a:r>
          </a:p>
          <a:p>
            <a:pPr algn="ctr"/>
            <a:r>
              <a:rPr lang="ru-RU" sz="2800" b="1" dirty="0">
                <a:latin typeface="Times New Roman" pitchFamily="18" charset="0"/>
                <a:cs typeface="Times New Roman" pitchFamily="18" charset="0"/>
              </a:rPr>
              <a:t>ахроматических и хроматических цветов.</a:t>
            </a:r>
          </a:p>
          <a:p>
            <a:pPr algn="ctr"/>
            <a:r>
              <a:rPr lang="ru-RU" sz="2800" b="1" dirty="0">
                <a:latin typeface="Times New Roman" pitchFamily="18" charset="0"/>
                <a:cs typeface="Times New Roman" pitchFamily="18" charset="0"/>
              </a:rPr>
              <a:t>Неизменными законами являются законы</a:t>
            </a:r>
          </a:p>
          <a:p>
            <a:pPr algn="ctr"/>
            <a:r>
              <a:rPr lang="ru-RU" sz="2800" b="1" dirty="0">
                <a:latin typeface="Times New Roman" pitchFamily="18" charset="0"/>
                <a:cs typeface="Times New Roman" pitchFamily="18" charset="0"/>
              </a:rPr>
              <a:t>первичных цветов, которые известны нам с</a:t>
            </a:r>
          </a:p>
          <a:p>
            <a:pPr algn="ctr"/>
            <a:r>
              <a:rPr lang="ru-RU" sz="2800" b="1" dirty="0">
                <a:latin typeface="Times New Roman" pitchFamily="18" charset="0"/>
                <a:cs typeface="Times New Roman" pitchFamily="18" charset="0"/>
              </a:rPr>
              <a:t>детства. Также к фундаментальным знаниям можно</a:t>
            </a:r>
          </a:p>
          <a:p>
            <a:pPr algn="ctr"/>
            <a:r>
              <a:rPr lang="ru-RU" sz="2800" b="1" dirty="0">
                <a:latin typeface="Times New Roman" pitchFamily="18" charset="0"/>
                <a:cs typeface="Times New Roman" pitchFamily="18" charset="0"/>
              </a:rPr>
              <a:t>отнести и названия цветов, вряд ли кто-то сможет</a:t>
            </a:r>
          </a:p>
          <a:p>
            <a:pPr algn="ctr"/>
            <a:r>
              <a:rPr lang="ru-RU" sz="2800" b="1" dirty="0">
                <a:latin typeface="Times New Roman" pitchFamily="18" charset="0"/>
                <a:cs typeface="Times New Roman" pitchFamily="18" charset="0"/>
              </a:rPr>
              <a:t>переубедить все человечество и начать называть</a:t>
            </a:r>
          </a:p>
          <a:p>
            <a:pPr algn="ctr"/>
            <a:r>
              <a:rPr lang="ru-RU" sz="2800" b="1" dirty="0">
                <a:latin typeface="Times New Roman" pitchFamily="18" charset="0"/>
                <a:cs typeface="Times New Roman" pitchFamily="18" charset="0"/>
              </a:rPr>
              <a:t>красный травяным или желтый – небесным цветом.</a:t>
            </a:r>
          </a:p>
        </p:txBody>
      </p:sp>
    </p:spTree>
    <p:extLst>
      <p:ext uri="{BB962C8B-B14F-4D97-AF65-F5344CB8AC3E}">
        <p14:creationId xmlns:p14="http://schemas.microsoft.com/office/powerpoint/2010/main" val="35915182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512" y="139676"/>
            <a:ext cx="4248472" cy="6025627"/>
          </a:xfrm>
          <a:prstGeom prst="rect">
            <a:avLst/>
          </a:prstGeom>
          <a:noFill/>
          <a:ln>
            <a:noFill/>
          </a:ln>
        </p:spPr>
      </p:pic>
      <p:pic>
        <p:nvPicPr>
          <p:cNvPr id="3" name="Рисунок 2"/>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72000" y="1124744"/>
            <a:ext cx="4248472" cy="5616624"/>
          </a:xfrm>
          <a:prstGeom prst="rect">
            <a:avLst/>
          </a:prstGeom>
          <a:noFill/>
          <a:ln>
            <a:noFill/>
          </a:ln>
        </p:spPr>
      </p:pic>
    </p:spTree>
    <p:extLst>
      <p:ext uri="{BB962C8B-B14F-4D97-AF65-F5344CB8AC3E}">
        <p14:creationId xmlns:p14="http://schemas.microsoft.com/office/powerpoint/2010/main" val="40360035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824380">
            <a:off x="1829880" y="835526"/>
            <a:ext cx="5867939" cy="5609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2627784" y="0"/>
            <a:ext cx="4032448" cy="967497"/>
          </a:xfrm>
        </p:spPr>
        <p:txBody>
          <a:bodyPr anchor="t"/>
          <a:lstStyle/>
          <a:p>
            <a:pPr algn="ctr"/>
            <a:r>
              <a:rPr lang="ru-RU" sz="4400" b="1" dirty="0" smtClean="0">
                <a:latin typeface="Times New Roman" pitchFamily="18" charset="0"/>
                <a:cs typeface="Times New Roman" pitchFamily="18" charset="0"/>
              </a:rPr>
              <a:t>Тема урока:</a:t>
            </a:r>
            <a:endParaRPr lang="ru-RU" sz="4400" b="1" dirty="0">
              <a:latin typeface="Times New Roman" pitchFamily="18" charset="0"/>
              <a:cs typeface="Times New Roman" pitchFamily="18" charset="0"/>
            </a:endParaRPr>
          </a:p>
        </p:txBody>
      </p:sp>
      <p:sp>
        <p:nvSpPr>
          <p:cNvPr id="5" name="Подзаголовок 4"/>
          <p:cNvSpPr>
            <a:spLocks noGrp="1"/>
          </p:cNvSpPr>
          <p:nvPr>
            <p:ph type="subTitle" idx="1"/>
          </p:nvPr>
        </p:nvSpPr>
        <p:spPr>
          <a:xfrm>
            <a:off x="0" y="956407"/>
            <a:ext cx="8964488" cy="3168352"/>
          </a:xfrm>
        </p:spPr>
        <p:txBody>
          <a:bodyPr/>
          <a:lstStyle/>
          <a:p>
            <a:pPr algn="ctr"/>
            <a:r>
              <a:rPr lang="ru-RU" sz="5400" b="1" dirty="0">
                <a:latin typeface="Times New Roman" pitchFamily="18" charset="0"/>
                <a:cs typeface="Times New Roman" pitchFamily="18" charset="0"/>
              </a:rPr>
              <a:t>Окрашивание волос красителями </a:t>
            </a:r>
            <a:r>
              <a:rPr lang="ru-RU" sz="5400" b="1" dirty="0" smtClean="0">
                <a:latin typeface="Times New Roman" pitchFamily="18" charset="0"/>
                <a:cs typeface="Times New Roman" pitchFamily="18" charset="0"/>
              </a:rPr>
              <a:t>четвертой </a:t>
            </a:r>
            <a:r>
              <a:rPr lang="ru-RU" sz="5400" b="1" dirty="0">
                <a:latin typeface="Times New Roman" pitchFamily="18" charset="0"/>
                <a:cs typeface="Times New Roman" pitchFamily="18" charset="0"/>
              </a:rPr>
              <a:t>группы </a:t>
            </a:r>
            <a:r>
              <a:rPr lang="ru-RU" sz="5400" b="1" dirty="0" smtClean="0">
                <a:latin typeface="Times New Roman" pitchFamily="18" charset="0"/>
                <a:cs typeface="Times New Roman" pitchFamily="18" charset="0"/>
              </a:rPr>
              <a:t>(растительные</a:t>
            </a:r>
            <a:r>
              <a:rPr lang="ru-RU" sz="5400" b="1" dirty="0">
                <a:latin typeface="Times New Roman" pitchFamily="18" charset="0"/>
                <a:cs typeface="Times New Roman" pitchFamily="18" charset="0"/>
              </a:rPr>
              <a:t>)</a:t>
            </a:r>
            <a:r>
              <a:rPr lang="ru-RU" sz="5400" b="1" dirty="0" smtClean="0">
                <a:latin typeface="Times New Roman" pitchFamily="18" charset="0"/>
                <a:ea typeface="+mj-ea"/>
                <a:cs typeface="Times New Roman" pitchFamily="18" charset="0"/>
              </a:rPr>
              <a:t>.</a:t>
            </a:r>
            <a:endParaRPr lang="ru-RU" sz="5400" dirty="0">
              <a:latin typeface="Times New Roman" pitchFamily="18" charset="0"/>
              <a:cs typeface="Times New Roman" pitchFamily="18" charset="0"/>
            </a:endParaRPr>
          </a:p>
        </p:txBody>
      </p:sp>
    </p:spTree>
    <p:extLst>
      <p:ext uri="{BB962C8B-B14F-4D97-AF65-F5344CB8AC3E}">
        <p14:creationId xmlns:p14="http://schemas.microsoft.com/office/powerpoint/2010/main" val="29581133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55576" y="116633"/>
            <a:ext cx="6048672" cy="792088"/>
          </a:xfrm>
        </p:spPr>
        <p:txBody>
          <a:bodyPr/>
          <a:lstStyle/>
          <a:p>
            <a:pPr algn="ctr"/>
            <a:r>
              <a:rPr lang="ru-RU" sz="5400" u="sng" dirty="0">
                <a:latin typeface="Times New Roman" pitchFamily="18" charset="0"/>
                <a:cs typeface="Times New Roman" pitchFamily="18" charset="0"/>
              </a:rPr>
              <a:t>Цель урока</a:t>
            </a:r>
            <a:endParaRPr lang="ru-RU" sz="5400" dirty="0">
              <a:latin typeface="Times New Roman" pitchFamily="18" charset="0"/>
              <a:cs typeface="Times New Roman" pitchFamily="18" charset="0"/>
            </a:endParaRPr>
          </a:p>
        </p:txBody>
      </p:sp>
      <p:sp>
        <p:nvSpPr>
          <p:cNvPr id="4" name="Текст 3"/>
          <p:cNvSpPr>
            <a:spLocks noGrp="1"/>
          </p:cNvSpPr>
          <p:nvPr>
            <p:ph type="body" idx="1"/>
          </p:nvPr>
        </p:nvSpPr>
        <p:spPr>
          <a:xfrm>
            <a:off x="395536" y="1124744"/>
            <a:ext cx="8568952" cy="5616624"/>
          </a:xfrm>
        </p:spPr>
        <p:txBody>
          <a:bodyPr anchor="t"/>
          <a:lstStyle/>
          <a:p>
            <a:pPr lvl="0" algn="just">
              <a:spcBef>
                <a:spcPts val="0"/>
              </a:spcBef>
            </a:pPr>
            <a:r>
              <a:rPr lang="ru-RU" sz="2600" b="1" u="sng" dirty="0">
                <a:latin typeface="Times New Roman" pitchFamily="18" charset="0"/>
                <a:cs typeface="Times New Roman" pitchFamily="18" charset="0"/>
              </a:rPr>
              <a:t>Развивающая</a:t>
            </a:r>
            <a:r>
              <a:rPr lang="ru-RU" sz="2600" b="1" u="sng" dirty="0" smtClean="0">
                <a:latin typeface="Times New Roman" pitchFamily="18" charset="0"/>
                <a:cs typeface="Times New Roman" pitchFamily="18" charset="0"/>
              </a:rPr>
              <a:t>:</a:t>
            </a:r>
            <a:r>
              <a:rPr lang="ru-RU" sz="2600" b="1" dirty="0" smtClean="0">
                <a:latin typeface="Times New Roman" pitchFamily="18" charset="0"/>
                <a:cs typeface="Times New Roman" pitchFamily="18" charset="0"/>
              </a:rPr>
              <a:t> - </a:t>
            </a:r>
            <a:r>
              <a:rPr lang="ru-RU" sz="2600" b="1" i="1" dirty="0">
                <a:latin typeface="Times New Roman" pitchFamily="18" charset="0"/>
                <a:cs typeface="Times New Roman" pitchFamily="18" charset="0"/>
              </a:rPr>
              <a:t>развивать мыслительную деятельность на уроке, логическое мышление, самостоятельность;</a:t>
            </a:r>
          </a:p>
          <a:p>
            <a:pPr lvl="0" algn="just">
              <a:spcBef>
                <a:spcPts val="0"/>
              </a:spcBef>
            </a:pPr>
            <a:r>
              <a:rPr lang="ru-RU" sz="2600" b="1" u="sng" dirty="0">
                <a:latin typeface="Times New Roman" pitchFamily="18" charset="0"/>
                <a:cs typeface="Times New Roman" pitchFamily="18" charset="0"/>
              </a:rPr>
              <a:t>Образовательная</a:t>
            </a:r>
            <a:r>
              <a:rPr lang="ru-RU" sz="2600" b="1" u="sng" dirty="0" smtClean="0">
                <a:latin typeface="Times New Roman" pitchFamily="18" charset="0"/>
                <a:cs typeface="Times New Roman" pitchFamily="18" charset="0"/>
              </a:rPr>
              <a:t>: </a:t>
            </a:r>
            <a:r>
              <a:rPr lang="ru-RU" sz="2600" b="1" dirty="0" smtClean="0">
                <a:latin typeface="Times New Roman" pitchFamily="18" charset="0"/>
                <a:cs typeface="Times New Roman" pitchFamily="18" charset="0"/>
              </a:rPr>
              <a:t>- </a:t>
            </a:r>
            <a:r>
              <a:rPr lang="ru-RU" sz="2600" b="1" i="1" dirty="0">
                <a:latin typeface="Times New Roman" pitchFamily="18" charset="0"/>
                <a:cs typeface="Times New Roman" pitchFamily="18" charset="0"/>
              </a:rPr>
              <a:t>формировать знания, умения и навыки  в процессе  тренировочных работ на муляже, овладение рациональными способами  и приёмами  при  выполнении стрижки, умении видеть и анализировать ошибки, применять необходимые приёмы для устранения ошибок.</a:t>
            </a:r>
          </a:p>
          <a:p>
            <a:pPr lvl="0" algn="just">
              <a:spcBef>
                <a:spcPts val="0"/>
              </a:spcBef>
            </a:pPr>
            <a:r>
              <a:rPr lang="ru-RU" sz="2600" b="1" u="sng" dirty="0">
                <a:latin typeface="Times New Roman" pitchFamily="18" charset="0"/>
                <a:cs typeface="Times New Roman" pitchFamily="18" charset="0"/>
              </a:rPr>
              <a:t>Воспитательная</a:t>
            </a:r>
            <a:r>
              <a:rPr lang="ru-RU" sz="2600" b="1" dirty="0">
                <a:latin typeface="Times New Roman" pitchFamily="18" charset="0"/>
                <a:cs typeface="Times New Roman" pitchFamily="18" charset="0"/>
              </a:rPr>
              <a:t>:- </a:t>
            </a:r>
            <a:r>
              <a:rPr lang="ru-RU" sz="2600" b="1" i="1" dirty="0">
                <a:latin typeface="Times New Roman" pitchFamily="18" charset="0"/>
                <a:cs typeface="Times New Roman" pitchFamily="18" charset="0"/>
              </a:rPr>
              <a:t>Воспитывать чувство ответственности за выполняемую работу, соблюдение правил охраны труда, санитарии  и гигиены, времени отведённое на задание, постоянно воспитывать интерес  к выбранной профессии</a:t>
            </a:r>
            <a:r>
              <a:rPr lang="ru-RU" sz="2600" i="1" dirty="0">
                <a:latin typeface="Times New Roman" pitchFamily="18" charset="0"/>
                <a:cs typeface="Times New Roman" pitchFamily="18" charset="0"/>
              </a:rPr>
              <a:t>.</a:t>
            </a:r>
          </a:p>
          <a:p>
            <a:endParaRPr lang="ru-RU" sz="2400" dirty="0">
              <a:latin typeface="Times New Roman" pitchFamily="18" charset="0"/>
              <a:cs typeface="Times New Roman" pitchFamily="18" charset="0"/>
            </a:endParaRPr>
          </a:p>
        </p:txBody>
      </p:sp>
    </p:spTree>
    <p:extLst>
      <p:ext uri="{BB962C8B-B14F-4D97-AF65-F5344CB8AC3E}">
        <p14:creationId xmlns:p14="http://schemas.microsoft.com/office/powerpoint/2010/main" val="2195515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112541">
            <a:off x="3076728" y="2298349"/>
            <a:ext cx="3098048" cy="3343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151390">
            <a:off x="-328817" y="344392"/>
            <a:ext cx="3858388" cy="342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574788">
            <a:off x="5822754" y="3705171"/>
            <a:ext cx="3990975"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341247" y="116632"/>
            <a:ext cx="8768655" cy="562074"/>
          </a:xfrm>
        </p:spPr>
        <p:txBody>
          <a:bodyPr anchor="t"/>
          <a:lstStyle/>
          <a:p>
            <a:pPr algn="ctr"/>
            <a:r>
              <a:rPr lang="ru-RU" b="1" dirty="0" smtClean="0">
                <a:latin typeface="Times New Roman" pitchFamily="18" charset="0"/>
                <a:cs typeface="Times New Roman" pitchFamily="18" charset="0"/>
              </a:rPr>
              <a:t>Консультация с клиентом</a:t>
            </a:r>
            <a:endParaRPr lang="ru-RU" b="1" dirty="0">
              <a:latin typeface="Times New Roman" pitchFamily="18" charset="0"/>
              <a:cs typeface="Times New Roman" pitchFamily="18" charset="0"/>
            </a:endParaRPr>
          </a:p>
        </p:txBody>
      </p:sp>
      <p:sp>
        <p:nvSpPr>
          <p:cNvPr id="3" name="Прямоугольник 2"/>
          <p:cNvSpPr/>
          <p:nvPr/>
        </p:nvSpPr>
        <p:spPr>
          <a:xfrm>
            <a:off x="107504" y="764704"/>
            <a:ext cx="9036496" cy="6001643"/>
          </a:xfrm>
          <a:prstGeom prst="rect">
            <a:avLst/>
          </a:prstGeom>
        </p:spPr>
        <p:txBody>
          <a:bodyPr wrap="square">
            <a:spAutoFit/>
          </a:bodyPr>
          <a:lstStyle/>
          <a:p>
            <a:pPr marL="457200" indent="-457200">
              <a:buAutoNum type="arabicPeriod"/>
            </a:pPr>
            <a:r>
              <a:rPr lang="ru-RU" sz="2400" b="1" dirty="0" smtClean="0">
                <a:latin typeface="Times New Roman" pitchFamily="18" charset="0"/>
                <a:cs typeface="Times New Roman" pitchFamily="18" charset="0"/>
              </a:rPr>
              <a:t>Желание </a:t>
            </a:r>
            <a:r>
              <a:rPr lang="ru-RU" sz="2400" b="1" dirty="0">
                <a:latin typeface="Times New Roman" pitchFamily="18" charset="0"/>
                <a:cs typeface="Times New Roman" pitchFamily="18" charset="0"/>
              </a:rPr>
              <a:t>клиента (цель </a:t>
            </a:r>
            <a:r>
              <a:rPr lang="ru-RU" sz="2400" b="1" dirty="0" smtClean="0">
                <a:latin typeface="Times New Roman" pitchFamily="18" charset="0"/>
                <a:cs typeface="Times New Roman" pitchFamily="18" charset="0"/>
              </a:rPr>
              <a:t>окрашивания, желаемый </a:t>
            </a:r>
            <a:r>
              <a:rPr lang="ru-RU" sz="2400" b="1" dirty="0">
                <a:latin typeface="Times New Roman" pitchFamily="18" charset="0"/>
                <a:cs typeface="Times New Roman" pitchFamily="18" charset="0"/>
              </a:rPr>
              <a:t>цвет (новый или предыдущий</a:t>
            </a:r>
            <a:r>
              <a:rPr lang="ru-RU" sz="2400" b="1" dirty="0" smtClean="0">
                <a:latin typeface="Times New Roman" pitchFamily="18" charset="0"/>
                <a:cs typeface="Times New Roman" pitchFamily="18" charset="0"/>
              </a:rPr>
              <a:t>), глубина </a:t>
            </a:r>
            <a:r>
              <a:rPr lang="ru-RU" sz="2400" b="1" dirty="0">
                <a:latin typeface="Times New Roman" pitchFamily="18" charset="0"/>
                <a:cs typeface="Times New Roman" pitchFamily="18" charset="0"/>
              </a:rPr>
              <a:t>тона, направление тона). </a:t>
            </a:r>
            <a:endParaRPr lang="ru-RU" sz="2400" b="1" dirty="0" smtClean="0">
              <a:latin typeface="Times New Roman" pitchFamily="18" charset="0"/>
              <a:cs typeface="Times New Roman" pitchFamily="18" charset="0"/>
            </a:endParaRPr>
          </a:p>
          <a:p>
            <a:pPr marL="457200" indent="-457200">
              <a:buAutoNum type="arabicPeriod"/>
            </a:pPr>
            <a:r>
              <a:rPr lang="ru-RU" sz="2400" b="1" dirty="0" smtClean="0">
                <a:latin typeface="Times New Roman" pitchFamily="18" charset="0"/>
                <a:cs typeface="Times New Roman" pitchFamily="18" charset="0"/>
              </a:rPr>
              <a:t>Состояние </a:t>
            </a:r>
            <a:r>
              <a:rPr lang="ru-RU" sz="2400" b="1" dirty="0">
                <a:latin typeface="Times New Roman" pitchFamily="18" charset="0"/>
                <a:cs typeface="Times New Roman" pitchFamily="18" charset="0"/>
              </a:rPr>
              <a:t>волос (толщина и </a:t>
            </a:r>
            <a:r>
              <a:rPr lang="ru-RU" sz="2400" b="1" dirty="0" smtClean="0">
                <a:latin typeface="Times New Roman" pitchFamily="18" charset="0"/>
                <a:cs typeface="Times New Roman" pitchFamily="18" charset="0"/>
              </a:rPr>
              <a:t>пористость волоса</a:t>
            </a:r>
            <a:r>
              <a:rPr lang="ru-RU" sz="2400" b="1" dirty="0">
                <a:latin typeface="Times New Roman" pitchFamily="18" charset="0"/>
                <a:cs typeface="Times New Roman" pitchFamily="18" charset="0"/>
              </a:rPr>
              <a:t>, длина и густота волос, наличие </a:t>
            </a:r>
            <a:r>
              <a:rPr lang="ru-RU" sz="2400" b="1" dirty="0" smtClean="0">
                <a:latin typeface="Times New Roman" pitchFamily="18" charset="0"/>
                <a:cs typeface="Times New Roman" pitchFamily="18" charset="0"/>
              </a:rPr>
              <a:t>седых волос </a:t>
            </a:r>
            <a:r>
              <a:rPr lang="ru-RU" sz="2400" b="1" dirty="0">
                <a:latin typeface="Times New Roman" pitchFamily="18" charset="0"/>
                <a:cs typeface="Times New Roman" pitchFamily="18" charset="0"/>
              </a:rPr>
              <a:t>(%содержания, способность </a:t>
            </a:r>
            <a:r>
              <a:rPr lang="ru-RU" sz="2400" b="1" dirty="0" smtClean="0">
                <a:latin typeface="Times New Roman" pitchFamily="18" charset="0"/>
                <a:cs typeface="Times New Roman" pitchFamily="18" charset="0"/>
              </a:rPr>
              <a:t>волоса поглощать </a:t>
            </a:r>
            <a:r>
              <a:rPr lang="ru-RU" sz="2400" b="1" dirty="0">
                <a:latin typeface="Times New Roman" pitchFamily="18" charset="0"/>
                <a:cs typeface="Times New Roman" pitchFamily="18" charset="0"/>
              </a:rPr>
              <a:t>краситель, распределение), </a:t>
            </a:r>
            <a:r>
              <a:rPr lang="ru-RU" sz="2400" b="1" dirty="0" smtClean="0">
                <a:latin typeface="Times New Roman" pitchFamily="18" charset="0"/>
                <a:cs typeface="Times New Roman" pitchFamily="18" charset="0"/>
              </a:rPr>
              <a:t>предыдущие </a:t>
            </a:r>
            <a:r>
              <a:rPr lang="ru-RU" sz="2400" b="1" dirty="0">
                <a:latin typeface="Times New Roman" pitchFamily="18" charset="0"/>
                <a:cs typeface="Times New Roman" pitchFamily="18" charset="0"/>
              </a:rPr>
              <a:t>обработки, натуральный </a:t>
            </a:r>
            <a:r>
              <a:rPr lang="ru-RU" sz="2400" b="1" dirty="0" smtClean="0">
                <a:latin typeface="Times New Roman" pitchFamily="18" charset="0"/>
                <a:cs typeface="Times New Roman" pitchFamily="18" charset="0"/>
              </a:rPr>
              <a:t>цвет, исходный </a:t>
            </a:r>
            <a:r>
              <a:rPr lang="ru-RU" sz="2400" b="1" dirty="0">
                <a:latin typeface="Times New Roman" pitchFamily="18" charset="0"/>
                <a:cs typeface="Times New Roman" pitchFamily="18" charset="0"/>
              </a:rPr>
              <a:t>цвет, то есть цвет, </a:t>
            </a:r>
            <a:r>
              <a:rPr lang="ru-RU" sz="2400" b="1" dirty="0" smtClean="0">
                <a:latin typeface="Times New Roman" pitchFamily="18" charset="0"/>
                <a:cs typeface="Times New Roman" pitchFamily="18" charset="0"/>
              </a:rPr>
              <a:t>присутствующий в </a:t>
            </a:r>
            <a:r>
              <a:rPr lang="ru-RU" sz="2400" b="1" dirty="0">
                <a:latin typeface="Times New Roman" pitchFamily="18" charset="0"/>
                <a:cs typeface="Times New Roman" pitchFamily="18" charset="0"/>
              </a:rPr>
              <a:t>данный момент на волосах</a:t>
            </a:r>
            <a:r>
              <a:rPr lang="ru-RU" sz="2400" b="1" dirty="0" smtClean="0">
                <a:latin typeface="Times New Roman" pitchFamily="18" charset="0"/>
                <a:cs typeface="Times New Roman" pitchFamily="18" charset="0"/>
              </a:rPr>
              <a:t>).</a:t>
            </a:r>
          </a:p>
          <a:p>
            <a:pPr marL="457200" indent="-457200">
              <a:buAutoNum type="arabicPeriod"/>
            </a:pPr>
            <a:r>
              <a:rPr lang="ru-RU" sz="2400" b="1" dirty="0" smtClean="0">
                <a:latin typeface="Times New Roman" pitchFamily="18" charset="0"/>
                <a:cs typeface="Times New Roman" pitchFamily="18" charset="0"/>
              </a:rPr>
              <a:t>Техники </a:t>
            </a:r>
            <a:r>
              <a:rPr lang="ru-RU" sz="2400" b="1" dirty="0">
                <a:latin typeface="Times New Roman" pitchFamily="18" charset="0"/>
                <a:cs typeface="Times New Roman" pitchFamily="18" charset="0"/>
              </a:rPr>
              <a:t>нанесения красителя (</a:t>
            </a:r>
            <a:r>
              <a:rPr lang="ru-RU" sz="2400" b="1" dirty="0" smtClean="0">
                <a:latin typeface="Times New Roman" pitchFamily="18" charset="0"/>
                <a:cs typeface="Times New Roman" pitchFamily="18" charset="0"/>
              </a:rPr>
              <a:t>предварительные </a:t>
            </a:r>
            <a:r>
              <a:rPr lang="ru-RU" sz="2400" b="1" dirty="0">
                <a:latin typeface="Times New Roman" pitchFamily="18" charset="0"/>
                <a:cs typeface="Times New Roman" pitchFamily="18" charset="0"/>
              </a:rPr>
              <a:t>обработки – </a:t>
            </a:r>
            <a:r>
              <a:rPr lang="ru-RU" sz="2400" b="1" dirty="0" smtClean="0">
                <a:latin typeface="Times New Roman" pitchFamily="18" charset="0"/>
                <a:cs typeface="Times New Roman" pitchFamily="18" charset="0"/>
              </a:rPr>
              <a:t>предварительное </a:t>
            </a:r>
            <a:r>
              <a:rPr lang="ru-RU" sz="2400" b="1" dirty="0" err="1" smtClean="0">
                <a:latin typeface="Times New Roman" pitchFamily="18" charset="0"/>
                <a:cs typeface="Times New Roman" pitchFamily="18" charset="0"/>
              </a:rPr>
              <a:t>пигментирование</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мордонсаж</a:t>
            </a:r>
            <a:r>
              <a:rPr lang="ru-RU" sz="2400" b="1" dirty="0">
                <a:latin typeface="Times New Roman" pitchFamily="18" charset="0"/>
                <a:cs typeface="Times New Roman" pitchFamily="18" charset="0"/>
              </a:rPr>
              <a:t>, </a:t>
            </a:r>
            <a:r>
              <a:rPr lang="ru-RU" sz="2400" b="1" dirty="0" smtClean="0">
                <a:latin typeface="Times New Roman" pitchFamily="18" charset="0"/>
                <a:cs typeface="Times New Roman" pitchFamily="18" charset="0"/>
              </a:rPr>
              <a:t>осветление, декапирование</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тонирование</a:t>
            </a:r>
            <a:r>
              <a:rPr lang="ru-RU" sz="2400" b="1" dirty="0">
                <a:latin typeface="Times New Roman" pitchFamily="18" charset="0"/>
                <a:cs typeface="Times New Roman" pitchFamily="18" charset="0"/>
              </a:rPr>
              <a:t>), </a:t>
            </a:r>
            <a:r>
              <a:rPr lang="ru-RU" sz="2400" b="1" dirty="0" smtClean="0">
                <a:latin typeface="Times New Roman" pitchFamily="18" charset="0"/>
                <a:cs typeface="Times New Roman" pitchFamily="18" charset="0"/>
              </a:rPr>
              <a:t>используемый продукт </a:t>
            </a:r>
            <a:r>
              <a:rPr lang="ru-RU" sz="2400" b="1" dirty="0">
                <a:latin typeface="Times New Roman" pitchFamily="18" charset="0"/>
                <a:cs typeface="Times New Roman" pitchFamily="18" charset="0"/>
              </a:rPr>
              <a:t>и </a:t>
            </a:r>
            <a:r>
              <a:rPr lang="ru-RU" sz="2400" b="1" dirty="0" smtClean="0">
                <a:latin typeface="Times New Roman" pitchFamily="18" charset="0"/>
                <a:cs typeface="Times New Roman" pitchFamily="18" charset="0"/>
              </a:rPr>
              <a:t>оттенок.</a:t>
            </a:r>
          </a:p>
          <a:p>
            <a:pPr marL="457200" indent="-457200">
              <a:buAutoNum type="arabicPeriod"/>
            </a:pPr>
            <a:r>
              <a:rPr lang="ru-RU" sz="2400" b="1" dirty="0" smtClean="0">
                <a:latin typeface="Times New Roman" pitchFamily="18" charset="0"/>
                <a:cs typeface="Times New Roman" pitchFamily="18" charset="0"/>
              </a:rPr>
              <a:t>Техника </a:t>
            </a:r>
            <a:r>
              <a:rPr lang="ru-RU" sz="2400" b="1" dirty="0">
                <a:latin typeface="Times New Roman" pitchFamily="18" charset="0"/>
                <a:cs typeface="Times New Roman" pitchFamily="18" charset="0"/>
              </a:rPr>
              <a:t>окрашивания, красители и </a:t>
            </a:r>
            <a:r>
              <a:rPr lang="ru-RU" sz="2400" b="1" dirty="0" smtClean="0">
                <a:latin typeface="Times New Roman" pitchFamily="18" charset="0"/>
                <a:cs typeface="Times New Roman" pitchFamily="18" charset="0"/>
              </a:rPr>
              <a:t>окислители, используемые </a:t>
            </a:r>
            <a:r>
              <a:rPr lang="ru-RU" sz="2400" b="1" dirty="0">
                <a:latin typeface="Times New Roman" pitchFamily="18" charset="0"/>
                <a:cs typeface="Times New Roman" pitchFamily="18" charset="0"/>
              </a:rPr>
              <a:t>при окрашивании волос (</a:t>
            </a:r>
            <a:r>
              <a:rPr lang="ru-RU" sz="2400" b="1" dirty="0" smtClean="0">
                <a:latin typeface="Times New Roman" pitchFamily="18" charset="0"/>
                <a:cs typeface="Times New Roman" pitchFamily="18" charset="0"/>
              </a:rPr>
              <a:t>этот пункт </a:t>
            </a:r>
            <a:r>
              <a:rPr lang="ru-RU" sz="2400" b="1" dirty="0">
                <a:latin typeface="Times New Roman" pitchFamily="18" charset="0"/>
                <a:cs typeface="Times New Roman" pitchFamily="18" charset="0"/>
              </a:rPr>
              <a:t>необходим, поскольку вам в </a:t>
            </a:r>
            <a:r>
              <a:rPr lang="ru-RU" sz="2400" b="1" dirty="0" smtClean="0">
                <a:latin typeface="Times New Roman" pitchFamily="18" charset="0"/>
                <a:cs typeface="Times New Roman" pitchFamily="18" charset="0"/>
              </a:rPr>
              <a:t>следующий раз</a:t>
            </a:r>
            <a:r>
              <a:rPr lang="ru-RU" sz="2400" b="1" dirty="0">
                <a:latin typeface="Times New Roman" pitchFamily="18" charset="0"/>
                <a:cs typeface="Times New Roman" pitchFamily="18" charset="0"/>
              </a:rPr>
              <a:t>, </a:t>
            </a:r>
            <a:r>
              <a:rPr lang="ru-RU" sz="2400" b="1" dirty="0" smtClean="0">
                <a:latin typeface="Times New Roman" pitchFamily="18" charset="0"/>
                <a:cs typeface="Times New Roman" pitchFamily="18" charset="0"/>
              </a:rPr>
              <a:t>возможно, придется </a:t>
            </a:r>
            <a:r>
              <a:rPr lang="ru-RU" sz="2400" b="1" dirty="0">
                <a:latin typeface="Times New Roman" pitchFamily="18" charset="0"/>
                <a:cs typeface="Times New Roman" pitchFamily="18" charset="0"/>
              </a:rPr>
              <a:t>повторить </a:t>
            </a:r>
            <a:r>
              <a:rPr lang="ru-RU" sz="2400" b="1" dirty="0" smtClean="0">
                <a:latin typeface="Times New Roman" pitchFamily="18" charset="0"/>
                <a:cs typeface="Times New Roman" pitchFamily="18" charset="0"/>
              </a:rPr>
              <a:t>созданный цвет</a:t>
            </a:r>
            <a:r>
              <a:rPr lang="ru-RU" sz="2400" b="1" dirty="0">
                <a:latin typeface="Times New Roman" pitchFamily="18" charset="0"/>
                <a:cs typeface="Times New Roman" pitchFamily="18" charset="0"/>
              </a:rPr>
              <a:t>).</a:t>
            </a:r>
          </a:p>
        </p:txBody>
      </p:sp>
    </p:spTree>
    <p:extLst>
      <p:ext uri="{BB962C8B-B14F-4D97-AF65-F5344CB8AC3E}">
        <p14:creationId xmlns:p14="http://schemas.microsoft.com/office/powerpoint/2010/main" val="41407449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2708920"/>
            <a:ext cx="1937350" cy="1605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3058168" y="826992"/>
            <a:ext cx="1755413" cy="224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179512" y="1052736"/>
            <a:ext cx="4104456" cy="5256584"/>
          </a:xfrm>
        </p:spPr>
        <p:txBody>
          <a:bodyPr anchor="t">
            <a:normAutofit/>
          </a:bodyPr>
          <a:lstStyle/>
          <a:p>
            <a:pPr marL="118872">
              <a:spcBef>
                <a:spcPts val="0"/>
              </a:spcBef>
              <a:defRPr/>
            </a:pPr>
            <a:r>
              <a:rPr lang="ru-RU" b="1" dirty="0" smtClean="0">
                <a:latin typeface="Times New Roman" pitchFamily="18" charset="0"/>
                <a:cs typeface="Times New Roman" pitchFamily="18" charset="0"/>
              </a:rPr>
              <a:t>фен;</a:t>
            </a:r>
            <a:br>
              <a:rPr lang="ru-RU"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кисточки;</a:t>
            </a:r>
            <a:br>
              <a:rPr lang="ru-RU"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мисочка;</a:t>
            </a:r>
            <a:br>
              <a:rPr lang="ru-RU"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индивидуальный </a:t>
            </a:r>
            <a:r>
              <a:rPr lang="ru-RU" b="1" dirty="0">
                <a:latin typeface="Times New Roman" pitchFamily="18" charset="0"/>
                <a:cs typeface="Times New Roman" pitchFamily="18" charset="0"/>
              </a:rPr>
              <a:t>воротничок;</a:t>
            </a:r>
            <a:br>
              <a:rPr lang="ru-RU" b="1" dirty="0">
                <a:latin typeface="Times New Roman" pitchFamily="18" charset="0"/>
                <a:cs typeface="Times New Roman" pitchFamily="18" charset="0"/>
              </a:rPr>
            </a:br>
            <a:r>
              <a:rPr lang="ru-RU" b="1" dirty="0">
                <a:latin typeface="Times New Roman" pitchFamily="18" charset="0"/>
                <a:cs typeface="Times New Roman" pitchFamily="18" charset="0"/>
              </a:rPr>
              <a:t>пеньюар;</a:t>
            </a:r>
            <a:br>
              <a:rPr lang="ru-RU" b="1" dirty="0">
                <a:latin typeface="Times New Roman" pitchFamily="18" charset="0"/>
                <a:cs typeface="Times New Roman" pitchFamily="18" charset="0"/>
              </a:rPr>
            </a:br>
            <a:r>
              <a:rPr lang="ru-RU" b="1" dirty="0">
                <a:latin typeface="Times New Roman" pitchFamily="18" charset="0"/>
                <a:cs typeface="Times New Roman" pitchFamily="18" charset="0"/>
              </a:rPr>
              <a:t>полотенце.</a:t>
            </a:r>
            <a:br>
              <a:rPr lang="ru-RU" b="1" dirty="0">
                <a:latin typeface="Times New Roman" pitchFamily="18" charset="0"/>
                <a:cs typeface="Times New Roman" pitchFamily="18" charset="0"/>
              </a:rPr>
            </a:br>
            <a:endParaRPr lang="ru-RU" b="1" dirty="0">
              <a:latin typeface="Times New Roman" pitchFamily="18" charset="0"/>
              <a:cs typeface="Times New Roman" pitchFamily="18" charset="0"/>
            </a:endParaRPr>
          </a:p>
        </p:txBody>
      </p:sp>
      <p:pic>
        <p:nvPicPr>
          <p:cNvPr id="7" name="Рисунок 6" descr="пеньюар"/>
          <p:cNvPicPr/>
          <p:nvPr/>
        </p:nvPicPr>
        <p:blipFill rotWithShape="1">
          <a:blip r:embed="rId4">
            <a:extLst>
              <a:ext uri="{28A0092B-C50C-407E-A947-70E740481C1C}">
                <a14:useLocalDpi xmlns:a14="http://schemas.microsoft.com/office/drawing/2010/main" val="0"/>
              </a:ext>
            </a:extLst>
          </a:blip>
          <a:srcRect l="15385" t="26020" r="17687" b="50510"/>
          <a:stretch/>
        </p:blipFill>
        <p:spPr bwMode="auto">
          <a:xfrm>
            <a:off x="3038869" y="3259532"/>
            <a:ext cx="1774712" cy="2497318"/>
          </a:xfrm>
          <a:prstGeom prst="rect">
            <a:avLst/>
          </a:prstGeom>
          <a:noFill/>
          <a:ln>
            <a:noFill/>
          </a:ln>
          <a:extLst>
            <a:ext uri="{53640926-AAD7-44D8-BBD7-CCE9431645EC}">
              <a14:shadowObscured xmlns:a14="http://schemas.microsoft.com/office/drawing/2010/main"/>
            </a:ext>
          </a:extLst>
        </p:spPr>
      </p:pic>
      <p:sp>
        <p:nvSpPr>
          <p:cNvPr id="4" name="Заголовок 3"/>
          <p:cNvSpPr>
            <a:spLocks noGrp="1"/>
          </p:cNvSpPr>
          <p:nvPr>
            <p:ph type="title"/>
          </p:nvPr>
        </p:nvSpPr>
        <p:spPr>
          <a:xfrm>
            <a:off x="251520" y="274638"/>
            <a:ext cx="8768655" cy="1143000"/>
          </a:xfrm>
        </p:spPr>
        <p:txBody>
          <a:bodyPr anchor="t"/>
          <a:lstStyle/>
          <a:p>
            <a:pPr algn="ctr"/>
            <a:r>
              <a:rPr lang="ru-RU" b="1" dirty="0" smtClean="0">
                <a:latin typeface="Times New Roman" pitchFamily="18" charset="0"/>
                <a:cs typeface="Times New Roman" pitchFamily="18" charset="0"/>
              </a:rPr>
              <a:t>Инструменты и приспособления</a:t>
            </a:r>
            <a:endParaRPr lang="ru-RU" b="1"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0513" y="994260"/>
            <a:ext cx="3775502" cy="159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1074" y="4526719"/>
            <a:ext cx="2754380" cy="2132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619" y="4591749"/>
            <a:ext cx="2614510" cy="223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82692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8280920" cy="5816977"/>
          </a:xfrm>
          <a:prstGeom prst="rect">
            <a:avLst/>
          </a:prstGeom>
        </p:spPr>
        <p:txBody>
          <a:bodyPr wrap="square">
            <a:spAutoFit/>
          </a:bodyPr>
          <a:lstStyle/>
          <a:p>
            <a:pPr algn="ctr"/>
            <a:r>
              <a:rPr lang="ru-RU" sz="4800" b="1" u="sng" dirty="0" smtClean="0">
                <a:latin typeface="Times New Roman" pitchFamily="18" charset="0"/>
                <a:cs typeface="Times New Roman" pitchFamily="18" charset="0"/>
              </a:rPr>
              <a:t>Растительные </a:t>
            </a:r>
            <a:r>
              <a:rPr lang="ru-RU" sz="4800" b="1" u="sng" dirty="0">
                <a:latin typeface="Times New Roman" pitchFamily="18" charset="0"/>
                <a:cs typeface="Times New Roman" pitchFamily="18" charset="0"/>
              </a:rPr>
              <a:t>красители</a:t>
            </a:r>
          </a:p>
          <a:p>
            <a:r>
              <a:rPr lang="ru-RU" sz="3600" b="1" dirty="0">
                <a:latin typeface="Times New Roman" pitchFamily="18" charset="0"/>
                <a:cs typeface="Times New Roman" pitchFamily="18" charset="0"/>
              </a:rPr>
              <a:t>К растительным красителям можно отнести</a:t>
            </a:r>
          </a:p>
          <a:p>
            <a:r>
              <a:rPr lang="ru-RU" sz="3600" b="1" dirty="0">
                <a:latin typeface="Times New Roman" pitchFamily="18" charset="0"/>
                <a:cs typeface="Times New Roman" pitchFamily="18" charset="0"/>
              </a:rPr>
              <a:t>такие продукты как хна, </a:t>
            </a:r>
            <a:r>
              <a:rPr lang="ru-RU" sz="3600" b="1" dirty="0" smtClean="0">
                <a:latin typeface="Times New Roman" pitchFamily="18" charset="0"/>
                <a:cs typeface="Times New Roman" pitchFamily="18" charset="0"/>
              </a:rPr>
              <a:t>басма </a:t>
            </a:r>
            <a:r>
              <a:rPr lang="ru-RU" sz="3600" b="1" dirty="0">
                <a:latin typeface="Times New Roman" pitchFamily="18" charset="0"/>
                <a:cs typeface="Times New Roman" pitchFamily="18" charset="0"/>
              </a:rPr>
              <a:t>и</a:t>
            </a:r>
          </a:p>
          <a:p>
            <a:r>
              <a:rPr lang="ru-RU" sz="3600" b="1" dirty="0">
                <a:latin typeface="Times New Roman" pitchFamily="18" charset="0"/>
                <a:cs typeface="Times New Roman" pitchFamily="18" charset="0"/>
              </a:rPr>
              <a:t>другие красители, основанные на натуральных</a:t>
            </a:r>
          </a:p>
          <a:p>
            <a:r>
              <a:rPr lang="ru-RU" sz="3600" b="1" dirty="0">
                <a:latin typeface="Times New Roman" pitchFamily="18" charset="0"/>
                <a:cs typeface="Times New Roman" pitchFamily="18" charset="0"/>
              </a:rPr>
              <a:t>компонентах и лишь с небольшим (а в большинстве</a:t>
            </a:r>
          </a:p>
          <a:p>
            <a:r>
              <a:rPr lang="ru-RU" sz="3600" b="1" dirty="0">
                <a:latin typeface="Times New Roman" pitchFamily="18" charset="0"/>
                <a:cs typeface="Times New Roman" pitchFamily="18" charset="0"/>
              </a:rPr>
              <a:t>случаев – без них) содержанием искусственных.</a:t>
            </a:r>
          </a:p>
        </p:txBody>
      </p:sp>
    </p:spTree>
    <p:extLst>
      <p:ext uri="{BB962C8B-B14F-4D97-AF65-F5344CB8AC3E}">
        <p14:creationId xmlns:p14="http://schemas.microsoft.com/office/powerpoint/2010/main" val="24504206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062113" cy="6740307"/>
          </a:xfrm>
          <a:prstGeom prst="rect">
            <a:avLst/>
          </a:prstGeom>
        </p:spPr>
        <p:txBody>
          <a:bodyPr wrap="square">
            <a:spAutoFit/>
          </a:bodyPr>
          <a:lstStyle/>
          <a:p>
            <a:pPr algn="ctr"/>
            <a:r>
              <a:rPr lang="ru-RU" sz="3600" b="1" dirty="0">
                <a:latin typeface="Times New Roman" pitchFamily="18" charset="0"/>
                <a:cs typeface="Times New Roman" pitchFamily="18" charset="0"/>
              </a:rPr>
              <a:t>Растительные красители действуют </a:t>
            </a:r>
            <a:r>
              <a:rPr lang="ru-RU" sz="3600" b="1" dirty="0" smtClean="0">
                <a:latin typeface="Times New Roman" pitchFamily="18" charset="0"/>
                <a:cs typeface="Times New Roman" pitchFamily="18" charset="0"/>
              </a:rPr>
              <a:t>по принципу тонирующих </a:t>
            </a:r>
            <a:r>
              <a:rPr lang="ru-RU" sz="3600" b="1" dirty="0">
                <a:latin typeface="Times New Roman" pitchFamily="18" charset="0"/>
                <a:cs typeface="Times New Roman" pitchFamily="18" charset="0"/>
              </a:rPr>
              <a:t>красителей. Они состоят из </a:t>
            </a:r>
            <a:r>
              <a:rPr lang="ru-RU" sz="3600" b="1" dirty="0" smtClean="0">
                <a:latin typeface="Times New Roman" pitchFamily="18" charset="0"/>
                <a:cs typeface="Times New Roman" pitchFamily="18" charset="0"/>
              </a:rPr>
              <a:t>маленьких красящих </a:t>
            </a:r>
            <a:r>
              <a:rPr lang="ru-RU" sz="3600" b="1" dirty="0">
                <a:latin typeface="Times New Roman" pitchFamily="18" charset="0"/>
                <a:cs typeface="Times New Roman" pitchFamily="18" charset="0"/>
              </a:rPr>
              <a:t>молекул, которые при помощи воды </a:t>
            </a:r>
            <a:r>
              <a:rPr lang="ru-RU" sz="3600" b="1" dirty="0" smtClean="0">
                <a:latin typeface="Times New Roman" pitchFamily="18" charset="0"/>
                <a:cs typeface="Times New Roman" pitchFamily="18" charset="0"/>
              </a:rPr>
              <a:t>и температуры </a:t>
            </a:r>
            <a:r>
              <a:rPr lang="ru-RU" sz="3600" b="1" dirty="0">
                <a:latin typeface="Times New Roman" pitchFamily="18" charset="0"/>
                <a:cs typeface="Times New Roman" pitchFamily="18" charset="0"/>
              </a:rPr>
              <a:t>проникают в волос и создают цвет.</a:t>
            </a:r>
          </a:p>
          <a:p>
            <a:pPr algn="ctr"/>
            <a:r>
              <a:rPr lang="ru-RU" sz="3600" b="1" dirty="0">
                <a:latin typeface="Times New Roman" pitchFamily="18" charset="0"/>
                <a:cs typeface="Times New Roman" pitchFamily="18" charset="0"/>
              </a:rPr>
              <a:t>Еще одной отличительной чертой </a:t>
            </a:r>
            <a:r>
              <a:rPr lang="ru-RU" sz="3600" b="1" dirty="0" smtClean="0">
                <a:latin typeface="Times New Roman" pitchFamily="18" charset="0"/>
                <a:cs typeface="Times New Roman" pitchFamily="18" charset="0"/>
              </a:rPr>
              <a:t>растительных красителей </a:t>
            </a:r>
            <a:r>
              <a:rPr lang="ru-RU" sz="3600" b="1" dirty="0">
                <a:latin typeface="Times New Roman" pitchFamily="18" charset="0"/>
                <a:cs typeface="Times New Roman" pitchFamily="18" charset="0"/>
              </a:rPr>
              <a:t>является их </a:t>
            </a:r>
            <a:r>
              <a:rPr lang="ru-RU" sz="3600" b="1" dirty="0" smtClean="0">
                <a:latin typeface="Times New Roman" pitchFamily="18" charset="0"/>
                <a:cs typeface="Times New Roman" pitchFamily="18" charset="0"/>
              </a:rPr>
              <a:t>пониженная кислотность – </a:t>
            </a:r>
            <a:r>
              <a:rPr lang="ru-RU" sz="3600" b="1" dirty="0" err="1">
                <a:latin typeface="Times New Roman" pitchFamily="18" charset="0"/>
                <a:cs typeface="Times New Roman" pitchFamily="18" charset="0"/>
              </a:rPr>
              <a:t>pH</a:t>
            </a:r>
            <a:r>
              <a:rPr lang="ru-RU" sz="3600" b="1" dirty="0">
                <a:latin typeface="Times New Roman" pitchFamily="18" charset="0"/>
                <a:cs typeface="Times New Roman" pitchFamily="18" charset="0"/>
              </a:rPr>
              <a:t>-уровень ≈ 2. Именно за счет нее, а </a:t>
            </a:r>
            <a:r>
              <a:rPr lang="ru-RU" sz="3600" b="1" dirty="0" smtClean="0">
                <a:latin typeface="Times New Roman" pitchFamily="18" charset="0"/>
                <a:cs typeface="Times New Roman" pitchFamily="18" charset="0"/>
              </a:rPr>
              <a:t>также наличия </a:t>
            </a:r>
            <a:r>
              <a:rPr lang="ru-RU" sz="3600" b="1" dirty="0">
                <a:latin typeface="Times New Roman" pitchFamily="18" charset="0"/>
                <a:cs typeface="Times New Roman" pitchFamily="18" charset="0"/>
              </a:rPr>
              <a:t>дубящих </a:t>
            </a:r>
            <a:r>
              <a:rPr lang="ru-RU" sz="3600" b="1" dirty="0" smtClean="0">
                <a:latin typeface="Times New Roman" pitchFamily="18" charset="0"/>
                <a:cs typeface="Times New Roman" pitchFamily="18" charset="0"/>
              </a:rPr>
              <a:t>веществ, растительные красители оказывают </a:t>
            </a:r>
            <a:r>
              <a:rPr lang="ru-RU" sz="3600" b="1" dirty="0">
                <a:latin typeface="Times New Roman" pitchFamily="18" charset="0"/>
                <a:cs typeface="Times New Roman" pitchFamily="18" charset="0"/>
              </a:rPr>
              <a:t>восстанавливающее действие на </a:t>
            </a:r>
            <a:r>
              <a:rPr lang="ru-RU" sz="3600" b="1" dirty="0" smtClean="0">
                <a:latin typeface="Times New Roman" pitchFamily="18" charset="0"/>
                <a:cs typeface="Times New Roman" pitchFamily="18" charset="0"/>
              </a:rPr>
              <a:t>волос</a:t>
            </a:r>
            <a:r>
              <a:rPr lang="ru-RU" sz="3600" b="1" dirty="0">
                <a:latin typeface="Times New Roman" pitchFamily="18" charset="0"/>
                <a:cs typeface="Times New Roman" pitchFamily="18" charset="0"/>
              </a:rPr>
              <a:t>.</a:t>
            </a:r>
          </a:p>
        </p:txBody>
      </p:sp>
    </p:spTree>
    <p:extLst>
      <p:ext uri="{BB962C8B-B14F-4D97-AF65-F5344CB8AC3E}">
        <p14:creationId xmlns:p14="http://schemas.microsoft.com/office/powerpoint/2010/main" val="3472163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16632"/>
            <a:ext cx="9144000" cy="6740307"/>
          </a:xfrm>
          <a:prstGeom prst="rect">
            <a:avLst/>
          </a:prstGeom>
        </p:spPr>
        <p:txBody>
          <a:bodyPr wrap="square">
            <a:spAutoFit/>
          </a:bodyPr>
          <a:lstStyle/>
          <a:p>
            <a:pPr algn="ctr"/>
            <a:r>
              <a:rPr lang="ru-RU" sz="3600" b="1" dirty="0">
                <a:latin typeface="Times New Roman" pitchFamily="18" charset="0"/>
                <a:cs typeface="Times New Roman" pitchFamily="18" charset="0"/>
              </a:rPr>
              <a:t>Как и тонирующие красители, растительные </a:t>
            </a:r>
            <a:r>
              <a:rPr lang="ru-RU" sz="3600" b="1" dirty="0" smtClean="0">
                <a:latin typeface="Times New Roman" pitchFamily="18" charset="0"/>
                <a:cs typeface="Times New Roman" pitchFamily="18" charset="0"/>
              </a:rPr>
              <a:t>оседают только </a:t>
            </a:r>
            <a:r>
              <a:rPr lang="ru-RU" sz="3600" b="1" dirty="0">
                <a:latin typeface="Times New Roman" pitchFamily="18" charset="0"/>
                <a:cs typeface="Times New Roman" pitchFamily="18" charset="0"/>
              </a:rPr>
              <a:t>в кутикуле и лишь при долгом </a:t>
            </a:r>
            <a:r>
              <a:rPr lang="ru-RU" sz="3600" b="1" dirty="0" smtClean="0">
                <a:latin typeface="Times New Roman" pitchFamily="18" charset="0"/>
                <a:cs typeface="Times New Roman" pitchFamily="18" charset="0"/>
              </a:rPr>
              <a:t>применении проникают </a:t>
            </a:r>
            <a:r>
              <a:rPr lang="ru-RU" sz="3600" b="1" dirty="0">
                <a:latin typeface="Times New Roman" pitchFamily="18" charset="0"/>
                <a:cs typeface="Times New Roman" pitchFamily="18" charset="0"/>
              </a:rPr>
              <a:t>в верхние </a:t>
            </a:r>
            <a:r>
              <a:rPr lang="ru-RU" sz="3600" b="1" dirty="0" smtClean="0">
                <a:latin typeface="Times New Roman" pitchFamily="18" charset="0"/>
                <a:cs typeface="Times New Roman" pitchFamily="18" charset="0"/>
              </a:rPr>
              <a:t>слои кутикулы</a:t>
            </a:r>
            <a:r>
              <a:rPr lang="ru-RU" sz="3600" b="1" dirty="0">
                <a:latin typeface="Times New Roman" pitchFamily="18" charset="0"/>
                <a:cs typeface="Times New Roman" pitchFamily="18" charset="0"/>
              </a:rPr>
              <a:t>. </a:t>
            </a:r>
            <a:r>
              <a:rPr lang="ru-RU" sz="3600" b="1" dirty="0" smtClean="0">
                <a:latin typeface="Times New Roman" pitchFamily="18" charset="0"/>
                <a:cs typeface="Times New Roman" pitchFamily="18" charset="0"/>
              </a:rPr>
              <a:t>Огромным минусом </a:t>
            </a:r>
            <a:r>
              <a:rPr lang="ru-RU" sz="3600" b="1" dirty="0">
                <a:latin typeface="Times New Roman" pitchFamily="18" charset="0"/>
                <a:cs typeface="Times New Roman" pitchFamily="18" charset="0"/>
              </a:rPr>
              <a:t>растительных красителей </a:t>
            </a:r>
            <a:r>
              <a:rPr lang="ru-RU" sz="3600" b="1" dirty="0" smtClean="0">
                <a:latin typeface="Times New Roman" pitchFamily="18" charset="0"/>
                <a:cs typeface="Times New Roman" pitchFamily="18" charset="0"/>
              </a:rPr>
              <a:t>является их </a:t>
            </a:r>
            <a:r>
              <a:rPr lang="ru-RU" sz="3600" b="1" dirty="0" err="1">
                <a:latin typeface="Times New Roman" pitchFamily="18" charset="0"/>
                <a:cs typeface="Times New Roman" pitchFamily="18" charset="0"/>
              </a:rPr>
              <a:t>накапливаемость</a:t>
            </a:r>
            <a:r>
              <a:rPr lang="ru-RU" sz="3600" b="1" dirty="0">
                <a:latin typeface="Times New Roman" pitchFamily="18" charset="0"/>
                <a:cs typeface="Times New Roman" pitchFamily="18" charset="0"/>
              </a:rPr>
              <a:t>. То есть через </a:t>
            </a:r>
            <a:r>
              <a:rPr lang="ru-RU" sz="3600" b="1" dirty="0" smtClean="0">
                <a:latin typeface="Times New Roman" pitchFamily="18" charset="0"/>
                <a:cs typeface="Times New Roman" pitchFamily="18" charset="0"/>
              </a:rPr>
              <a:t>несколько применений </a:t>
            </a:r>
            <a:r>
              <a:rPr lang="ru-RU" sz="3600" b="1" dirty="0">
                <a:latin typeface="Times New Roman" pitchFamily="18" charset="0"/>
                <a:cs typeface="Times New Roman" pitchFamily="18" charset="0"/>
              </a:rPr>
              <a:t>они настолько «забивают» </a:t>
            </a:r>
            <a:r>
              <a:rPr lang="ru-RU" sz="3600" b="1" dirty="0" smtClean="0">
                <a:latin typeface="Times New Roman" pitchFamily="18" charset="0"/>
                <a:cs typeface="Times New Roman" pitchFamily="18" charset="0"/>
              </a:rPr>
              <a:t>кутикулу, что </a:t>
            </a:r>
            <a:r>
              <a:rPr lang="ru-RU" sz="3600" b="1" dirty="0">
                <a:latin typeface="Times New Roman" pitchFamily="18" charset="0"/>
                <a:cs typeface="Times New Roman" pitchFamily="18" charset="0"/>
              </a:rPr>
              <a:t>волос перестает «дышать» и его </a:t>
            </a:r>
            <a:r>
              <a:rPr lang="ru-RU" sz="3600" b="1" dirty="0" smtClean="0">
                <a:latin typeface="Times New Roman" pitchFamily="18" charset="0"/>
                <a:cs typeface="Times New Roman" pitchFamily="18" charset="0"/>
              </a:rPr>
              <a:t>дальнейшие перманентные </a:t>
            </a:r>
            <a:r>
              <a:rPr lang="ru-RU" sz="3600" b="1" dirty="0">
                <a:latin typeface="Times New Roman" pitchFamily="18" charset="0"/>
                <a:cs typeface="Times New Roman" pitchFamily="18" charset="0"/>
              </a:rPr>
              <a:t>обработки (обесцвечивание, </a:t>
            </a:r>
            <a:r>
              <a:rPr lang="ru-RU" sz="3600" b="1" dirty="0" smtClean="0">
                <a:latin typeface="Times New Roman" pitchFamily="18" charset="0"/>
                <a:cs typeface="Times New Roman" pitchFamily="18" charset="0"/>
              </a:rPr>
              <a:t>выпрямление</a:t>
            </a:r>
            <a:r>
              <a:rPr lang="ru-RU" sz="3600" b="1" dirty="0">
                <a:latin typeface="Times New Roman" pitchFamily="18" charset="0"/>
                <a:cs typeface="Times New Roman" pitchFamily="18" charset="0"/>
              </a:rPr>
              <a:t>, завивка и окрашивание) </a:t>
            </a:r>
            <a:r>
              <a:rPr lang="ru-RU" sz="3600" b="1" dirty="0" smtClean="0">
                <a:latin typeface="Times New Roman" pitchFamily="18" charset="0"/>
                <a:cs typeface="Times New Roman" pitchFamily="18" charset="0"/>
              </a:rPr>
              <a:t>становятся невозможными</a:t>
            </a:r>
            <a:r>
              <a:rPr lang="ru-RU" sz="3600" b="1" dirty="0">
                <a:latin typeface="Times New Roman" pitchFamily="18" charset="0"/>
                <a:cs typeface="Times New Roman" pitchFamily="18" charset="0"/>
              </a:rPr>
              <a:t>.</a:t>
            </a:r>
          </a:p>
        </p:txBody>
      </p:sp>
    </p:spTree>
    <p:extLst>
      <p:ext uri="{BB962C8B-B14F-4D97-AF65-F5344CB8AC3E}">
        <p14:creationId xmlns:p14="http://schemas.microsoft.com/office/powerpoint/2010/main" val="6089979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846" y="0"/>
            <a:ext cx="9144000" cy="584775"/>
          </a:xfrm>
          <a:prstGeom prst="rect">
            <a:avLst/>
          </a:prstGeom>
        </p:spPr>
        <p:txBody>
          <a:bodyPr wrap="square">
            <a:spAutoFit/>
          </a:bodyPr>
          <a:lstStyle/>
          <a:p>
            <a:pPr algn="ctr"/>
            <a:r>
              <a:rPr lang="ru-RU" sz="3200" b="1" u="sng" dirty="0">
                <a:latin typeface="Times New Roman" pitchFamily="18" charset="0"/>
                <a:cs typeface="Times New Roman" pitchFamily="18" charset="0"/>
              </a:rPr>
              <a:t>Поэтапное действие растительных красителей:</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75618" y="546510"/>
            <a:ext cx="4091952"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716016" y="546510"/>
            <a:ext cx="4091952"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0" y="3354822"/>
            <a:ext cx="9144000" cy="3416320"/>
          </a:xfrm>
          <a:prstGeom prst="rect">
            <a:avLst/>
          </a:prstGeom>
        </p:spPr>
        <p:txBody>
          <a:bodyPr wrap="square">
            <a:spAutoFit/>
          </a:bodyPr>
          <a:lstStyle/>
          <a:p>
            <a:r>
              <a:rPr lang="ru-RU" sz="2400" b="1" dirty="0">
                <a:latin typeface="Times New Roman" pitchFamily="18" charset="0"/>
                <a:cs typeface="Times New Roman" pitchFamily="18" charset="0"/>
              </a:rPr>
              <a:t>• </a:t>
            </a:r>
            <a:r>
              <a:rPr lang="ru-RU" sz="2400" b="1" u="sng" dirty="0">
                <a:latin typeface="Times New Roman" pitchFamily="18" charset="0"/>
                <a:cs typeface="Times New Roman" pitchFamily="18" charset="0"/>
              </a:rPr>
              <a:t>Окрашивание.</a:t>
            </a:r>
            <a:r>
              <a:rPr lang="ru-RU" sz="2400" b="1" dirty="0">
                <a:latin typeface="Times New Roman" pitchFamily="18" charset="0"/>
                <a:cs typeface="Times New Roman" pitchFamily="18" charset="0"/>
              </a:rPr>
              <a:t> Растительные красящие </a:t>
            </a:r>
            <a:r>
              <a:rPr lang="ru-RU" sz="2400" b="1" dirty="0" smtClean="0">
                <a:latin typeface="Times New Roman" pitchFamily="18" charset="0"/>
                <a:cs typeface="Times New Roman" pitchFamily="18" charset="0"/>
              </a:rPr>
              <a:t>молекулы</a:t>
            </a:r>
            <a:r>
              <a:rPr lang="ru-RU" sz="2400" b="1" dirty="0">
                <a:latin typeface="Times New Roman" pitchFamily="18" charset="0"/>
                <a:cs typeface="Times New Roman" pitchFamily="18" charset="0"/>
              </a:rPr>
              <a:t>, имеющие большую молекулярную </a:t>
            </a:r>
            <a:r>
              <a:rPr lang="ru-RU" sz="2400" b="1" dirty="0" smtClean="0">
                <a:latin typeface="Times New Roman" pitchFamily="18" charset="0"/>
                <a:cs typeface="Times New Roman" pitchFamily="18" charset="0"/>
              </a:rPr>
              <a:t>массу</a:t>
            </a:r>
            <a:r>
              <a:rPr lang="ru-RU" sz="2400" b="1" dirty="0">
                <a:latin typeface="Times New Roman" pitchFamily="18" charset="0"/>
                <a:cs typeface="Times New Roman" pitchFamily="18" charset="0"/>
              </a:rPr>
              <a:t>, проникают в слои кутикулы и оседают в ней.</a:t>
            </a:r>
          </a:p>
          <a:p>
            <a:r>
              <a:rPr lang="ru-RU" sz="2400" b="1" dirty="0">
                <a:latin typeface="Times New Roman" pitchFamily="18" charset="0"/>
                <a:cs typeface="Times New Roman" pitchFamily="18" charset="0"/>
              </a:rPr>
              <a:t>Из-за сильной закрепляющей и </a:t>
            </a:r>
            <a:r>
              <a:rPr lang="ru-RU" sz="2400" b="1" dirty="0" smtClean="0">
                <a:latin typeface="Times New Roman" pitchFamily="18" charset="0"/>
                <a:cs typeface="Times New Roman" pitchFamily="18" charset="0"/>
              </a:rPr>
              <a:t>покрывающей  способности </a:t>
            </a:r>
            <a:r>
              <a:rPr lang="ru-RU" sz="2400" b="1" dirty="0">
                <a:latin typeface="Times New Roman" pitchFamily="18" charset="0"/>
                <a:cs typeface="Times New Roman" pitchFamily="18" charset="0"/>
              </a:rPr>
              <a:t>молекул, закрывают </a:t>
            </a:r>
            <a:r>
              <a:rPr lang="ru-RU" sz="2400" b="1" dirty="0" smtClean="0">
                <a:latin typeface="Times New Roman" pitchFamily="18" charset="0"/>
                <a:cs typeface="Times New Roman" pitchFamily="18" charset="0"/>
              </a:rPr>
              <a:t>чешуйчатый </a:t>
            </a:r>
            <a:r>
              <a:rPr lang="ru-RU" sz="2400" b="1" dirty="0">
                <a:latin typeface="Times New Roman" pitchFamily="18" charset="0"/>
                <a:cs typeface="Times New Roman" pitchFamily="18" charset="0"/>
              </a:rPr>
              <a:t>слой, создавая эффект </a:t>
            </a:r>
            <a:r>
              <a:rPr lang="ru-RU" sz="2400" b="1" dirty="0" smtClean="0">
                <a:latin typeface="Times New Roman" pitchFamily="18" charset="0"/>
                <a:cs typeface="Times New Roman" pitchFamily="18" charset="0"/>
              </a:rPr>
              <a:t>кондиционирования</a:t>
            </a:r>
            <a:r>
              <a:rPr lang="ru-RU" sz="2400" b="1" dirty="0">
                <a:latin typeface="Times New Roman" pitchFamily="18" charset="0"/>
                <a:cs typeface="Times New Roman" pitchFamily="18" charset="0"/>
              </a:rPr>
              <a:t>.</a:t>
            </a:r>
          </a:p>
          <a:p>
            <a:r>
              <a:rPr lang="ru-RU" sz="2400" b="1" dirty="0">
                <a:latin typeface="Times New Roman" pitchFamily="18" charset="0"/>
                <a:cs typeface="Times New Roman" pitchFamily="18" charset="0"/>
              </a:rPr>
              <a:t>Время процесса</a:t>
            </a:r>
            <a:r>
              <a:rPr lang="ru-RU" sz="2400" b="1" i="1" dirty="0">
                <a:latin typeface="Times New Roman" pitchFamily="18" charset="0"/>
                <a:cs typeface="Times New Roman" pitchFamily="18" charset="0"/>
              </a:rPr>
              <a:t>: 60 минут (</a:t>
            </a:r>
            <a:r>
              <a:rPr lang="ru-RU" sz="2400" b="1" i="1" dirty="0" smtClean="0">
                <a:latin typeface="Times New Roman" pitchFamily="18" charset="0"/>
                <a:cs typeface="Times New Roman" pitchFamily="18" charset="0"/>
              </a:rPr>
              <a:t>профессиональные</a:t>
            </a:r>
            <a:r>
              <a:rPr lang="ru-RU" sz="2400" b="1" i="1" dirty="0">
                <a:latin typeface="Times New Roman" pitchFamily="18" charset="0"/>
                <a:cs typeface="Times New Roman" pitchFamily="18" charset="0"/>
              </a:rPr>
              <a:t>, без </a:t>
            </a:r>
            <a:r>
              <a:rPr lang="ru-RU" sz="2400" b="1" i="1" dirty="0" smtClean="0">
                <a:latin typeface="Times New Roman" pitchFamily="18" charset="0"/>
                <a:cs typeface="Times New Roman" pitchFamily="18" charset="0"/>
              </a:rPr>
              <a:t>тепла), 45 минут </a:t>
            </a:r>
            <a:r>
              <a:rPr lang="ru-RU" sz="2400" b="1" i="1" dirty="0">
                <a:latin typeface="Times New Roman" pitchFamily="18" charset="0"/>
                <a:cs typeface="Times New Roman" pitchFamily="18" charset="0"/>
              </a:rPr>
              <a:t>(с </a:t>
            </a:r>
            <a:r>
              <a:rPr lang="ru-RU" sz="2400" b="1" i="1" dirty="0" smtClean="0">
                <a:latin typeface="Times New Roman" pitchFamily="18" charset="0"/>
                <a:cs typeface="Times New Roman" pitchFamily="18" charset="0"/>
              </a:rPr>
              <a:t>дополнительным теплом), 3 </a:t>
            </a:r>
            <a:r>
              <a:rPr lang="ru-RU" sz="2400" b="1" i="1" dirty="0">
                <a:latin typeface="Times New Roman" pitchFamily="18" charset="0"/>
                <a:cs typeface="Times New Roman" pitchFamily="18" charset="0"/>
              </a:rPr>
              <a:t>часа (в домашних условиях).</a:t>
            </a:r>
          </a:p>
        </p:txBody>
      </p:sp>
    </p:spTree>
    <p:extLst>
      <p:ext uri="{BB962C8B-B14F-4D97-AF65-F5344CB8AC3E}">
        <p14:creationId xmlns:p14="http://schemas.microsoft.com/office/powerpoint/2010/main" val="506561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5951" y="188640"/>
            <a:ext cx="8872722" cy="6124754"/>
          </a:xfrm>
          <a:prstGeom prst="rect">
            <a:avLst/>
          </a:prstGeom>
        </p:spPr>
        <p:txBody>
          <a:bodyPr wrap="square">
            <a:spAutoFit/>
          </a:bodyPr>
          <a:lstStyle/>
          <a:p>
            <a:r>
              <a:rPr lang="ru-RU" sz="3200" b="1" dirty="0">
                <a:latin typeface="Times New Roman" pitchFamily="18" charset="0"/>
                <a:cs typeface="Times New Roman" pitchFamily="18" charset="0"/>
              </a:rPr>
              <a:t>Особенности в применении</a:t>
            </a:r>
            <a:r>
              <a:rPr lang="ru-RU" dirty="0"/>
              <a:t>:</a:t>
            </a:r>
          </a:p>
          <a:p>
            <a:r>
              <a:rPr lang="ru-RU" sz="2400" b="1" i="1" dirty="0">
                <a:latin typeface="Times New Roman" pitchFamily="18" charset="0"/>
                <a:cs typeface="Times New Roman" pitchFamily="18" charset="0"/>
              </a:rPr>
              <a:t>1. Растительные красители необходимо </a:t>
            </a:r>
            <a:r>
              <a:rPr lang="ru-RU" sz="2400" b="1" i="1" dirty="0" smtClean="0">
                <a:latin typeface="Times New Roman" pitchFamily="18" charset="0"/>
                <a:cs typeface="Times New Roman" pitchFamily="18" charset="0"/>
              </a:rPr>
              <a:t>наносить </a:t>
            </a:r>
            <a:r>
              <a:rPr lang="ru-RU" sz="2400" b="1" i="1" dirty="0">
                <a:latin typeface="Times New Roman" pitchFamily="18" charset="0"/>
                <a:cs typeface="Times New Roman" pitchFamily="18" charset="0"/>
              </a:rPr>
              <a:t>на чистые, слегка влажные </a:t>
            </a:r>
            <a:r>
              <a:rPr lang="ru-RU" sz="2400" b="1" i="1" dirty="0" smtClean="0">
                <a:latin typeface="Times New Roman" pitchFamily="18" charset="0"/>
                <a:cs typeface="Times New Roman" pitchFamily="18" charset="0"/>
              </a:rPr>
              <a:t>волосы. Лучше </a:t>
            </a:r>
            <a:r>
              <a:rPr lang="ru-RU" sz="2400" b="1" i="1" dirty="0">
                <a:latin typeface="Times New Roman" pitchFamily="18" charset="0"/>
                <a:cs typeface="Times New Roman" pitchFamily="18" charset="0"/>
              </a:rPr>
              <a:t>всего волосы предварительно </a:t>
            </a:r>
            <a:r>
              <a:rPr lang="ru-RU" sz="2400" b="1" i="1" dirty="0" smtClean="0">
                <a:latin typeface="Times New Roman" pitchFamily="18" charset="0"/>
                <a:cs typeface="Times New Roman" pitchFamily="18" charset="0"/>
              </a:rPr>
              <a:t>вымыть очищающим </a:t>
            </a:r>
            <a:r>
              <a:rPr lang="ru-RU" sz="2400" b="1" i="1" dirty="0">
                <a:latin typeface="Times New Roman" pitchFamily="18" charset="0"/>
                <a:cs typeface="Times New Roman" pitchFamily="18" charset="0"/>
              </a:rPr>
              <a:t>шампунем, шампунем от </a:t>
            </a:r>
            <a:r>
              <a:rPr lang="ru-RU" sz="2400" b="1" i="1" dirty="0" smtClean="0">
                <a:latin typeface="Times New Roman" pitchFamily="18" charset="0"/>
                <a:cs typeface="Times New Roman" pitchFamily="18" charset="0"/>
              </a:rPr>
              <a:t>перхоти или </a:t>
            </a:r>
            <a:r>
              <a:rPr lang="ru-RU" sz="2400" b="1" i="1" dirty="0">
                <a:latin typeface="Times New Roman" pitchFamily="18" charset="0"/>
                <a:cs typeface="Times New Roman" pitchFamily="18" charset="0"/>
              </a:rPr>
              <a:t>для жирных волос.</a:t>
            </a:r>
          </a:p>
          <a:p>
            <a:r>
              <a:rPr lang="ru-RU" sz="2400" b="1" i="1" dirty="0">
                <a:latin typeface="Times New Roman" pitchFamily="18" charset="0"/>
                <a:cs typeface="Times New Roman" pitchFamily="18" charset="0"/>
              </a:rPr>
              <a:t>2. Краситель необходимо наносить </a:t>
            </a:r>
            <a:r>
              <a:rPr lang="ru-RU" sz="2400" b="1" i="1" dirty="0" smtClean="0">
                <a:latin typeface="Times New Roman" pitchFamily="18" charset="0"/>
                <a:cs typeface="Times New Roman" pitchFamily="18" charset="0"/>
              </a:rPr>
              <a:t>техникой «луковица</a:t>
            </a:r>
            <a:r>
              <a:rPr lang="ru-RU" sz="2400" b="1" i="1" dirty="0">
                <a:latin typeface="Times New Roman" pitchFamily="18" charset="0"/>
                <a:cs typeface="Times New Roman" pitchFamily="18" charset="0"/>
              </a:rPr>
              <a:t>», собирая все волосы на </a:t>
            </a:r>
            <a:r>
              <a:rPr lang="ru-RU" sz="2400" b="1" i="1" dirty="0" smtClean="0">
                <a:latin typeface="Times New Roman" pitchFamily="18" charset="0"/>
                <a:cs typeface="Times New Roman" pitchFamily="18" charset="0"/>
              </a:rPr>
              <a:t>макушке</a:t>
            </a:r>
            <a:r>
              <a:rPr lang="ru-RU" sz="2400" b="1" i="1" dirty="0">
                <a:latin typeface="Times New Roman" pitchFamily="18" charset="0"/>
                <a:cs typeface="Times New Roman" pitchFamily="18" charset="0"/>
              </a:rPr>
              <a:t>. Наносить краситель нужно кистью, </a:t>
            </a:r>
            <a:r>
              <a:rPr lang="ru-RU" sz="2400" b="1" i="1" dirty="0" smtClean="0">
                <a:latin typeface="Times New Roman" pitchFamily="18" charset="0"/>
                <a:cs typeface="Times New Roman" pitchFamily="18" charset="0"/>
              </a:rPr>
              <a:t>выбирая </a:t>
            </a:r>
            <a:r>
              <a:rPr lang="ru-RU" sz="2400" b="1" i="1" dirty="0">
                <a:latin typeface="Times New Roman" pitchFamily="18" charset="0"/>
                <a:cs typeface="Times New Roman" pitchFamily="18" charset="0"/>
              </a:rPr>
              <a:t>волосы тонкими прядями. Способ </a:t>
            </a:r>
            <a:r>
              <a:rPr lang="ru-RU" sz="2400" b="1" i="1" dirty="0" smtClean="0">
                <a:latin typeface="Times New Roman" pitchFamily="18" charset="0"/>
                <a:cs typeface="Times New Roman" pitchFamily="18" charset="0"/>
              </a:rPr>
              <a:t>- «</a:t>
            </a:r>
            <a:r>
              <a:rPr lang="ru-RU" sz="2400" b="1" i="1" dirty="0" err="1">
                <a:latin typeface="Times New Roman" pitchFamily="18" charset="0"/>
                <a:cs typeface="Times New Roman" pitchFamily="18" charset="0"/>
              </a:rPr>
              <a:t>тонирование</a:t>
            </a:r>
            <a:r>
              <a:rPr lang="ru-RU" sz="2400" b="1" i="1" dirty="0">
                <a:latin typeface="Times New Roman" pitchFamily="18" charset="0"/>
                <a:cs typeface="Times New Roman" pitchFamily="18" charset="0"/>
              </a:rPr>
              <a:t>». В последующем, </a:t>
            </a:r>
            <a:r>
              <a:rPr lang="ru-RU" sz="2400" b="1" i="1" dirty="0" smtClean="0">
                <a:latin typeface="Times New Roman" pitchFamily="18" charset="0"/>
                <a:cs typeface="Times New Roman" pitchFamily="18" charset="0"/>
              </a:rPr>
              <a:t>краситель опять </a:t>
            </a:r>
            <a:r>
              <a:rPr lang="ru-RU" sz="2400" b="1" i="1" dirty="0">
                <a:latin typeface="Times New Roman" pitchFamily="18" charset="0"/>
                <a:cs typeface="Times New Roman" pitchFamily="18" charset="0"/>
              </a:rPr>
              <a:t>будет наноситься на всю длину. </a:t>
            </a:r>
            <a:r>
              <a:rPr lang="ru-RU" sz="2400" b="1" i="1" dirty="0" smtClean="0">
                <a:latin typeface="Times New Roman" pitchFamily="18" charset="0"/>
                <a:cs typeface="Times New Roman" pitchFamily="18" charset="0"/>
              </a:rPr>
              <a:t>Способы </a:t>
            </a:r>
            <a:r>
              <a:rPr lang="ru-RU" sz="2400" b="1" i="1" dirty="0">
                <a:latin typeface="Times New Roman" pitchFamily="18" charset="0"/>
                <a:cs typeface="Times New Roman" pitchFamily="18" charset="0"/>
              </a:rPr>
              <a:t>«первичное» окрашивание и «вторичное</a:t>
            </a:r>
            <a:r>
              <a:rPr lang="ru-RU" sz="2400" b="1" i="1" dirty="0" smtClean="0">
                <a:latin typeface="Times New Roman" pitchFamily="18" charset="0"/>
                <a:cs typeface="Times New Roman" pitchFamily="18" charset="0"/>
              </a:rPr>
              <a:t>» - </a:t>
            </a:r>
            <a:r>
              <a:rPr lang="ru-RU" sz="2400" b="1" i="1" dirty="0">
                <a:latin typeface="Times New Roman" pitchFamily="18" charset="0"/>
                <a:cs typeface="Times New Roman" pitchFamily="18" charset="0"/>
              </a:rPr>
              <a:t>не используются с этим красителем.</a:t>
            </a:r>
          </a:p>
          <a:p>
            <a:r>
              <a:rPr lang="ru-RU" sz="2400" b="1" i="1" dirty="0">
                <a:latin typeface="Times New Roman" pitchFamily="18" charset="0"/>
                <a:cs typeface="Times New Roman" pitchFamily="18" charset="0"/>
              </a:rPr>
              <a:t>3. Краситель необходимо смешивать с </a:t>
            </a:r>
            <a:r>
              <a:rPr lang="ru-RU" sz="2400" b="1" i="1" dirty="0" smtClean="0">
                <a:latin typeface="Times New Roman" pitchFamily="18" charset="0"/>
                <a:cs typeface="Times New Roman" pitchFamily="18" charset="0"/>
              </a:rPr>
              <a:t>горячей водой </a:t>
            </a:r>
            <a:r>
              <a:rPr lang="ru-RU" sz="2400" b="1" i="1" dirty="0">
                <a:latin typeface="Times New Roman" pitchFamily="18" charset="0"/>
                <a:cs typeface="Times New Roman" pitchFamily="18" charset="0"/>
              </a:rPr>
              <a:t>(около 80оС) </a:t>
            </a:r>
            <a:r>
              <a:rPr lang="ru-RU" sz="2400" b="1" i="1" dirty="0" smtClean="0">
                <a:latin typeface="Times New Roman" pitchFamily="18" charset="0"/>
                <a:cs typeface="Times New Roman" pitchFamily="18" charset="0"/>
              </a:rPr>
              <a:t>в соотношении </a:t>
            </a:r>
            <a:r>
              <a:rPr lang="ru-RU" sz="2400" b="1" i="1" dirty="0">
                <a:latin typeface="Times New Roman" pitchFamily="18" charset="0"/>
                <a:cs typeface="Times New Roman" pitchFamily="18" charset="0"/>
              </a:rPr>
              <a:t>1:4. </a:t>
            </a:r>
            <a:r>
              <a:rPr lang="ru-RU" sz="2400" b="1" i="1" dirty="0" smtClean="0">
                <a:latin typeface="Times New Roman" pitchFamily="18" charset="0"/>
                <a:cs typeface="Times New Roman" pitchFamily="18" charset="0"/>
              </a:rPr>
              <a:t>Смесь должна </a:t>
            </a:r>
            <a:r>
              <a:rPr lang="ru-RU" sz="2400" b="1" i="1" dirty="0">
                <a:latin typeface="Times New Roman" pitchFamily="18" charset="0"/>
                <a:cs typeface="Times New Roman" pitchFamily="18" charset="0"/>
              </a:rPr>
              <a:t>по консистенции напоминать </a:t>
            </a:r>
            <a:r>
              <a:rPr lang="ru-RU" sz="2400" b="1" i="1" dirty="0" smtClean="0">
                <a:latin typeface="Times New Roman" pitchFamily="18" charset="0"/>
                <a:cs typeface="Times New Roman" pitchFamily="18" charset="0"/>
              </a:rPr>
              <a:t>сметану</a:t>
            </a:r>
            <a:r>
              <a:rPr lang="ru-RU" sz="2400" b="1" i="1" dirty="0">
                <a:latin typeface="Times New Roman" pitchFamily="18" charset="0"/>
                <a:cs typeface="Times New Roman" pitchFamily="18" charset="0"/>
              </a:rPr>
              <a:t>. Нельзя разводить смесь в </a:t>
            </a:r>
            <a:r>
              <a:rPr lang="ru-RU" sz="2400" b="1" i="1" dirty="0" smtClean="0">
                <a:latin typeface="Times New Roman" pitchFamily="18" charset="0"/>
                <a:cs typeface="Times New Roman" pitchFamily="18" charset="0"/>
              </a:rPr>
              <a:t>металлической миске </a:t>
            </a:r>
            <a:r>
              <a:rPr lang="ru-RU" sz="2400" b="1" i="1" dirty="0">
                <a:latin typeface="Times New Roman" pitchFamily="18" charset="0"/>
                <a:cs typeface="Times New Roman" pitchFamily="18" charset="0"/>
              </a:rPr>
              <a:t>(посуде). Для смешивания красителя </a:t>
            </a:r>
            <a:r>
              <a:rPr lang="ru-RU" sz="2400" b="1" i="1" dirty="0" smtClean="0">
                <a:latin typeface="Times New Roman" pitchFamily="18" charset="0"/>
                <a:cs typeface="Times New Roman" pitchFamily="18" charset="0"/>
              </a:rPr>
              <a:t>с водой </a:t>
            </a:r>
            <a:r>
              <a:rPr lang="ru-RU" sz="2400" b="1" i="1" dirty="0">
                <a:latin typeface="Times New Roman" pitchFamily="18" charset="0"/>
                <a:cs typeface="Times New Roman" pitchFamily="18" charset="0"/>
              </a:rPr>
              <a:t>идеально пользоваться венчиком</a:t>
            </a:r>
            <a:r>
              <a:rPr lang="ru-RU" dirty="0"/>
              <a:t>.</a:t>
            </a:r>
          </a:p>
        </p:txBody>
      </p:sp>
    </p:spTree>
    <p:extLst>
      <p:ext uri="{BB962C8B-B14F-4D97-AF65-F5344CB8AC3E}">
        <p14:creationId xmlns:p14="http://schemas.microsoft.com/office/powerpoint/2010/main" val="643200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88640"/>
            <a:ext cx="8928992" cy="2308324"/>
          </a:xfrm>
          <a:prstGeom prst="rect">
            <a:avLst/>
          </a:prstGeom>
        </p:spPr>
        <p:txBody>
          <a:bodyPr wrap="square">
            <a:spAutoFit/>
          </a:bodyPr>
          <a:lstStyle/>
          <a:p>
            <a:pPr algn="ctr"/>
            <a:r>
              <a:rPr lang="ru-RU" sz="3200" b="1" u="sng" dirty="0">
                <a:latin typeface="Times New Roman" pitchFamily="18" charset="0"/>
                <a:cs typeface="Times New Roman" pitchFamily="18" charset="0"/>
              </a:rPr>
              <a:t>Ахроматические цвета </a:t>
            </a:r>
            <a:r>
              <a:rPr lang="ru-RU" sz="2800" b="1" dirty="0">
                <a:latin typeface="Times New Roman" pitchFamily="18" charset="0"/>
                <a:cs typeface="Times New Roman" pitchFamily="18" charset="0"/>
              </a:rPr>
              <a:t>– в дословном переводе</a:t>
            </a:r>
          </a:p>
          <a:p>
            <a:pPr algn="ctr"/>
            <a:r>
              <a:rPr lang="ru-RU" sz="2800" b="1" dirty="0">
                <a:latin typeface="Times New Roman" pitchFamily="18" charset="0"/>
                <a:cs typeface="Times New Roman" pitchFamily="18" charset="0"/>
              </a:rPr>
              <a:t>с латинского языка, означает бесцветные цвета.</a:t>
            </a:r>
          </a:p>
          <a:p>
            <a:pPr algn="ctr"/>
            <a:r>
              <a:rPr lang="ru-RU" sz="2800" b="1" dirty="0">
                <a:latin typeface="Times New Roman" pitchFamily="18" charset="0"/>
                <a:cs typeface="Times New Roman" pitchFamily="18" charset="0"/>
              </a:rPr>
              <a:t>К ахроматическим относятся все цвета, которые</a:t>
            </a:r>
          </a:p>
          <a:p>
            <a:pPr algn="ctr"/>
            <a:r>
              <a:rPr lang="ru-RU" sz="2800" b="1" dirty="0">
                <a:latin typeface="Times New Roman" pitchFamily="18" charset="0"/>
                <a:cs typeface="Times New Roman" pitchFamily="18" charset="0"/>
              </a:rPr>
              <a:t>отличаются друг от друга только по светлоте, то</a:t>
            </a:r>
          </a:p>
          <a:p>
            <a:pPr algn="ctr"/>
            <a:r>
              <a:rPr lang="ru-RU" sz="2800" b="1" dirty="0">
                <a:latin typeface="Times New Roman" pitchFamily="18" charset="0"/>
                <a:cs typeface="Times New Roman" pitchFamily="18" charset="0"/>
              </a:rPr>
              <a:t>есть белый, чёрный и все градации серого.</a:t>
            </a:r>
          </a:p>
        </p:txBody>
      </p:sp>
      <p:pic>
        <p:nvPicPr>
          <p:cNvPr id="3"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1286" y="2492896"/>
            <a:ext cx="9025210" cy="4345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89156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508" y="13648"/>
            <a:ext cx="9144000" cy="6740307"/>
          </a:xfrm>
          <a:prstGeom prst="rect">
            <a:avLst/>
          </a:prstGeom>
        </p:spPr>
        <p:txBody>
          <a:bodyPr wrap="square">
            <a:spAutoFit/>
          </a:bodyPr>
          <a:lstStyle/>
          <a:p>
            <a:r>
              <a:rPr lang="ru-RU" sz="2400" b="1" i="1" dirty="0">
                <a:latin typeface="Times New Roman" pitchFamily="18" charset="0"/>
                <a:cs typeface="Times New Roman" pitchFamily="18" charset="0"/>
              </a:rPr>
              <a:t>4. Время воздействия красителя на </a:t>
            </a:r>
            <a:r>
              <a:rPr lang="ru-RU" sz="2400" b="1" i="1" dirty="0" smtClean="0">
                <a:latin typeface="Times New Roman" pitchFamily="18" charset="0"/>
                <a:cs typeface="Times New Roman" pitchFamily="18" charset="0"/>
              </a:rPr>
              <a:t>волосы 60 </a:t>
            </a:r>
            <a:r>
              <a:rPr lang="ru-RU" sz="2400" b="1" i="1" dirty="0">
                <a:latin typeface="Times New Roman" pitchFamily="18" charset="0"/>
                <a:cs typeface="Times New Roman" pitchFamily="18" charset="0"/>
              </a:rPr>
              <a:t>минут. При этом, их нужно завернуть </a:t>
            </a:r>
            <a:r>
              <a:rPr lang="ru-RU" sz="2400" b="1" i="1" dirty="0" smtClean="0">
                <a:latin typeface="Times New Roman" pitchFamily="18" charset="0"/>
                <a:cs typeface="Times New Roman" pitchFamily="18" charset="0"/>
              </a:rPr>
              <a:t>в полиэтиленовый </a:t>
            </a:r>
            <a:r>
              <a:rPr lang="ru-RU" sz="2400" b="1" i="1" dirty="0">
                <a:latin typeface="Times New Roman" pitchFamily="18" charset="0"/>
                <a:cs typeface="Times New Roman" pitchFamily="18" charset="0"/>
              </a:rPr>
              <a:t>колпак или бумагу (</a:t>
            </a:r>
            <a:r>
              <a:rPr lang="ru-RU" sz="2400" b="1" i="1" dirty="0" smtClean="0">
                <a:latin typeface="Times New Roman" pitchFamily="18" charset="0"/>
                <a:cs typeface="Times New Roman" pitchFamily="18" charset="0"/>
              </a:rPr>
              <a:t>например, газета </a:t>
            </a:r>
            <a:r>
              <a:rPr lang="ru-RU" sz="2400" b="1" i="1" dirty="0">
                <a:latin typeface="Times New Roman" pitchFamily="18" charset="0"/>
                <a:cs typeface="Times New Roman" pitchFamily="18" charset="0"/>
              </a:rPr>
              <a:t>или специальные косынки) и </a:t>
            </a:r>
            <a:r>
              <a:rPr lang="ru-RU" sz="2400" b="1" i="1" dirty="0" smtClean="0">
                <a:latin typeface="Times New Roman" pitchFamily="18" charset="0"/>
                <a:cs typeface="Times New Roman" pitchFamily="18" charset="0"/>
              </a:rPr>
              <a:t>утеплить махровым </a:t>
            </a:r>
            <a:r>
              <a:rPr lang="ru-RU" sz="2400" b="1" i="1" dirty="0">
                <a:latin typeface="Times New Roman" pitchFamily="18" charset="0"/>
                <a:cs typeface="Times New Roman" pitchFamily="18" charset="0"/>
              </a:rPr>
              <a:t>полотенцем. Если </a:t>
            </a:r>
            <a:r>
              <a:rPr lang="ru-RU" sz="2400" b="1" i="1" dirty="0" smtClean="0">
                <a:latin typeface="Times New Roman" pitchFamily="18" charset="0"/>
                <a:cs typeface="Times New Roman" pitchFamily="18" charset="0"/>
              </a:rPr>
              <a:t>необходимо сэкономить </a:t>
            </a:r>
            <a:r>
              <a:rPr lang="ru-RU" sz="2400" b="1" i="1" dirty="0">
                <a:latin typeface="Times New Roman" pitchFamily="18" charset="0"/>
                <a:cs typeface="Times New Roman" pitchFamily="18" charset="0"/>
              </a:rPr>
              <a:t>время, то не надо </a:t>
            </a:r>
            <a:r>
              <a:rPr lang="ru-RU" sz="2400" b="1" i="1" dirty="0" smtClean="0">
                <a:latin typeface="Times New Roman" pitchFamily="18" charset="0"/>
                <a:cs typeface="Times New Roman" pitchFamily="18" charset="0"/>
              </a:rPr>
              <a:t>накрывать голову </a:t>
            </a:r>
            <a:r>
              <a:rPr lang="ru-RU" sz="2400" b="1" i="1" dirty="0">
                <a:latin typeface="Times New Roman" pitchFamily="18" charset="0"/>
                <a:cs typeface="Times New Roman" pitchFamily="18" charset="0"/>
              </a:rPr>
              <a:t>полотенцем, лучше посадить </a:t>
            </a:r>
            <a:r>
              <a:rPr lang="ru-RU" sz="2400" b="1" i="1" dirty="0" smtClean="0">
                <a:latin typeface="Times New Roman" pitchFamily="18" charset="0"/>
                <a:cs typeface="Times New Roman" pitchFamily="18" charset="0"/>
              </a:rPr>
              <a:t>клиента под </a:t>
            </a:r>
            <a:r>
              <a:rPr lang="ru-RU" sz="2400" b="1" i="1" dirty="0" err="1">
                <a:latin typeface="Times New Roman" pitchFamily="18" charset="0"/>
                <a:cs typeface="Times New Roman" pitchFamily="18" charset="0"/>
              </a:rPr>
              <a:t>сушуар</a:t>
            </a:r>
            <a:r>
              <a:rPr lang="ru-RU" sz="2400" b="1" i="1" dirty="0">
                <a:latin typeface="Times New Roman" pitchFamily="18" charset="0"/>
                <a:cs typeface="Times New Roman" pitchFamily="18" charset="0"/>
              </a:rPr>
              <a:t> (температура ≈ 40оС) на </a:t>
            </a:r>
            <a:r>
              <a:rPr lang="ru-RU" sz="2400" b="1" i="1" dirty="0" smtClean="0">
                <a:latin typeface="Times New Roman" pitchFamily="18" charset="0"/>
                <a:cs typeface="Times New Roman" pitchFamily="18" charset="0"/>
              </a:rPr>
              <a:t>45 минут</a:t>
            </a:r>
            <a:r>
              <a:rPr lang="ru-RU" sz="2400" b="1" i="1" dirty="0">
                <a:latin typeface="Times New Roman" pitchFamily="18" charset="0"/>
                <a:cs typeface="Times New Roman" pitchFamily="18" charset="0"/>
              </a:rPr>
              <a:t>.</a:t>
            </a:r>
          </a:p>
          <a:p>
            <a:r>
              <a:rPr lang="ru-RU" sz="2400" b="1" i="1" dirty="0">
                <a:latin typeface="Times New Roman" pitchFamily="18" charset="0"/>
                <a:cs typeface="Times New Roman" pitchFamily="18" charset="0"/>
              </a:rPr>
              <a:t>5. По окончании времени, промыть </a:t>
            </a:r>
            <a:r>
              <a:rPr lang="ru-RU" sz="2400" b="1" i="1" dirty="0" smtClean="0">
                <a:latin typeface="Times New Roman" pitchFamily="18" charset="0"/>
                <a:cs typeface="Times New Roman" pitchFamily="18" charset="0"/>
              </a:rPr>
              <a:t>волосы водой </a:t>
            </a:r>
            <a:r>
              <a:rPr lang="ru-RU" sz="2400" b="1" i="1" dirty="0">
                <a:latin typeface="Times New Roman" pitchFamily="18" charset="0"/>
                <a:cs typeface="Times New Roman" pitchFamily="18" charset="0"/>
              </a:rPr>
              <a:t>и несколько раз промыть волосы </a:t>
            </a:r>
            <a:r>
              <a:rPr lang="ru-RU" sz="2400" b="1" i="1" dirty="0" smtClean="0">
                <a:latin typeface="Times New Roman" pitchFamily="18" charset="0"/>
                <a:cs typeface="Times New Roman" pitchFamily="18" charset="0"/>
              </a:rPr>
              <a:t>при помощи </a:t>
            </a:r>
            <a:r>
              <a:rPr lang="ru-RU" sz="2400" b="1" i="1" dirty="0">
                <a:latin typeface="Times New Roman" pitchFamily="18" charset="0"/>
                <a:cs typeface="Times New Roman" pitchFamily="18" charset="0"/>
              </a:rPr>
              <a:t>шампуня.</a:t>
            </a:r>
          </a:p>
          <a:p>
            <a:r>
              <a:rPr lang="ru-RU" sz="2400" b="1" i="1" dirty="0">
                <a:latin typeface="Times New Roman" pitchFamily="18" charset="0"/>
                <a:cs typeface="Times New Roman" pitchFamily="18" charset="0"/>
              </a:rPr>
              <a:t>6. Необходимо помнить, что </a:t>
            </a:r>
            <a:r>
              <a:rPr lang="ru-RU" sz="2400" b="1" i="1" dirty="0" smtClean="0">
                <a:latin typeface="Times New Roman" pitchFamily="18" charset="0"/>
                <a:cs typeface="Times New Roman" pitchFamily="18" charset="0"/>
              </a:rPr>
              <a:t>дальнейшее изменение </a:t>
            </a:r>
            <a:r>
              <a:rPr lang="ru-RU" sz="2400" b="1" i="1" dirty="0">
                <a:latin typeface="Times New Roman" pitchFamily="18" charset="0"/>
                <a:cs typeface="Times New Roman" pitchFamily="18" charset="0"/>
              </a:rPr>
              <a:t>оттенка или цвета волос</a:t>
            </a:r>
          </a:p>
          <a:p>
            <a:r>
              <a:rPr lang="ru-RU" sz="2400" b="1" i="1" dirty="0">
                <a:latin typeface="Times New Roman" pitchFamily="18" charset="0"/>
                <a:cs typeface="Times New Roman" pitchFamily="18" charset="0"/>
              </a:rPr>
              <a:t>будет весьма проблематичным. </a:t>
            </a:r>
            <a:r>
              <a:rPr lang="ru-RU" sz="2400" b="1" i="1" dirty="0" smtClean="0">
                <a:latin typeface="Times New Roman" pitchFamily="18" charset="0"/>
                <a:cs typeface="Times New Roman" pitchFamily="18" charset="0"/>
              </a:rPr>
              <a:t>Поэтому при </a:t>
            </a:r>
            <a:r>
              <a:rPr lang="ru-RU" sz="2400" b="1" i="1" dirty="0">
                <a:latin typeface="Times New Roman" pitchFamily="18" charset="0"/>
                <a:cs typeface="Times New Roman" pitchFamily="18" charset="0"/>
              </a:rPr>
              <a:t>окрашивании волос </a:t>
            </a:r>
            <a:r>
              <a:rPr lang="ru-RU" sz="2400" b="1" i="1" dirty="0" smtClean="0">
                <a:latin typeface="Times New Roman" pitchFamily="18" charset="0"/>
                <a:cs typeface="Times New Roman" pitchFamily="18" charset="0"/>
              </a:rPr>
              <a:t>растительными красителями </a:t>
            </a:r>
            <a:r>
              <a:rPr lang="ru-RU" sz="2400" b="1" i="1" dirty="0">
                <a:latin typeface="Times New Roman" pitchFamily="18" charset="0"/>
                <a:cs typeface="Times New Roman" pitchFamily="18" charset="0"/>
              </a:rPr>
              <a:t>важно запомнить, что </a:t>
            </a:r>
            <a:r>
              <a:rPr lang="ru-RU" sz="2400" b="1" i="1" dirty="0" smtClean="0">
                <a:latin typeface="Times New Roman" pitchFamily="18" charset="0"/>
                <a:cs typeface="Times New Roman" pitchFamily="18" charset="0"/>
              </a:rPr>
              <a:t>это надолго</a:t>
            </a:r>
            <a:r>
              <a:rPr lang="ru-RU" sz="2400" b="1" i="1" dirty="0">
                <a:latin typeface="Times New Roman" pitchFamily="18" charset="0"/>
                <a:cs typeface="Times New Roman" pitchFamily="18" charset="0"/>
              </a:rPr>
              <a:t>.</a:t>
            </a:r>
          </a:p>
          <a:p>
            <a:r>
              <a:rPr lang="ru-RU" sz="2400" b="1" i="1" dirty="0">
                <a:latin typeface="Times New Roman" pitchFamily="18" charset="0"/>
                <a:cs typeface="Times New Roman" pitchFamily="18" charset="0"/>
              </a:rPr>
              <a:t>7. Если на фоне растительного красителя </a:t>
            </a:r>
            <a:r>
              <a:rPr lang="ru-RU" sz="2400" b="1" i="1" dirty="0" smtClean="0">
                <a:latin typeface="Times New Roman" pitchFamily="18" charset="0"/>
                <a:cs typeface="Times New Roman" pitchFamily="18" charset="0"/>
              </a:rPr>
              <a:t>клиент хочет </a:t>
            </a:r>
            <a:r>
              <a:rPr lang="ru-RU" sz="2400" b="1" i="1" dirty="0">
                <a:latin typeface="Times New Roman" pitchFamily="18" charset="0"/>
                <a:cs typeface="Times New Roman" pitchFamily="18" charset="0"/>
              </a:rPr>
              <a:t>получить и изменение формы волос, </a:t>
            </a:r>
            <a:r>
              <a:rPr lang="ru-RU" sz="2400" b="1" i="1" dirty="0" smtClean="0">
                <a:latin typeface="Times New Roman" pitchFamily="18" charset="0"/>
                <a:cs typeface="Times New Roman" pitchFamily="18" charset="0"/>
              </a:rPr>
              <a:t>то это </a:t>
            </a:r>
            <a:r>
              <a:rPr lang="ru-RU" sz="2400" b="1" i="1" dirty="0">
                <a:latin typeface="Times New Roman" pitchFamily="18" charset="0"/>
                <a:cs typeface="Times New Roman" pitchFamily="18" charset="0"/>
              </a:rPr>
              <a:t>необходимо делать после </a:t>
            </a:r>
            <a:r>
              <a:rPr lang="ru-RU" sz="2400" b="1" i="1" dirty="0" smtClean="0">
                <a:latin typeface="Times New Roman" pitchFamily="18" charset="0"/>
                <a:cs typeface="Times New Roman" pitchFamily="18" charset="0"/>
              </a:rPr>
              <a:t>окрашивания, примерно </a:t>
            </a:r>
            <a:r>
              <a:rPr lang="ru-RU" sz="2400" b="1" i="1" dirty="0">
                <a:latin typeface="Times New Roman" pitchFamily="18" charset="0"/>
                <a:cs typeface="Times New Roman" pitchFamily="18" charset="0"/>
              </a:rPr>
              <a:t>через </a:t>
            </a:r>
            <a:r>
              <a:rPr lang="ru-RU" sz="2400" b="1" i="1" dirty="0" smtClean="0">
                <a:latin typeface="Times New Roman" pitchFamily="18" charset="0"/>
                <a:cs typeface="Times New Roman" pitchFamily="18" charset="0"/>
              </a:rPr>
              <a:t>неделю</a:t>
            </a:r>
            <a:r>
              <a:rPr lang="ru-RU" sz="2400" b="1" i="1" dirty="0">
                <a:latin typeface="Times New Roman" pitchFamily="18" charset="0"/>
                <a:cs typeface="Times New Roman" pitchFamily="18" charset="0"/>
              </a:rPr>
              <a:t>. При этом, </a:t>
            </a:r>
            <a:r>
              <a:rPr lang="ru-RU" sz="2400" b="1" i="1" dirty="0" smtClean="0">
                <a:latin typeface="Times New Roman" pitchFamily="18" charset="0"/>
                <a:cs typeface="Times New Roman" pitchFamily="18" charset="0"/>
              </a:rPr>
              <a:t>состав придется </a:t>
            </a:r>
            <a:r>
              <a:rPr lang="ru-RU" sz="2400" b="1" i="1" dirty="0">
                <a:latin typeface="Times New Roman" pitchFamily="18" charset="0"/>
                <a:cs typeface="Times New Roman" pitchFamily="18" charset="0"/>
              </a:rPr>
              <a:t>брать на один уровень сильнее, </a:t>
            </a:r>
            <a:r>
              <a:rPr lang="ru-RU" sz="2400" b="1" i="1" dirty="0" smtClean="0">
                <a:latin typeface="Times New Roman" pitchFamily="18" charset="0"/>
                <a:cs typeface="Times New Roman" pitchFamily="18" charset="0"/>
              </a:rPr>
              <a:t>чем показала </a:t>
            </a:r>
            <a:r>
              <a:rPr lang="ru-RU" sz="2400" b="1" i="1" dirty="0">
                <a:latin typeface="Times New Roman" pitchFamily="18" charset="0"/>
                <a:cs typeface="Times New Roman" pitchFamily="18" charset="0"/>
              </a:rPr>
              <a:t>диагностика.</a:t>
            </a:r>
          </a:p>
        </p:txBody>
      </p:sp>
    </p:spTree>
    <p:extLst>
      <p:ext uri="{BB962C8B-B14F-4D97-AF65-F5344CB8AC3E}">
        <p14:creationId xmlns:p14="http://schemas.microsoft.com/office/powerpoint/2010/main" val="45265829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2405"/>
            <a:ext cx="9120225" cy="1143000"/>
          </a:xfrm>
        </p:spPr>
        <p:txBody>
          <a:bodyPr anchor="t">
            <a:noAutofit/>
          </a:bodyPr>
          <a:lstStyle/>
          <a:p>
            <a:pPr algn="ctr">
              <a:lnSpc>
                <a:spcPts val="2600"/>
              </a:lnSpc>
            </a:pPr>
            <a:r>
              <a:rPr lang="ru-RU" sz="2000" b="1" u="sng" dirty="0" smtClean="0">
                <a:latin typeface="Times New Roman" pitchFamily="18" charset="0"/>
                <a:cs typeface="Times New Roman" pitchFamily="18" charset="0"/>
              </a:rPr>
              <a:t>Хна – это порошок из высушенных листьев </a:t>
            </a:r>
            <a:r>
              <a:rPr lang="ru-RU" sz="2000" b="1" u="sng" dirty="0" err="1" smtClean="0">
                <a:latin typeface="Times New Roman" pitchFamily="18" charset="0"/>
                <a:cs typeface="Times New Roman" pitchFamily="18" charset="0"/>
              </a:rPr>
              <a:t>лавсонии</a:t>
            </a:r>
            <a:r>
              <a:rPr lang="ru-RU" sz="2000" b="1" u="sng" dirty="0" smtClean="0">
                <a:latin typeface="Times New Roman" pitchFamily="18" charset="0"/>
                <a:cs typeface="Times New Roman" pitchFamily="18" charset="0"/>
              </a:rPr>
              <a:t>,  краска для волос растительного происхождения.  Она традиционно используется для </a:t>
            </a:r>
            <a:r>
              <a:rPr lang="ru-RU" sz="2000" b="1" u="sng" dirty="0" smtClean="0">
                <a:latin typeface="Times New Roman" pitchFamily="18" charset="0"/>
                <a:cs typeface="Times New Roman" pitchFamily="18" charset="0"/>
                <a:hlinkClick r:id="rId2" tooltip="Боди арт"/>
              </a:rPr>
              <a:t>украшения тела</a:t>
            </a:r>
            <a:r>
              <a:rPr lang="ru-RU" sz="2000" b="1" u="sng" dirty="0" smtClean="0">
                <a:latin typeface="Times New Roman" pitchFamily="18" charset="0"/>
                <a:cs typeface="Times New Roman" pitchFamily="18" charset="0"/>
              </a:rPr>
              <a:t>, окраски волос и тканей, для лечения в </a:t>
            </a:r>
            <a:r>
              <a:rPr lang="ru-RU" sz="2000" b="1" u="sng" dirty="0" smtClean="0">
                <a:latin typeface="Times New Roman" pitchFamily="18" charset="0"/>
                <a:cs typeface="Times New Roman" pitchFamily="18" charset="0"/>
                <a:hlinkClick r:id="rId3" tooltip="Индия"/>
              </a:rPr>
              <a:t>Индии</a:t>
            </a:r>
            <a:r>
              <a:rPr lang="ru-RU" sz="2000" b="1" u="sng" dirty="0" smtClean="0">
                <a:latin typeface="Times New Roman" pitchFamily="18" charset="0"/>
                <a:cs typeface="Times New Roman" pitchFamily="18" charset="0"/>
              </a:rPr>
              <a:t>, </a:t>
            </a:r>
            <a:r>
              <a:rPr lang="ru-RU" sz="2000" b="1" u="sng" dirty="0" smtClean="0">
                <a:latin typeface="Times New Roman" pitchFamily="18" charset="0"/>
                <a:cs typeface="Times New Roman" pitchFamily="18" charset="0"/>
                <a:hlinkClick r:id="rId4" tooltip="Пакистан"/>
              </a:rPr>
              <a:t>Пакистане</a:t>
            </a:r>
            <a:r>
              <a:rPr lang="ru-RU" sz="2000" b="1" u="sng" dirty="0" smtClean="0">
                <a:latin typeface="Times New Roman" pitchFamily="18" charset="0"/>
                <a:cs typeface="Times New Roman" pitchFamily="18" charset="0"/>
              </a:rPr>
              <a:t>, </a:t>
            </a:r>
            <a:r>
              <a:rPr lang="ru-RU" sz="2000" b="1" u="sng" dirty="0" smtClean="0">
                <a:latin typeface="Times New Roman" pitchFamily="18" charset="0"/>
                <a:cs typeface="Times New Roman" pitchFamily="18" charset="0"/>
                <a:hlinkClick r:id="rId5" tooltip="Северная Африка"/>
              </a:rPr>
              <a:t>Северной Африке</a:t>
            </a:r>
            <a:r>
              <a:rPr lang="ru-RU" sz="2000" b="1" u="sng" dirty="0" smtClean="0">
                <a:latin typeface="Times New Roman" pitchFamily="18" charset="0"/>
                <a:cs typeface="Times New Roman" pitchFamily="18" charset="0"/>
              </a:rPr>
              <a:t> и многих арабских странах</a:t>
            </a:r>
            <a:r>
              <a:rPr lang="ru-RU" sz="2000" u="sng" dirty="0" smtClean="0"/>
              <a:t>.</a:t>
            </a:r>
            <a:endParaRPr lang="ru-RU" sz="2000" u="sng" dirty="0"/>
          </a:p>
        </p:txBody>
      </p:sp>
      <p:sp>
        <p:nvSpPr>
          <p:cNvPr id="3" name="Содержимое 2"/>
          <p:cNvSpPr>
            <a:spLocks noGrp="1"/>
          </p:cNvSpPr>
          <p:nvPr>
            <p:ph idx="1"/>
          </p:nvPr>
        </p:nvSpPr>
        <p:spPr>
          <a:xfrm>
            <a:off x="107504" y="1412776"/>
            <a:ext cx="8856984" cy="5355976"/>
          </a:xfrm>
        </p:spPr>
        <p:txBody>
          <a:bodyPr>
            <a:normAutofit fontScale="92500" lnSpcReduction="10000"/>
          </a:bodyPr>
          <a:lstStyle/>
          <a:p>
            <a:pPr marL="0" indent="0">
              <a:buNone/>
            </a:pPr>
            <a:r>
              <a:rPr lang="ru-RU" sz="2000" b="1" i="1" dirty="0" smtClean="0">
                <a:latin typeface="Times New Roman" pitchFamily="18" charset="0"/>
                <a:cs typeface="Times New Roman" pitchFamily="18" charset="0"/>
              </a:rPr>
              <a:t>Составные продукты на основе хны, такие, как «черная хна», «красная хна», «нейтральная хна», существуют из- за недопонимания  и незнания истории окрашивания волос хной. Время от времени, когда налаживались отношения с Северной Африкой, Индией,  Европой и Средним востоком, хна становилась хорошим предметом торговли. В Европе было слишком холодно, чтобы выращивать хну и индиго, так что технологии использования этих растений для окраски волос были неизвестны. До недавнего времени, большинство хны экспортировалось на запад из Египта и Индии. </a:t>
            </a:r>
            <a:r>
              <a:rPr lang="ru-RU" sz="1100" i="1" dirty="0" smtClean="0">
                <a:latin typeface="Times New Roman" pitchFamily="18" charset="0"/>
                <a:cs typeface="Times New Roman" pitchFamily="18" charset="0"/>
              </a:rPr>
              <a:t/>
            </a:r>
            <a:br>
              <a:rPr lang="ru-RU" sz="1100" i="1" dirty="0" smtClean="0">
                <a:latin typeface="Times New Roman" pitchFamily="18" charset="0"/>
                <a:cs typeface="Times New Roman" pitchFamily="18" charset="0"/>
              </a:rPr>
            </a:br>
            <a:r>
              <a:rPr lang="ru-RU" sz="1100" dirty="0" smtClean="0">
                <a:latin typeface="Times New Roman" pitchFamily="18" charset="0"/>
                <a:cs typeface="Times New Roman" pitchFamily="18" charset="0"/>
              </a:rPr>
              <a:t/>
            </a:r>
            <a:br>
              <a:rPr lang="ru-RU" sz="1100" dirty="0" smtClean="0">
                <a:latin typeface="Times New Roman" pitchFamily="18" charset="0"/>
                <a:cs typeface="Times New Roman" pitchFamily="18" charset="0"/>
              </a:rPr>
            </a:br>
            <a:r>
              <a:rPr lang="ru-RU" sz="2200" b="1" i="1" dirty="0" err="1" smtClean="0">
                <a:latin typeface="Times New Roman" pitchFamily="18" charset="0"/>
                <a:cs typeface="Times New Roman" pitchFamily="18" charset="0"/>
              </a:rPr>
              <a:t>Люсиль</a:t>
            </a:r>
            <a:r>
              <a:rPr lang="ru-RU" sz="2200" b="1" i="1" dirty="0" smtClean="0">
                <a:latin typeface="Times New Roman" pitchFamily="18" charset="0"/>
                <a:cs typeface="Times New Roman" pitchFamily="18" charset="0"/>
              </a:rPr>
              <a:t> </a:t>
            </a:r>
            <a:r>
              <a:rPr lang="ru-RU" sz="2200" b="1" i="1" dirty="0" err="1" smtClean="0">
                <a:latin typeface="Times New Roman" pitchFamily="18" charset="0"/>
                <a:cs typeface="Times New Roman" pitchFamily="18" charset="0"/>
              </a:rPr>
              <a:t>Болл</a:t>
            </a:r>
            <a:r>
              <a:rPr lang="ru-RU" sz="2200" b="1" i="1" dirty="0" smtClean="0">
                <a:latin typeface="Times New Roman" pitchFamily="18" charset="0"/>
                <a:cs typeface="Times New Roman" pitchFamily="18" charset="0"/>
              </a:rPr>
              <a:t> и многие другие голливудские красавцы красили свои волосы чистой хной, когда могли достать её. Хну поставляли из Египта в США, а в северном полушарии она не росла (кроме нескольких мест в Карибском регионе, где её культивировали иммигранты из Индии). Поставки хны в США были редкими и ненадежными, и вскоре вообще прекратились.</a:t>
            </a:r>
            <a:br>
              <a:rPr lang="ru-RU" sz="2200" b="1" i="1" dirty="0" smtClean="0">
                <a:latin typeface="Times New Roman" pitchFamily="18" charset="0"/>
                <a:cs typeface="Times New Roman" pitchFamily="18" charset="0"/>
              </a:rPr>
            </a:br>
            <a:r>
              <a:rPr lang="ru-RU" sz="2200" b="1" i="1" dirty="0" smtClean="0">
                <a:latin typeface="Times New Roman" pitchFamily="18" charset="0"/>
                <a:cs typeface="Times New Roman" pitchFamily="18" charset="0"/>
              </a:rPr>
              <a:t>Хна остается самой популярной краской в Северной Африке, Аравийском полуострове, Южной Азии и Индии, однако те, кто считает, что «современное должно быть лучше» продолжают пользоваться химией. Кто-то же предпочитает хну синтетическим краскам, так как это выражение их исторических предпочтений и их наследия, плюс здоровье и красота волос.</a:t>
            </a:r>
            <a:endParaRPr lang="ru-RU" sz="2200" b="1" i="1" dirty="0">
              <a:latin typeface="Times New Roman" pitchFamily="18" charset="0"/>
              <a:cs typeface="Times New Roman" pitchFamily="18" charset="0"/>
            </a:endParaRPr>
          </a:p>
        </p:txBody>
      </p:sp>
    </p:spTree>
    <p:extLst>
      <p:ext uri="{BB962C8B-B14F-4D97-AF65-F5344CB8AC3E}">
        <p14:creationId xmlns:p14="http://schemas.microsoft.com/office/powerpoint/2010/main" val="4047464967"/>
      </p:ext>
    </p:extLst>
  </p:cSld>
  <p:clrMapOvr>
    <a:masterClrMapping/>
  </p:clrMapOvr>
  <p:transition>
    <p:wipe dir="d"/>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8640"/>
            <a:ext cx="9036496" cy="1884824"/>
          </a:xfrm>
        </p:spPr>
        <p:txBody>
          <a:bodyPr anchor="t">
            <a:noAutofit/>
          </a:bodyPr>
          <a:lstStyle/>
          <a:p>
            <a:pPr fontAlgn="base"/>
            <a:r>
              <a:rPr lang="ru-RU" sz="2400" b="1" dirty="0" smtClean="0">
                <a:latin typeface="Times New Roman" pitchFamily="18" charset="0"/>
                <a:cs typeface="Times New Roman" pitchFamily="18" charset="0"/>
              </a:rPr>
              <a:t>Хна и басма – самые популярные из растительных красок для волос. Такое окрашивание улучшает структуру волос, придает им блеск, делает послушными и шелковистыми. Положительный эффект для здоровья волос ты почувствуешь сразу же после применения этого средства. Хна окрашивает волосы в рыжий оттенок, басма – в темный. Краски на основе хны и басмы позволяют получать и другие оттенки.</a:t>
            </a:r>
            <a:endParaRPr lang="ru-RU" sz="2400" b="1" dirty="0">
              <a:latin typeface="Times New Roman" pitchFamily="18" charset="0"/>
              <a:cs typeface="Times New Roman" pitchFamily="18" charset="0"/>
            </a:endParaRPr>
          </a:p>
        </p:txBody>
      </p:sp>
      <p:sp>
        <p:nvSpPr>
          <p:cNvPr id="3" name="Содержимое 2"/>
          <p:cNvSpPr>
            <a:spLocks noGrp="1"/>
          </p:cNvSpPr>
          <p:nvPr>
            <p:ph idx="1"/>
          </p:nvPr>
        </p:nvSpPr>
        <p:spPr>
          <a:xfrm>
            <a:off x="251521" y="2996952"/>
            <a:ext cx="8352928" cy="3600400"/>
          </a:xfrm>
        </p:spPr>
        <p:txBody>
          <a:bodyPr>
            <a:noAutofit/>
          </a:bodyPr>
          <a:lstStyle/>
          <a:p>
            <a:r>
              <a:rPr lang="ru-RU" sz="2800" b="1" i="1" dirty="0" smtClean="0">
                <a:latin typeface="Times New Roman" pitchFamily="18" charset="0"/>
                <a:cs typeface="Times New Roman" pitchFamily="18" charset="0"/>
              </a:rPr>
              <a:t>Басму получают из некоторых видов растения </a:t>
            </a:r>
            <a:r>
              <a:rPr lang="ru-RU" sz="2800" b="1" i="1" dirty="0" err="1" smtClean="0">
                <a:latin typeface="Times New Roman" pitchFamily="18" charset="0"/>
                <a:cs typeface="Times New Roman" pitchFamily="18" charset="0"/>
              </a:rPr>
              <a:t>индигофера</a:t>
            </a:r>
            <a:r>
              <a:rPr lang="ru-RU" sz="2800" b="1" i="1" dirty="0" smtClean="0">
                <a:latin typeface="Times New Roman" pitchFamily="18" charset="0"/>
                <a:cs typeface="Times New Roman" pitchFamily="18" charset="0"/>
              </a:rPr>
              <a:t>. Из этого же растения получают индиго. Для получения хны используют листья </a:t>
            </a:r>
            <a:r>
              <a:rPr lang="ru-RU" sz="2800" b="1" i="1" dirty="0" err="1" smtClean="0">
                <a:latin typeface="Times New Roman" pitchFamily="18" charset="0"/>
                <a:cs typeface="Times New Roman" pitchFamily="18" charset="0"/>
              </a:rPr>
              <a:t>лавсонии</a:t>
            </a:r>
            <a:r>
              <a:rPr lang="ru-RU" sz="2800" b="1" i="1" dirty="0" smtClean="0">
                <a:latin typeface="Times New Roman" pitchFamily="18" charset="0"/>
                <a:cs typeface="Times New Roman" pitchFamily="18" charset="0"/>
              </a:rPr>
              <a:t>, которую также нередко называют хной. </a:t>
            </a:r>
            <a:br>
              <a:rPr lang="ru-RU" sz="2800" b="1" i="1" dirty="0" smtClean="0">
                <a:latin typeface="Times New Roman" pitchFamily="18" charset="0"/>
                <a:cs typeface="Times New Roman" pitchFamily="18" charset="0"/>
              </a:rPr>
            </a:br>
            <a:r>
              <a:rPr lang="ru-RU" sz="2800" b="1" i="1" dirty="0" smtClean="0">
                <a:latin typeface="Times New Roman" pitchFamily="18" charset="0"/>
                <a:cs typeface="Times New Roman" pitchFamily="18" charset="0"/>
              </a:rPr>
              <a:t>Сейчас во многих странах хну используют в качестве естественного украшения участков – для создания живых изгородей.</a:t>
            </a:r>
          </a:p>
          <a:p>
            <a:endParaRPr lang="ru-RU"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4179647276"/>
      </p:ext>
    </p:extLst>
  </p:cSld>
  <p:clrMapOvr>
    <a:masterClrMapping/>
  </p:clrMapOvr>
  <p:transition>
    <p:wip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44624"/>
            <a:ext cx="4248473" cy="562074"/>
          </a:xfrm>
        </p:spPr>
        <p:txBody>
          <a:bodyPr anchor="t"/>
          <a:lstStyle/>
          <a:p>
            <a:pPr algn="ctr"/>
            <a:r>
              <a:rPr lang="ru-RU" b="1" dirty="0" smtClean="0">
                <a:latin typeface="Times New Roman" pitchFamily="18" charset="0"/>
                <a:cs typeface="Times New Roman" pitchFamily="18" charset="0"/>
              </a:rPr>
              <a:t>Виды хны и басмы</a:t>
            </a:r>
            <a:endParaRPr lang="ru-RU" b="1" dirty="0">
              <a:latin typeface="Times New Roman" pitchFamily="18" charset="0"/>
              <a:cs typeface="Times New Roman" pitchFamily="18" charset="0"/>
            </a:endParaRPr>
          </a:p>
        </p:txBody>
      </p:sp>
      <p:pic>
        <p:nvPicPr>
          <p:cNvPr id="3074" name="Picture 2" descr="C:\Users\User\Desktop\Хна и Басма!!\9473.jpeg"/>
          <p:cNvPicPr>
            <a:picLocks noGrp="1" noChangeAspect="1" noChangeArrowheads="1"/>
          </p:cNvPicPr>
          <p:nvPr>
            <p:ph idx="1"/>
          </p:nvPr>
        </p:nvPicPr>
        <p:blipFill>
          <a:blip r:embed="rId2" cstate="print"/>
          <a:srcRect/>
          <a:stretch>
            <a:fillRect/>
          </a:stretch>
        </p:blipFill>
        <p:spPr bwMode="auto">
          <a:xfrm>
            <a:off x="29724" y="692696"/>
            <a:ext cx="6768752" cy="4480467"/>
          </a:xfrm>
          <a:prstGeom prst="rect">
            <a:avLst/>
          </a:prstGeom>
          <a:noFill/>
        </p:spPr>
      </p:pic>
      <p:pic>
        <p:nvPicPr>
          <p:cNvPr id="4" name="Picture 2" descr="C:\Users\User\Desktop\Хна и Басма!!\76588669_miraromatovnethna_basma_11311950140_xwidth300.jpg"/>
          <p:cNvPicPr>
            <a:picLocks noChangeAspect="1" noChangeArrowheads="1"/>
          </p:cNvPicPr>
          <p:nvPr/>
        </p:nvPicPr>
        <p:blipFill rotWithShape="1">
          <a:blip r:embed="rId3" cstate="print"/>
          <a:srcRect t="15586" b="17173"/>
          <a:stretch/>
        </p:blipFill>
        <p:spPr bwMode="auto">
          <a:xfrm>
            <a:off x="5580112" y="3717031"/>
            <a:ext cx="3456384" cy="3305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User\Desktop\Хна и Басма!!\prod5174_maxi.jpg"/>
          <p:cNvPicPr>
            <a:picLocks noChangeAspect="1" noChangeArrowheads="1"/>
          </p:cNvPicPr>
          <p:nvPr/>
        </p:nvPicPr>
        <p:blipFill>
          <a:blip r:embed="rId4" cstate="print"/>
          <a:srcRect/>
          <a:stretch>
            <a:fillRect/>
          </a:stretch>
        </p:blipFill>
        <p:spPr bwMode="auto">
          <a:xfrm>
            <a:off x="4628" y="3429000"/>
            <a:ext cx="2551148" cy="3422272"/>
          </a:xfrm>
          <a:prstGeom prst="rect">
            <a:avLst/>
          </a:prstGeom>
          <a:noFill/>
        </p:spPr>
      </p:pic>
    </p:spTree>
    <p:extLst>
      <p:ext uri="{BB962C8B-B14F-4D97-AF65-F5344CB8AC3E}">
        <p14:creationId xmlns:p14="http://schemas.microsoft.com/office/powerpoint/2010/main" val="888424700"/>
      </p:ext>
    </p:extLst>
  </p:cSld>
  <p:clrMapOvr>
    <a:masterClrMapping/>
  </p:clrMapOvr>
  <p:transition>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5468887" cy="562074"/>
          </a:xfrm>
        </p:spPr>
        <p:txBody>
          <a:bodyPr anchor="t"/>
          <a:lstStyle/>
          <a:p>
            <a:r>
              <a:rPr lang="ru-RU" b="1" dirty="0" smtClean="0">
                <a:latin typeface="Times New Roman" pitchFamily="18" charset="0"/>
                <a:cs typeface="Times New Roman" pitchFamily="18" charset="0"/>
              </a:rPr>
              <a:t>Окрашивание волос хной</a:t>
            </a:r>
            <a:r>
              <a:rPr lang="ru-RU" dirty="0" smtClean="0"/>
              <a:t>  </a:t>
            </a:r>
            <a:endParaRPr lang="ru-RU" dirty="0"/>
          </a:p>
        </p:txBody>
      </p:sp>
      <p:sp>
        <p:nvSpPr>
          <p:cNvPr id="3" name="Содержимое 2"/>
          <p:cNvSpPr>
            <a:spLocks noGrp="1"/>
          </p:cNvSpPr>
          <p:nvPr>
            <p:ph idx="1"/>
          </p:nvPr>
        </p:nvSpPr>
        <p:spPr>
          <a:xfrm>
            <a:off x="-252536" y="620689"/>
            <a:ext cx="9396536" cy="6120680"/>
          </a:xfrm>
        </p:spPr>
        <p:txBody>
          <a:bodyPr>
            <a:normAutofit fontScale="25000" lnSpcReduction="20000"/>
          </a:bodyPr>
          <a:lstStyle/>
          <a:p>
            <a:pPr algn="ctr">
              <a:buNone/>
            </a:pPr>
            <a:r>
              <a:rPr lang="ru-RU" dirty="0" smtClean="0"/>
              <a:t>            </a:t>
            </a:r>
            <a:r>
              <a:rPr lang="ru-RU" sz="6400" b="1" dirty="0" smtClean="0">
                <a:latin typeface="Times New Roman" pitchFamily="18" charset="0"/>
                <a:cs typeface="Times New Roman" pitchFamily="18" charset="0"/>
              </a:rPr>
              <a:t>Когда паста из хны покрывает поверхность волос, её частицы перемещаются в структуру волоса и связываются с кератином. Получившийся цвет волос является отражением натурального цвета и частиц пасты хны, которые связываются с кератином. Обычно, когда свет отражается от окрашенных хной волос, то внешний слой волос отдает красноватым отливом. Цвет, который получится у вас в результате окрашивания, напрямую зависит от того, какой натуральный цвет имеют ваши волосы. Поскольку молекулы красно-оранжевого красителя связываются с кератином, который окружает ядро волоса, то результирующий цвет является индивидуальным для различных цветов волос и разных людей. Цвет хны полупрозрачный, поэтому цвет вашей кожи так же на нем скажется, так как эти цвета смешаются. Волосы, окрашенные хной выглядят так, как будто это ваш натуральный цвет. Только хна самого высокого качества (для боди</a:t>
            </a:r>
            <a:r>
              <a:rPr lang="ru-RU" sz="6400" b="1" dirty="0">
                <a:latin typeface="Times New Roman" pitchFamily="18" charset="0"/>
                <a:cs typeface="Times New Roman" pitchFamily="18" charset="0"/>
              </a:rPr>
              <a:t>-</a:t>
            </a:r>
            <a:r>
              <a:rPr lang="ru-RU" sz="6400" b="1" dirty="0" smtClean="0">
                <a:latin typeface="Times New Roman" pitchFamily="18" charset="0"/>
                <a:cs typeface="Times New Roman" pitchFamily="18" charset="0"/>
              </a:rPr>
              <a:t>арта) безопасна для нанесения на окрашенные, осветленные, ослабленные и завитые волосы.</a:t>
            </a:r>
            <a:br>
              <a:rPr lang="ru-RU" sz="6400" b="1" dirty="0" smtClean="0">
                <a:latin typeface="Times New Roman" pitchFamily="18" charset="0"/>
                <a:cs typeface="Times New Roman" pitchFamily="18" charset="0"/>
              </a:rPr>
            </a:br>
            <a:r>
              <a:rPr lang="ru-RU" sz="6400" b="1" dirty="0" smtClean="0">
                <a:latin typeface="Times New Roman" pitchFamily="18" charset="0"/>
                <a:cs typeface="Times New Roman" pitchFamily="18" charset="0"/>
              </a:rPr>
              <a:t>Хна отлично работает на волосах </a:t>
            </a:r>
            <a:r>
              <a:rPr lang="ru-RU" sz="6400" b="1" dirty="0" err="1" smtClean="0">
                <a:latin typeface="Times New Roman" pitchFamily="18" charset="0"/>
                <a:cs typeface="Times New Roman" pitchFamily="18" charset="0"/>
              </a:rPr>
              <a:t>Афро-американцев</a:t>
            </a:r>
            <a:r>
              <a:rPr lang="ru-RU" sz="6400" b="1" dirty="0" smtClean="0">
                <a:latin typeface="Times New Roman" pitchFamily="18" charset="0"/>
                <a:cs typeface="Times New Roman" pitchFamily="18" charset="0"/>
              </a:rPr>
              <a:t>. Она не окрашивает волосы в красный цвет, но дает им красный отлив. Хна для </a:t>
            </a:r>
            <a:r>
              <a:rPr lang="ru-RU" sz="6400" b="1" dirty="0" err="1" smtClean="0">
                <a:latin typeface="Times New Roman" pitchFamily="18" charset="0"/>
                <a:cs typeface="Times New Roman" pitchFamily="18" charset="0"/>
              </a:rPr>
              <a:t>боди</a:t>
            </a:r>
            <a:r>
              <a:rPr lang="ru-RU" sz="6400" b="1" dirty="0" smtClean="0">
                <a:latin typeface="Times New Roman" pitchFamily="18" charset="0"/>
                <a:cs typeface="Times New Roman" pitchFamily="18" charset="0"/>
              </a:rPr>
              <a:t> </a:t>
            </a:r>
            <a:r>
              <a:rPr lang="ru-RU" sz="6400" b="1" dirty="0" err="1" smtClean="0">
                <a:latin typeface="Times New Roman" pitchFamily="18" charset="0"/>
                <a:cs typeface="Times New Roman" pitchFamily="18" charset="0"/>
              </a:rPr>
              <a:t>арта</a:t>
            </a:r>
            <a:r>
              <a:rPr lang="ru-RU" sz="6400" b="1" dirty="0" smtClean="0">
                <a:latin typeface="Times New Roman" pitchFamily="18" charset="0"/>
                <a:cs typeface="Times New Roman" pitchFamily="18" charset="0"/>
              </a:rPr>
              <a:t> легко смывается с кудряшек, косичек, завитков и её можно применять на ослабленных волосах. Хна для </a:t>
            </a:r>
            <a:r>
              <a:rPr lang="ru-RU" sz="6400" b="1" dirty="0" err="1" smtClean="0">
                <a:latin typeface="Times New Roman" pitchFamily="18" charset="0"/>
                <a:cs typeface="Times New Roman" pitchFamily="18" charset="0"/>
              </a:rPr>
              <a:t>боди</a:t>
            </a:r>
            <a:r>
              <a:rPr lang="ru-RU" sz="6400" b="1" dirty="0" smtClean="0">
                <a:latin typeface="Times New Roman" pitchFamily="18" charset="0"/>
                <a:cs typeface="Times New Roman" pitchFamily="18" charset="0"/>
              </a:rPr>
              <a:t> арта делает волосы шелковистыми и блестящими, восстанавливает повреждения от химических процессов.</a:t>
            </a:r>
            <a:br>
              <a:rPr lang="ru-RU" sz="6400" b="1" dirty="0" smtClean="0">
                <a:latin typeface="Times New Roman" pitchFamily="18" charset="0"/>
                <a:cs typeface="Times New Roman" pitchFamily="18" charset="0"/>
              </a:rPr>
            </a:br>
            <a:r>
              <a:rPr lang="ru-RU" sz="6400" b="1" dirty="0" smtClean="0">
                <a:latin typeface="Times New Roman" pitchFamily="18" charset="0"/>
                <a:cs typeface="Times New Roman" pitchFamily="18" charset="0"/>
              </a:rPr>
              <a:t>Способ окраски волос натуральным красителем, а именно хной, пришел с Востока. Эти рецепты проверены временем. На Востоке с помощью хны окрашивают не только волосы, но и ноги, руки, ногти и ступни. Краситель абсолютно безопасен. Растение, из которого добывают краситель для хны, содержит много эфирных масел и дубильных веществ. Поэтому хна полезна волосам, они укрепляются, оздоровляются, становятся блестящими и эластичными. Хна так же лечит корни волос, защищает их от вредного воздействия солнца, помогает при перхоти, останавливает потерю волос.</a:t>
            </a:r>
            <a:br>
              <a:rPr lang="ru-RU" sz="6400" b="1" dirty="0" smtClean="0">
                <a:latin typeface="Times New Roman" pitchFamily="18" charset="0"/>
                <a:cs typeface="Times New Roman" pitchFamily="18" charset="0"/>
              </a:rPr>
            </a:br>
            <a:r>
              <a:rPr lang="ru-RU" sz="6400" b="1" dirty="0" smtClean="0">
                <a:latin typeface="Times New Roman" pitchFamily="18" charset="0"/>
                <a:cs typeface="Times New Roman" pitchFamily="18" charset="0"/>
              </a:rPr>
              <a:t>Окрашивание хной - дело тонкое, тут очень много зависит от начального цвета волос. Самый красивый оттенок получается у шатенок, каштановые волосы становятся насыщеннее и с золотым отливом.</a:t>
            </a:r>
            <a:br>
              <a:rPr lang="ru-RU" sz="6400" b="1" dirty="0" smtClean="0">
                <a:latin typeface="Times New Roman" pitchFamily="18" charset="0"/>
                <a:cs typeface="Times New Roman" pitchFamily="18" charset="0"/>
              </a:rPr>
            </a:br>
            <a:r>
              <a:rPr lang="ru-RU" sz="6400" b="1" dirty="0" smtClean="0">
                <a:latin typeface="Times New Roman" pitchFamily="18" charset="0"/>
                <a:cs typeface="Times New Roman" pitchFamily="18" charset="0"/>
              </a:rPr>
              <a:t>Хна не обладает столь сильным красящим свойством, чтобы полностью скрыть естественный цвет волос, она лишь придает им красноватый оттенок. Действие хны на светлые волосы намного сильнее, чем на черные, которые приобретают лишь легкий красноватый отблеск. Не рекомендуется чистая хна только для </a:t>
            </a:r>
            <a:r>
              <a:rPr lang="ru-RU" sz="6400" b="1" dirty="0" err="1" smtClean="0">
                <a:latin typeface="Times New Roman" pitchFamily="18" charset="0"/>
                <a:cs typeface="Times New Roman" pitchFamily="18" charset="0"/>
              </a:rPr>
              <a:t>блондированных</a:t>
            </a:r>
            <a:r>
              <a:rPr lang="ru-RU" sz="6400" b="1" dirty="0" smtClean="0">
                <a:latin typeface="Times New Roman" pitchFamily="18" charset="0"/>
                <a:cs typeface="Times New Roman" pitchFamily="18" charset="0"/>
              </a:rPr>
              <a:t> и седых волос, так как может окрасить их в морковно-красный цвет.</a:t>
            </a:r>
          </a:p>
          <a:p>
            <a:endParaRPr lang="ru-RU" dirty="0"/>
          </a:p>
        </p:txBody>
      </p:sp>
    </p:spTree>
    <p:extLst>
      <p:ext uri="{BB962C8B-B14F-4D97-AF65-F5344CB8AC3E}">
        <p14:creationId xmlns:p14="http://schemas.microsoft.com/office/powerpoint/2010/main" val="3226962605"/>
      </p:ext>
    </p:extLst>
  </p:cSld>
  <p:clrMapOvr>
    <a:masterClrMapping/>
  </p:clrMapOvr>
  <p:transition>
    <p:fade thruBlk="1"/>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88640"/>
            <a:ext cx="5400600" cy="562074"/>
          </a:xfrm>
        </p:spPr>
        <p:txBody>
          <a:bodyPr anchor="t"/>
          <a:lstStyle/>
          <a:p>
            <a:pPr algn="ctr"/>
            <a:r>
              <a:rPr lang="ru-RU" sz="4000" b="1" dirty="0" smtClean="0">
                <a:latin typeface="Times New Roman" pitchFamily="18" charset="0"/>
                <a:cs typeface="Times New Roman" pitchFamily="18" charset="0"/>
              </a:rPr>
              <a:t>Способ нанесения</a:t>
            </a:r>
            <a:endParaRPr lang="ru-RU" sz="4000" b="1" dirty="0">
              <a:latin typeface="Times New Roman" pitchFamily="18" charset="0"/>
              <a:cs typeface="Times New Roman" pitchFamily="18" charset="0"/>
            </a:endParaRPr>
          </a:p>
        </p:txBody>
      </p:sp>
      <p:pic>
        <p:nvPicPr>
          <p:cNvPr id="5122" name="Picture 2" descr="C:\Users\User\Desktop\Хна и Басма!!\iлроепг.jpg"/>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a:stretch>
            <a:fillRect/>
          </a:stretch>
        </p:blipFill>
        <p:spPr bwMode="auto">
          <a:xfrm>
            <a:off x="323528" y="836712"/>
            <a:ext cx="3923928" cy="5100005"/>
          </a:xfrm>
          <a:prstGeom prst="rect">
            <a:avLst/>
          </a:prstGeom>
          <a:noFill/>
        </p:spPr>
      </p:pic>
      <p:pic>
        <p:nvPicPr>
          <p:cNvPr id="5123" name="Picture 3" descr="C:\Users\User\Desktop\Хна и Басма!!\iло.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rcRect/>
          <a:stretch>
            <a:fillRect/>
          </a:stretch>
        </p:blipFill>
        <p:spPr bwMode="auto">
          <a:xfrm>
            <a:off x="4860032" y="1700808"/>
            <a:ext cx="3903862" cy="4752528"/>
          </a:xfrm>
          <a:prstGeom prst="rect">
            <a:avLst/>
          </a:prstGeom>
          <a:noFill/>
        </p:spPr>
      </p:pic>
    </p:spTree>
    <p:extLst>
      <p:ext uri="{BB962C8B-B14F-4D97-AF65-F5344CB8AC3E}">
        <p14:creationId xmlns:p14="http://schemas.microsoft.com/office/powerpoint/2010/main" val="24306973"/>
      </p:ext>
    </p:extLst>
  </p:cSld>
  <p:clrMapOvr>
    <a:masterClrMapping/>
  </p:clrMapOvr>
  <p:transition>
    <p:wipe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16632"/>
            <a:ext cx="3888432" cy="562074"/>
          </a:xfrm>
        </p:spPr>
        <p:txBody>
          <a:bodyPr anchor="t"/>
          <a:lstStyle/>
          <a:p>
            <a:r>
              <a:rPr lang="ru-RU" sz="3600" b="1" dirty="0" smtClean="0">
                <a:latin typeface="Times New Roman" pitchFamily="18" charset="0"/>
                <a:cs typeface="Times New Roman" pitchFamily="18" charset="0"/>
              </a:rPr>
              <a:t>Нанесение хны:</a:t>
            </a:r>
            <a:endParaRPr lang="ru-RU" sz="3600" b="1" dirty="0">
              <a:latin typeface="Times New Roman" pitchFamily="18" charset="0"/>
              <a:cs typeface="Times New Roman" pitchFamily="18" charset="0"/>
            </a:endParaRPr>
          </a:p>
        </p:txBody>
      </p:sp>
      <p:sp>
        <p:nvSpPr>
          <p:cNvPr id="3" name="Содержимое 2"/>
          <p:cNvSpPr>
            <a:spLocks noGrp="1"/>
          </p:cNvSpPr>
          <p:nvPr>
            <p:ph idx="1"/>
          </p:nvPr>
        </p:nvSpPr>
        <p:spPr>
          <a:xfrm>
            <a:off x="0" y="764704"/>
            <a:ext cx="9144000" cy="5976664"/>
          </a:xfrm>
        </p:spPr>
        <p:txBody>
          <a:bodyPr>
            <a:normAutofit fontScale="77500" lnSpcReduction="20000"/>
          </a:bodyPr>
          <a:lstStyle/>
          <a:p>
            <a:pPr>
              <a:buNone/>
            </a:pPr>
            <a:r>
              <a:rPr lang="ru-RU" dirty="0" smtClean="0"/>
              <a:t/>
            </a:r>
            <a:br>
              <a:rPr lang="ru-RU" dirty="0" smtClean="0"/>
            </a:br>
            <a:r>
              <a:rPr lang="ru-RU" dirty="0" smtClean="0"/>
              <a:t>- </a:t>
            </a:r>
            <a:r>
              <a:rPr lang="ru-RU" sz="3100" b="1" dirty="0" smtClean="0">
                <a:latin typeface="Times New Roman" pitchFamily="18" charset="0"/>
                <a:cs typeface="Times New Roman" pitchFamily="18" charset="0"/>
              </a:rPr>
              <a:t>Обильное и длительное нанесение означает богатый цвет.  Не экономьте смесь. Более тщательное и щедрое нанесение означает, что цвет будет богаче. Нанести хну тщательно до самого скальпа.</a:t>
            </a:r>
            <a:br>
              <a:rPr lang="ru-RU" sz="3100" b="1" dirty="0" smtClean="0">
                <a:latin typeface="Times New Roman" pitchFamily="18" charset="0"/>
                <a:cs typeface="Times New Roman" pitchFamily="18" charset="0"/>
              </a:rPr>
            </a:br>
            <a:r>
              <a:rPr lang="ru-RU" sz="3100" b="1" dirty="0" smtClean="0">
                <a:latin typeface="Times New Roman" pitchFamily="18" charset="0"/>
                <a:cs typeface="Times New Roman" pitchFamily="18" charset="0"/>
              </a:rPr>
              <a:t>- Если вы хотите, то вы можете предварительно окрасить корни пару раз перед полным окрашиванием. Можно использовать хну так часто, как вы пожелаете. Хна полезна для ваших волос.</a:t>
            </a:r>
            <a:br>
              <a:rPr lang="ru-RU" sz="3100" b="1" dirty="0" smtClean="0">
                <a:latin typeface="Times New Roman" pitchFamily="18" charset="0"/>
                <a:cs typeface="Times New Roman" pitchFamily="18" charset="0"/>
              </a:rPr>
            </a:br>
            <a:r>
              <a:rPr lang="ru-RU" sz="3100" b="1" dirty="0" smtClean="0">
                <a:latin typeface="Times New Roman" pitchFamily="18" charset="0"/>
                <a:cs typeface="Times New Roman" pitchFamily="18" charset="0"/>
              </a:rPr>
              <a:t>- Одевайте перчатки, так как на руках могут остаться пятна от хны. Если вы не воспользуетесь перчатками, то ваши руки могут оказаться окрашенными на протяжении двух недель. </a:t>
            </a:r>
            <a:br>
              <a:rPr lang="ru-RU" sz="3100" b="1" dirty="0" smtClean="0">
                <a:latin typeface="Times New Roman" pitchFamily="18" charset="0"/>
                <a:cs typeface="Times New Roman" pitchFamily="18" charset="0"/>
              </a:rPr>
            </a:br>
            <a:r>
              <a:rPr lang="ru-RU" sz="3100" b="1" dirty="0" smtClean="0">
                <a:latin typeface="Times New Roman" pitchFamily="18" charset="0"/>
                <a:cs typeface="Times New Roman" pitchFamily="18" charset="0"/>
              </a:rPr>
              <a:t>- Вы можете наиболее простым образом смыть с волос хну, наполнив ванную водой, опустив туда волосы и вращая их по кругу. А в душе можно смыть остатки.</a:t>
            </a:r>
            <a:br>
              <a:rPr lang="ru-RU" sz="3100" b="1" dirty="0" smtClean="0">
                <a:latin typeface="Times New Roman" pitchFamily="18" charset="0"/>
                <a:cs typeface="Times New Roman" pitchFamily="18" charset="0"/>
              </a:rPr>
            </a:br>
            <a:r>
              <a:rPr lang="ru-RU" sz="3100" b="1" dirty="0" smtClean="0">
                <a:latin typeface="Times New Roman" pitchFamily="18" charset="0"/>
                <a:cs typeface="Times New Roman" pitchFamily="18" charset="0"/>
              </a:rPr>
              <a:t>- Хну можно использовать окрашивая бороду и усы, точно так же как и волосы на голове. Вам просто придется потерпеть зеленую массу на своем лице в течение пары часов.</a:t>
            </a:r>
            <a:endParaRPr lang="ru-RU" sz="3100" b="1" dirty="0">
              <a:latin typeface="Times New Roman" pitchFamily="18" charset="0"/>
              <a:cs typeface="Times New Roman" pitchFamily="18" charset="0"/>
            </a:endParaRPr>
          </a:p>
        </p:txBody>
      </p:sp>
    </p:spTree>
    <p:extLst>
      <p:ext uri="{BB962C8B-B14F-4D97-AF65-F5344CB8AC3E}">
        <p14:creationId xmlns:p14="http://schemas.microsoft.com/office/powerpoint/2010/main" val="231311877"/>
      </p:ext>
    </p:extLst>
  </p:cSld>
  <p:clrMapOvr>
    <a:masterClrMapping/>
  </p:clrMapOvr>
  <p:transition>
    <p:wipe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5872"/>
            <a:ext cx="5108847" cy="490066"/>
          </a:xfrm>
        </p:spPr>
        <p:txBody>
          <a:bodyPr anchor="t"/>
          <a:lstStyle/>
          <a:p>
            <a:r>
              <a:rPr lang="ru-RU" b="1" dirty="0" smtClean="0">
                <a:latin typeface="Times New Roman" pitchFamily="18" charset="0"/>
                <a:cs typeface="Times New Roman" pitchFamily="18" charset="0"/>
              </a:rPr>
              <a:t>Медицинское применение</a:t>
            </a:r>
            <a:endParaRPr lang="ru-RU" b="1" dirty="0">
              <a:latin typeface="Times New Roman" pitchFamily="18" charset="0"/>
              <a:cs typeface="Times New Roman" pitchFamily="18" charset="0"/>
            </a:endParaRPr>
          </a:p>
        </p:txBody>
      </p:sp>
      <p:sp>
        <p:nvSpPr>
          <p:cNvPr id="3" name="Содержимое 2"/>
          <p:cNvSpPr>
            <a:spLocks noGrp="1"/>
          </p:cNvSpPr>
          <p:nvPr>
            <p:ph idx="1"/>
          </p:nvPr>
        </p:nvSpPr>
        <p:spPr>
          <a:xfrm>
            <a:off x="0" y="620688"/>
            <a:ext cx="9036496" cy="5976664"/>
          </a:xfrm>
        </p:spPr>
        <p:txBody>
          <a:bodyPr>
            <a:normAutofit fontScale="25000" lnSpcReduction="20000"/>
          </a:bodyPr>
          <a:lstStyle/>
          <a:p>
            <a:pPr algn="ctr">
              <a:buNone/>
            </a:pPr>
            <a:r>
              <a:rPr lang="ru-RU" dirty="0" smtClean="0"/>
              <a:t>                                               </a:t>
            </a:r>
          </a:p>
          <a:p>
            <a:pPr algn="ctr"/>
            <a:r>
              <a:rPr lang="ru-RU" sz="7200" b="1" dirty="0" smtClean="0">
                <a:latin typeface="Times New Roman" pitchFamily="18" charset="0"/>
                <a:cs typeface="Times New Roman" pitchFamily="18" charset="0"/>
              </a:rPr>
              <a:t>Лечение хной имело наибольшую популярность в арабских странах. Поскольку </a:t>
            </a:r>
            <a:r>
              <a:rPr lang="ru-RU" sz="7200" b="1" dirty="0" err="1" smtClean="0">
                <a:latin typeface="Times New Roman" pitchFamily="18" charset="0"/>
                <a:cs typeface="Times New Roman" pitchFamily="18" charset="0"/>
              </a:rPr>
              <a:t>лавсония</a:t>
            </a:r>
            <a:r>
              <a:rPr lang="ru-RU" sz="7200" b="1" dirty="0" smtClean="0">
                <a:latin typeface="Times New Roman" pitchFamily="18" charset="0"/>
                <a:cs typeface="Times New Roman" pitchFamily="18" charset="0"/>
              </a:rPr>
              <a:t> обладает довольно сильными дезинфицирующими свойствами, то её используют для обработки ран, швов, лечения </a:t>
            </a:r>
            <a:r>
              <a:rPr lang="ru-RU" sz="7200" b="1" dirty="0" smtClean="0">
                <a:latin typeface="Times New Roman" pitchFamily="18" charset="0"/>
                <a:cs typeface="Times New Roman" pitchFamily="18" charset="0"/>
                <a:hlinkClick r:id="rId2" tooltip="Дерматологические заболевания (страница отсутствует)"/>
              </a:rPr>
              <a:t>дерматологических заболеваний</a:t>
            </a:r>
            <a:r>
              <a:rPr lang="ru-RU" sz="7200" b="1" dirty="0" smtClean="0">
                <a:latin typeface="Times New Roman" pitchFamily="18" charset="0"/>
                <a:cs typeface="Times New Roman" pitchFamily="18" charset="0"/>
              </a:rPr>
              <a:t> и болезней костей. Если пасту из листьев </a:t>
            </a:r>
            <a:r>
              <a:rPr lang="ru-RU" sz="7200" b="1" dirty="0" err="1" smtClean="0">
                <a:latin typeface="Times New Roman" pitchFamily="18" charset="0"/>
                <a:cs typeface="Times New Roman" pitchFamily="18" charset="0"/>
              </a:rPr>
              <a:t>лавсонии</a:t>
            </a:r>
            <a:r>
              <a:rPr lang="ru-RU" sz="7200" b="1" dirty="0" smtClean="0">
                <a:latin typeface="Times New Roman" pitchFamily="18" charset="0"/>
                <a:cs typeface="Times New Roman" pitchFamily="18" charset="0"/>
              </a:rPr>
              <a:t> нанести на язвы человека, болеющего </a:t>
            </a:r>
            <a:r>
              <a:rPr lang="ru-RU" sz="7200" b="1" dirty="0" smtClean="0">
                <a:latin typeface="Times New Roman" pitchFamily="18" charset="0"/>
                <a:cs typeface="Times New Roman" pitchFamily="18" charset="0"/>
                <a:hlinkClick r:id="rId3" tooltip="Ветрянка"/>
              </a:rPr>
              <a:t>ветрянкой</a:t>
            </a:r>
            <a:r>
              <a:rPr lang="ru-RU" sz="7200" b="1" dirty="0" smtClean="0">
                <a:latin typeface="Times New Roman" pitchFamily="18" charset="0"/>
                <a:cs typeface="Times New Roman" pitchFamily="18" charset="0"/>
              </a:rPr>
              <a:t> или </a:t>
            </a:r>
            <a:r>
              <a:rPr lang="ru-RU" sz="7200" b="1" dirty="0" smtClean="0">
                <a:latin typeface="Times New Roman" pitchFamily="18" charset="0"/>
                <a:cs typeface="Times New Roman" pitchFamily="18" charset="0"/>
                <a:hlinkClick r:id="rId4" tooltip="Оспа"/>
              </a:rPr>
              <a:t>оспой</a:t>
            </a:r>
            <a:r>
              <a:rPr lang="ru-RU" sz="7200" b="1" dirty="0" smtClean="0">
                <a:latin typeface="Times New Roman" pitchFamily="18" charset="0"/>
                <a:cs typeface="Times New Roman" pitchFamily="18" charset="0"/>
              </a:rPr>
              <a:t>, то они быстро высохнут, и это также защитит глаза больного. </a:t>
            </a:r>
            <a:br>
              <a:rPr lang="ru-RU" sz="7200" b="1" dirty="0" smtClean="0">
                <a:latin typeface="Times New Roman" pitchFamily="18" charset="0"/>
                <a:cs typeface="Times New Roman" pitchFamily="18" charset="0"/>
              </a:rPr>
            </a:br>
            <a:r>
              <a:rPr lang="ru-RU" sz="7200" b="1" dirty="0" smtClean="0">
                <a:latin typeface="Times New Roman" pitchFamily="18" charset="0"/>
                <a:cs typeface="Times New Roman" pitchFamily="18" charset="0"/>
              </a:rPr>
              <a:t>Можно увеличить блеск ногтей, если нанести на них пасту хны. После инфекции ногтей можно восстановить прежний вид повреждённого ногтя, если наносить хну с </a:t>
            </a:r>
            <a:r>
              <a:rPr lang="ru-RU" sz="7200" b="1" dirty="0" smtClean="0">
                <a:latin typeface="Times New Roman" pitchFamily="18" charset="0"/>
                <a:cs typeface="Times New Roman" pitchFamily="18" charset="0"/>
                <a:hlinkClick r:id="rId5" tooltip="Уксус"/>
              </a:rPr>
              <a:t>уксусом</a:t>
            </a:r>
            <a:r>
              <a:rPr lang="ru-RU" sz="7200" b="1" dirty="0" smtClean="0">
                <a:latin typeface="Times New Roman" pitchFamily="18" charset="0"/>
                <a:cs typeface="Times New Roman" pitchFamily="18" charset="0"/>
              </a:rPr>
              <a:t>. </a:t>
            </a:r>
          </a:p>
          <a:p>
            <a:pPr algn="ctr"/>
            <a:r>
              <a:rPr lang="ru-RU" sz="7200" b="1" dirty="0" smtClean="0">
                <a:latin typeface="Times New Roman" pitchFamily="18" charset="0"/>
                <a:cs typeface="Times New Roman" pitchFamily="18" charset="0"/>
              </a:rPr>
              <a:t>Сухие листья </a:t>
            </a:r>
            <a:r>
              <a:rPr lang="ru-RU" sz="7200" b="1" dirty="0" err="1" smtClean="0">
                <a:latin typeface="Times New Roman" pitchFamily="18" charset="0"/>
                <a:cs typeface="Times New Roman" pitchFamily="18" charset="0"/>
              </a:rPr>
              <a:t>лавсонии</a:t>
            </a:r>
            <a:r>
              <a:rPr lang="ru-RU" sz="7200" b="1" dirty="0" smtClean="0">
                <a:latin typeface="Times New Roman" pitchFamily="18" charset="0"/>
                <a:cs typeface="Times New Roman" pitchFamily="18" charset="0"/>
              </a:rPr>
              <a:t> прекрасно отпугивают насекомых. Считается, что запах хны избавляет от головной боли.</a:t>
            </a:r>
            <a:br>
              <a:rPr lang="ru-RU" sz="7200" b="1" dirty="0" smtClean="0">
                <a:latin typeface="Times New Roman" pitchFamily="18" charset="0"/>
                <a:cs typeface="Times New Roman" pitchFamily="18" charset="0"/>
              </a:rPr>
            </a:br>
            <a:r>
              <a:rPr lang="ru-RU" sz="7200" b="1" dirty="0" smtClean="0">
                <a:latin typeface="Times New Roman" pitchFamily="18" charset="0"/>
                <a:cs typeface="Times New Roman" pitchFamily="18" charset="0"/>
              </a:rPr>
              <a:t>Хна безопасна и эффективна при лечении от вшей, перхоти и кольчатых червей. Хна, в комбинации с </a:t>
            </a:r>
            <a:r>
              <a:rPr lang="ru-RU" sz="7200" b="1" dirty="0" err="1" smtClean="0">
                <a:latin typeface="Times New Roman" pitchFamily="18" charset="0"/>
                <a:cs typeface="Times New Roman" pitchFamily="18" charset="0"/>
              </a:rPr>
              <a:t>Fenugreek</a:t>
            </a:r>
            <a:r>
              <a:rPr lang="ru-RU" sz="7200" b="1" dirty="0" smtClean="0">
                <a:latin typeface="Times New Roman" pitchFamily="18" charset="0"/>
                <a:cs typeface="Times New Roman" pitchFamily="18" charset="0"/>
              </a:rPr>
              <a:t> убивает вшей. В комбинации с </a:t>
            </a:r>
            <a:r>
              <a:rPr lang="ru-RU" sz="7200" b="1" dirty="0" err="1" smtClean="0">
                <a:latin typeface="Times New Roman" pitchFamily="18" charset="0"/>
                <a:cs typeface="Times New Roman" pitchFamily="18" charset="0"/>
              </a:rPr>
              <a:t>Artemisia</a:t>
            </a:r>
            <a:r>
              <a:rPr lang="ru-RU" sz="7200" b="1" dirty="0" smtClean="0">
                <a:latin typeface="Times New Roman" pitchFamily="18" charset="0"/>
                <a:cs typeface="Times New Roman" pitchFamily="18" charset="0"/>
              </a:rPr>
              <a:t> хна убивает вшей даже при самых жесточайших поражениях</a:t>
            </a:r>
            <a:endParaRPr lang="ru-RU" sz="7200" b="1" dirty="0">
              <a:latin typeface="Times New Roman" pitchFamily="18" charset="0"/>
              <a:cs typeface="Times New Roman" pitchFamily="18" charset="0"/>
            </a:endParaRPr>
          </a:p>
          <a:p>
            <a:pPr algn="ctr"/>
            <a:r>
              <a:rPr lang="ru-RU" sz="7200" b="1" dirty="0" smtClean="0">
                <a:latin typeface="Times New Roman" pitchFamily="18" charset="0"/>
                <a:cs typeface="Times New Roman" pitchFamily="18" charset="0"/>
              </a:rPr>
              <a:t> Применяйте чистую хну. </a:t>
            </a:r>
            <a:r>
              <a:rPr lang="ru-RU" sz="7200" b="1" dirty="0" err="1" smtClean="0">
                <a:latin typeface="Times New Roman" pitchFamily="18" charset="0"/>
                <a:cs typeface="Times New Roman" pitchFamily="18" charset="0"/>
              </a:rPr>
              <a:t>Artemisia</a:t>
            </a:r>
            <a:r>
              <a:rPr lang="ru-RU" sz="7200" b="1" dirty="0" smtClean="0">
                <a:latin typeface="Times New Roman" pitchFamily="18" charset="0"/>
                <a:cs typeface="Times New Roman" pitchFamily="18" charset="0"/>
              </a:rPr>
              <a:t> – средство, которое нельзя применять во время беременности или на сохранении.</a:t>
            </a:r>
            <a:endParaRPr lang="ru-RU" sz="7200" b="1" dirty="0">
              <a:latin typeface="Times New Roman" pitchFamily="18" charset="0"/>
              <a:cs typeface="Times New Roman" pitchFamily="18" charset="0"/>
            </a:endParaRPr>
          </a:p>
          <a:p>
            <a:pPr algn="ctr"/>
            <a:r>
              <a:rPr lang="ru-RU" sz="7200" b="1" dirty="0" smtClean="0">
                <a:latin typeface="Times New Roman" pitchFamily="18" charset="0"/>
                <a:cs typeface="Times New Roman" pitchFamily="18" charset="0"/>
              </a:rPr>
              <a:t>Хна может лечить перхоть. Перхоть тоже грибковое поражение, вызываемое не только грибком, но еще псориазом, дерматитом, шелушением кожи. Хну можно спокойно и эффективно применять против грибковых поражений. </a:t>
            </a:r>
          </a:p>
          <a:p>
            <a:pPr algn="ctr"/>
            <a:r>
              <a:rPr lang="ru-RU" sz="7200" b="1" dirty="0" smtClean="0">
                <a:latin typeface="Times New Roman" pitchFamily="18" charset="0"/>
                <a:cs typeface="Times New Roman" pitchFamily="18" charset="0"/>
              </a:rPr>
              <a:t>Хну можно применять для окрашивания волос вместо синтетики и для восстановления здоровья и силы волос.</a:t>
            </a:r>
          </a:p>
          <a:p>
            <a:pPr algn="ctr"/>
            <a:r>
              <a:rPr lang="ru-RU" sz="7200" b="1" dirty="0" smtClean="0">
                <a:latin typeface="Times New Roman" pitchFamily="18" charset="0"/>
                <a:cs typeface="Times New Roman" pitchFamily="18" charset="0"/>
              </a:rPr>
              <a:t>Вы можете применять хну в любом возрасте и количестве, хотя детям до 12 лет лучше сначала проконсультироваться с врачом. Одно из возможных проявлений – аллергия на хну. </a:t>
            </a:r>
            <a:endParaRPr lang="ru-RU" dirty="0"/>
          </a:p>
        </p:txBody>
      </p:sp>
    </p:spTree>
    <p:extLst>
      <p:ext uri="{BB962C8B-B14F-4D97-AF65-F5344CB8AC3E}">
        <p14:creationId xmlns:p14="http://schemas.microsoft.com/office/powerpoint/2010/main" val="810136049"/>
      </p:ext>
    </p:extLst>
  </p:cSld>
  <p:clrMapOvr>
    <a:masterClrMapping/>
  </p:clrMapOvr>
  <p:transition>
    <p:dissolv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064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60648"/>
            <a:ext cx="8900621" cy="2308324"/>
          </a:xfrm>
          <a:prstGeom prst="rect">
            <a:avLst/>
          </a:prstGeom>
        </p:spPr>
        <p:txBody>
          <a:bodyPr wrap="square">
            <a:spAutoFit/>
          </a:bodyPr>
          <a:lstStyle/>
          <a:p>
            <a:pPr algn="ctr"/>
            <a:r>
              <a:rPr lang="ru-RU" sz="3200" b="1" u="sng" dirty="0">
                <a:latin typeface="Times New Roman" pitchFamily="18" charset="0"/>
                <a:cs typeface="Times New Roman" pitchFamily="18" charset="0"/>
              </a:rPr>
              <a:t>Хроматические цвета </a:t>
            </a:r>
            <a:r>
              <a:rPr lang="ru-RU" sz="2800" b="1" dirty="0">
                <a:latin typeface="Times New Roman" pitchFamily="18" charset="0"/>
                <a:cs typeface="Times New Roman" pitchFamily="18" charset="0"/>
              </a:rPr>
              <a:t>– это локальные цвета</a:t>
            </a:r>
          </a:p>
          <a:p>
            <a:pPr algn="ctr"/>
            <a:r>
              <a:rPr lang="ru-RU" sz="2800" b="1" dirty="0">
                <a:latin typeface="Times New Roman" pitchFamily="18" charset="0"/>
                <a:cs typeface="Times New Roman" pitchFamily="18" charset="0"/>
              </a:rPr>
              <a:t>солнечного спектра, которые отличаются друг</a:t>
            </a:r>
          </a:p>
          <a:p>
            <a:pPr algn="ctr"/>
            <a:r>
              <a:rPr lang="ru-RU" sz="2800" b="1" dirty="0">
                <a:latin typeface="Times New Roman" pitchFamily="18" charset="0"/>
                <a:cs typeface="Times New Roman" pitchFamily="18" charset="0"/>
              </a:rPr>
              <a:t>от друга по цветовому тону, светлоте, оттенку и</a:t>
            </a:r>
          </a:p>
          <a:p>
            <a:pPr algn="ctr"/>
            <a:r>
              <a:rPr lang="ru-RU" sz="2800" b="1" dirty="0">
                <a:latin typeface="Times New Roman" pitchFamily="18" charset="0"/>
                <a:cs typeface="Times New Roman" pitchFamily="18" charset="0"/>
              </a:rPr>
              <a:t>насыщенности, то есть имеют цветность, в отличие</a:t>
            </a:r>
          </a:p>
          <a:p>
            <a:pPr algn="ctr"/>
            <a:r>
              <a:rPr lang="ru-RU" sz="2800" b="1" dirty="0">
                <a:latin typeface="Times New Roman" pitchFamily="18" charset="0"/>
                <a:cs typeface="Times New Roman" pitchFamily="18" charset="0"/>
              </a:rPr>
              <a:t>от ахроматических цветов.</a:t>
            </a:r>
          </a:p>
        </p:txBody>
      </p:sp>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51519" y="2636912"/>
            <a:ext cx="8649101" cy="3926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24572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05014"/>
            <a:ext cx="8856984" cy="2739211"/>
          </a:xfrm>
          <a:prstGeom prst="rect">
            <a:avLst/>
          </a:prstGeom>
        </p:spPr>
        <p:txBody>
          <a:bodyPr wrap="square">
            <a:spAutoFit/>
          </a:bodyPr>
          <a:lstStyle/>
          <a:p>
            <a:pPr algn="ctr"/>
            <a:r>
              <a:rPr lang="ru-RU" sz="3200" b="1" u="sng" dirty="0">
                <a:latin typeface="Times New Roman" pitchFamily="18" charset="0"/>
                <a:cs typeface="Times New Roman" pitchFamily="18" charset="0"/>
              </a:rPr>
              <a:t>Цветовой тон </a:t>
            </a:r>
            <a:r>
              <a:rPr lang="ru-RU" sz="2800" b="1" dirty="0">
                <a:latin typeface="Times New Roman" pitchFamily="18" charset="0"/>
                <a:cs typeface="Times New Roman" pitchFamily="18" charset="0"/>
              </a:rPr>
              <a:t>– это отличие цвета по его цветовой</a:t>
            </a:r>
          </a:p>
          <a:p>
            <a:pPr algn="ctr"/>
            <a:r>
              <a:rPr lang="ru-RU" sz="2800" b="1" dirty="0">
                <a:latin typeface="Times New Roman" pitchFamily="18" charset="0"/>
                <a:cs typeface="Times New Roman" pitchFamily="18" charset="0"/>
              </a:rPr>
              <a:t>характеристике. Как уже говорилось выше, для</a:t>
            </a:r>
          </a:p>
          <a:p>
            <a:pPr algn="ctr"/>
            <a:r>
              <a:rPr lang="ru-RU" sz="2800" b="1" dirty="0">
                <a:latin typeface="Times New Roman" pitchFamily="18" charset="0"/>
                <a:cs typeface="Times New Roman" pitchFamily="18" charset="0"/>
              </a:rPr>
              <a:t>работы будут использоваться только 12 цветовых</a:t>
            </a:r>
          </a:p>
          <a:p>
            <a:pPr algn="ctr"/>
            <a:r>
              <a:rPr lang="ru-RU" sz="2800" b="1" dirty="0">
                <a:latin typeface="Times New Roman" pitchFamily="18" charset="0"/>
                <a:cs typeface="Times New Roman" pitchFamily="18" charset="0"/>
              </a:rPr>
              <a:t>тонов, которые, как известно, разделяют на</a:t>
            </a:r>
          </a:p>
          <a:p>
            <a:pPr algn="ctr"/>
            <a:r>
              <a:rPr lang="ru-RU" sz="2800" b="1" dirty="0">
                <a:latin typeface="Times New Roman" pitchFamily="18" charset="0"/>
                <a:cs typeface="Times New Roman" pitchFamily="18" charset="0"/>
              </a:rPr>
              <a:t>первичные, вторичные, третичные и сложные</a:t>
            </a:r>
          </a:p>
          <a:p>
            <a:pPr algn="ctr"/>
            <a:r>
              <a:rPr lang="ru-RU" sz="2800" b="1" dirty="0">
                <a:latin typeface="Times New Roman" pitchFamily="18" charset="0"/>
                <a:cs typeface="Times New Roman" pitchFamily="18" charset="0"/>
              </a:rPr>
              <a:t>цвета.</a:t>
            </a:r>
          </a:p>
        </p:txBody>
      </p:sp>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0209" y="2844225"/>
            <a:ext cx="9217024" cy="41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860722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heme/theme1.xml><?xml version="1.0" encoding="utf-8"?>
<a:theme xmlns:a="http://schemas.openxmlformats.org/drawingml/2006/main" name="ind_2314_slide4444">
  <a:themeElements>
    <a:clrScheme name="Default Design 1">
      <a:dk1>
        <a:srgbClr val="000000"/>
      </a:dk1>
      <a:lt1>
        <a:srgbClr val="C0DDBE"/>
      </a:lt1>
      <a:dk2>
        <a:srgbClr val="000000"/>
      </a:dk2>
      <a:lt2>
        <a:srgbClr val="B2B2B2"/>
      </a:lt2>
      <a:accent1>
        <a:srgbClr val="D5FFD1"/>
      </a:accent1>
      <a:accent2>
        <a:srgbClr val="15FF05"/>
      </a:accent2>
      <a:accent3>
        <a:srgbClr val="DCEBDB"/>
      </a:accent3>
      <a:accent4>
        <a:srgbClr val="000000"/>
      </a:accent4>
      <a:accent5>
        <a:srgbClr val="E7FFE5"/>
      </a:accent5>
      <a:accent6>
        <a:srgbClr val="12E704"/>
      </a:accent6>
      <a:hlink>
        <a:srgbClr val="077500"/>
      </a:hlink>
      <a:folHlink>
        <a:srgbClr val="21581D"/>
      </a:folHlink>
    </a:clrScheme>
    <a:fontScheme name="Default Design">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C0DDBE"/>
        </a:lt1>
        <a:dk2>
          <a:srgbClr val="000000"/>
        </a:dk2>
        <a:lt2>
          <a:srgbClr val="B2B2B2"/>
        </a:lt2>
        <a:accent1>
          <a:srgbClr val="D5FFD1"/>
        </a:accent1>
        <a:accent2>
          <a:srgbClr val="15FF05"/>
        </a:accent2>
        <a:accent3>
          <a:srgbClr val="DCEBDB"/>
        </a:accent3>
        <a:accent4>
          <a:srgbClr val="000000"/>
        </a:accent4>
        <a:accent5>
          <a:srgbClr val="E7FFE5"/>
        </a:accent5>
        <a:accent6>
          <a:srgbClr val="12E704"/>
        </a:accent6>
        <a:hlink>
          <a:srgbClr val="077500"/>
        </a:hlink>
        <a:folHlink>
          <a:srgbClr val="21581D"/>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C0DDBE"/>
        </a:lt1>
        <a:dk2>
          <a:srgbClr val="000000"/>
        </a:dk2>
        <a:lt2>
          <a:srgbClr val="B2B2B2"/>
        </a:lt2>
        <a:accent1>
          <a:srgbClr val="CBFF05"/>
        </a:accent1>
        <a:accent2>
          <a:srgbClr val="05A7FF"/>
        </a:accent2>
        <a:accent3>
          <a:srgbClr val="DCEBDB"/>
        </a:accent3>
        <a:accent4>
          <a:srgbClr val="000000"/>
        </a:accent4>
        <a:accent5>
          <a:srgbClr val="E2FFAA"/>
        </a:accent5>
        <a:accent6>
          <a:srgbClr val="0497E7"/>
        </a:accent6>
        <a:hlink>
          <a:srgbClr val="097500"/>
        </a:hlink>
        <a:folHlink>
          <a:srgbClr val="004B75"/>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C0DDBE"/>
        </a:lt1>
        <a:dk2>
          <a:srgbClr val="000000"/>
        </a:dk2>
        <a:lt2>
          <a:srgbClr val="B2B2B2"/>
        </a:lt2>
        <a:accent1>
          <a:srgbClr val="FF6F05"/>
        </a:accent1>
        <a:accent2>
          <a:srgbClr val="11FF05"/>
        </a:accent2>
        <a:accent3>
          <a:srgbClr val="DCEBDB"/>
        </a:accent3>
        <a:accent4>
          <a:srgbClr val="000000"/>
        </a:accent4>
        <a:accent5>
          <a:srgbClr val="FFBBAA"/>
        </a:accent5>
        <a:accent6>
          <a:srgbClr val="0EE704"/>
        </a:accent6>
        <a:hlink>
          <a:srgbClr val="75003D"/>
        </a:hlink>
        <a:folHlink>
          <a:srgbClr val="0675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C0DDBE"/>
        </a:lt1>
        <a:dk2>
          <a:srgbClr val="000000"/>
        </a:dk2>
        <a:lt2>
          <a:srgbClr val="B2B2B2"/>
        </a:lt2>
        <a:accent1>
          <a:srgbClr val="FFD405"/>
        </a:accent1>
        <a:accent2>
          <a:srgbClr val="FF1405"/>
        </a:accent2>
        <a:accent3>
          <a:srgbClr val="DCEBDB"/>
        </a:accent3>
        <a:accent4>
          <a:srgbClr val="000000"/>
        </a:accent4>
        <a:accent5>
          <a:srgbClr val="FFE6AA"/>
        </a:accent5>
        <a:accent6>
          <a:srgbClr val="E71104"/>
        </a:accent6>
        <a:hlink>
          <a:srgbClr val="110075"/>
        </a:hlink>
        <a:folHlink>
          <a:srgbClr val="0775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B2B2B2"/>
        </a:lt2>
        <a:accent1>
          <a:srgbClr val="D5FFD1"/>
        </a:accent1>
        <a:accent2>
          <a:srgbClr val="15FF05"/>
        </a:accent2>
        <a:accent3>
          <a:srgbClr val="FFFFFF"/>
        </a:accent3>
        <a:accent4>
          <a:srgbClr val="000000"/>
        </a:accent4>
        <a:accent5>
          <a:srgbClr val="E7FFE5"/>
        </a:accent5>
        <a:accent6>
          <a:srgbClr val="12E704"/>
        </a:accent6>
        <a:hlink>
          <a:srgbClr val="077500"/>
        </a:hlink>
        <a:folHlink>
          <a:srgbClr val="21581D"/>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B2B2B2"/>
        </a:lt2>
        <a:accent1>
          <a:srgbClr val="CBFF05"/>
        </a:accent1>
        <a:accent2>
          <a:srgbClr val="05A7FF"/>
        </a:accent2>
        <a:accent3>
          <a:srgbClr val="FFFFFF"/>
        </a:accent3>
        <a:accent4>
          <a:srgbClr val="000000"/>
        </a:accent4>
        <a:accent5>
          <a:srgbClr val="E2FFAA"/>
        </a:accent5>
        <a:accent6>
          <a:srgbClr val="0497E7"/>
        </a:accent6>
        <a:hlink>
          <a:srgbClr val="097500"/>
        </a:hlink>
        <a:folHlink>
          <a:srgbClr val="004B75"/>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B2B2B2"/>
        </a:lt2>
        <a:accent1>
          <a:srgbClr val="FF6F05"/>
        </a:accent1>
        <a:accent2>
          <a:srgbClr val="11FF05"/>
        </a:accent2>
        <a:accent3>
          <a:srgbClr val="FFFFFF"/>
        </a:accent3>
        <a:accent4>
          <a:srgbClr val="000000"/>
        </a:accent4>
        <a:accent5>
          <a:srgbClr val="FFBBAA"/>
        </a:accent5>
        <a:accent6>
          <a:srgbClr val="0EE704"/>
        </a:accent6>
        <a:hlink>
          <a:srgbClr val="75003D"/>
        </a:hlink>
        <a:folHlink>
          <a:srgbClr val="067500"/>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B2B2B2"/>
        </a:lt2>
        <a:accent1>
          <a:srgbClr val="FFD405"/>
        </a:accent1>
        <a:accent2>
          <a:srgbClr val="FF1405"/>
        </a:accent2>
        <a:accent3>
          <a:srgbClr val="FFFFFF"/>
        </a:accent3>
        <a:accent4>
          <a:srgbClr val="000000"/>
        </a:accent4>
        <a:accent5>
          <a:srgbClr val="FFE6AA"/>
        </a:accent5>
        <a:accent6>
          <a:srgbClr val="E71104"/>
        </a:accent6>
        <a:hlink>
          <a:srgbClr val="110075"/>
        </a:hlink>
        <a:folHlink>
          <a:srgbClr val="0775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63</Template>
  <TotalTime>2616</TotalTime>
  <Words>2688</Words>
  <Application>Microsoft Office PowerPoint</Application>
  <PresentationFormat>Экран (4:3)</PresentationFormat>
  <Paragraphs>277</Paragraphs>
  <Slides>78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78</vt:i4>
      </vt:variant>
    </vt:vector>
  </HeadingPairs>
  <TitlesOfParts>
    <vt:vector size="79" baseType="lpstr">
      <vt:lpstr>ind_2314_slide4444</vt:lpstr>
      <vt:lpstr>Окрашивание  волос</vt:lpstr>
      <vt:lpstr>Тема урока:</vt:lpstr>
      <vt:lpstr>Цель урока</vt:lpstr>
      <vt:lpstr>фен; кисточки; мисочка; индивидуальный воротничок; пеньюар; полотенце.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1. МЕДУЛЛА – может содержать пузырьки воздуха – выполняет функцию терморегуляции (удерживает влагу, тепло)  2. КОРТЕКС – состоит из кератина, меланина, пузырьков воздуха – отвечает за прочность и цвет волос  3. КУТИКУЛА – 3-12 кутикульных слоев, 10см от корня – 10 слоев (концы более ослаблены за счет уменьшения кутикульного слоя) – защищает внутреннюю структуру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ВИДЫ   КРАСИТЕЛЕЙ</vt:lpstr>
      <vt:lpstr>Презентация PowerPoint</vt:lpstr>
      <vt:lpstr>Тема урока:</vt:lpstr>
      <vt:lpstr>Цель урока</vt:lpstr>
      <vt:lpstr>Консультация с клиентом</vt:lpstr>
      <vt:lpstr>Презентация PowerPoint</vt:lpstr>
      <vt:lpstr>фен; кисточки; мисочка; индивидуальный воротничок; пеньюар; полотенце.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Тема урока:</vt:lpstr>
      <vt:lpstr>Цель урока</vt:lpstr>
      <vt:lpstr>Консультация с клиентом</vt:lpstr>
      <vt:lpstr>фен; кисточки; мисочка; индивидуальный воротничок; пеньюар; полотенце.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Тема урока:</vt:lpstr>
      <vt:lpstr>Цель урока</vt:lpstr>
      <vt:lpstr>Консультация с клиентом</vt:lpstr>
      <vt:lpstr>фен; кисточки; мисочка; индивидуальный воротничок; пеньюар; полотенце.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Хна – это порошок из высушенных листьев лавсонии,  краска для волос растительного происхождения.  Она традиционно используется для украшения тела, окраски волос и тканей, для лечения в Индии, Пакистане, Северной Африке и многих арабских странах.</vt:lpstr>
      <vt:lpstr>Хна и басма – самые популярные из растительных красок для волос. Такое окрашивание улучшает структуру волос, придает им блеск, делает послушными и шелковистыми. Положительный эффект для здоровья волос ты почувствуешь сразу же после применения этого средства. Хна окрашивает волосы в рыжий оттенок, басма – в темный. Краски на основе хны и басмы позволяют получать и другие оттенки.</vt:lpstr>
      <vt:lpstr>Виды хны и басмы</vt:lpstr>
      <vt:lpstr>Окрашивание волос хной  </vt:lpstr>
      <vt:lpstr>Способ нанесения</vt:lpstr>
      <vt:lpstr>Нанесение хны:</vt:lpstr>
      <vt:lpstr>Медицинское применение</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Окраска волос</dc:title>
  <dc:creator>Chaos</dc:creator>
  <cp:lastModifiedBy>AdminPC</cp:lastModifiedBy>
  <cp:revision>72</cp:revision>
  <dcterms:created xsi:type="dcterms:W3CDTF">2014-04-07T11:12:06Z</dcterms:created>
  <dcterms:modified xsi:type="dcterms:W3CDTF">2015-01-25T15:48:58Z</dcterms:modified>
</cp:coreProperties>
</file>