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354" r:id="rId2"/>
    <p:sldId id="309" r:id="rId3"/>
    <p:sldId id="310" r:id="rId4"/>
    <p:sldId id="316" r:id="rId5"/>
    <p:sldId id="256" r:id="rId6"/>
    <p:sldId id="303" r:id="rId7"/>
    <p:sldId id="304" r:id="rId8"/>
    <p:sldId id="306" r:id="rId9"/>
    <p:sldId id="312" r:id="rId10"/>
    <p:sldId id="305" r:id="rId11"/>
    <p:sldId id="259" r:id="rId12"/>
    <p:sldId id="302" r:id="rId13"/>
    <p:sldId id="258" r:id="rId14"/>
    <p:sldId id="299" r:id="rId15"/>
    <p:sldId id="264" r:id="rId16"/>
    <p:sldId id="265" r:id="rId17"/>
    <p:sldId id="266" r:id="rId18"/>
    <p:sldId id="268" r:id="rId19"/>
    <p:sldId id="279" r:id="rId20"/>
    <p:sldId id="339" r:id="rId21"/>
    <p:sldId id="323" r:id="rId22"/>
    <p:sldId id="269" r:id="rId23"/>
    <p:sldId id="313" r:id="rId24"/>
    <p:sldId id="270" r:id="rId25"/>
    <p:sldId id="334" r:id="rId26"/>
    <p:sldId id="335" r:id="rId27"/>
    <p:sldId id="275" r:id="rId28"/>
    <p:sldId id="336" r:id="rId29"/>
    <p:sldId id="280" r:id="rId30"/>
    <p:sldId id="273" r:id="rId31"/>
    <p:sldId id="276" r:id="rId32"/>
    <p:sldId id="307" r:id="rId33"/>
    <p:sldId id="340" r:id="rId34"/>
    <p:sldId id="262" r:id="rId35"/>
    <p:sldId id="284" r:id="rId36"/>
    <p:sldId id="286" r:id="rId37"/>
    <p:sldId id="329" r:id="rId38"/>
    <p:sldId id="314" r:id="rId39"/>
    <p:sldId id="277" r:id="rId40"/>
    <p:sldId id="285" r:id="rId41"/>
    <p:sldId id="330" r:id="rId42"/>
    <p:sldId id="332" r:id="rId43"/>
    <p:sldId id="287" r:id="rId44"/>
    <p:sldId id="331" r:id="rId45"/>
    <p:sldId id="327" r:id="rId46"/>
    <p:sldId id="341" r:id="rId47"/>
    <p:sldId id="271" r:id="rId48"/>
    <p:sldId id="272" r:id="rId49"/>
    <p:sldId id="328" r:id="rId50"/>
    <p:sldId id="324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274" r:id="rId59"/>
    <p:sldId id="325" r:id="rId60"/>
    <p:sldId id="278" r:id="rId61"/>
    <p:sldId id="281" r:id="rId62"/>
    <p:sldId id="282" r:id="rId63"/>
    <p:sldId id="326" r:id="rId64"/>
    <p:sldId id="283" r:id="rId65"/>
    <p:sldId id="289" r:id="rId66"/>
    <p:sldId id="349" r:id="rId67"/>
    <p:sldId id="257" r:id="rId68"/>
    <p:sldId id="288" r:id="rId69"/>
    <p:sldId id="290" r:id="rId70"/>
    <p:sldId id="350" r:id="rId71"/>
    <p:sldId id="296" r:id="rId72"/>
    <p:sldId id="297" r:id="rId73"/>
    <p:sldId id="291" r:id="rId74"/>
    <p:sldId id="351" r:id="rId75"/>
    <p:sldId id="352" r:id="rId76"/>
    <p:sldId id="353" r:id="rId7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9900"/>
    <a:srgbClr val="007D7A"/>
    <a:srgbClr val="0000FF"/>
    <a:srgbClr val="000000"/>
    <a:srgbClr val="FF0000"/>
    <a:srgbClr val="33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6" autoAdjust="0"/>
    <p:restoredTop sz="94660"/>
  </p:normalViewPr>
  <p:slideViewPr>
    <p:cSldViewPr>
      <p:cViewPr varScale="1">
        <p:scale>
          <a:sx n="70" d="100"/>
          <a:sy n="70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3D50E-FD2C-4DF1-B616-EC4B5E59B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86164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3ADF9-47B5-44B0-99DD-AA5541BD4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219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A2E42-3C45-4973-9EC8-6ED1E7FB7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62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ABFDB-6E65-4402-AE4E-AE24A10C7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511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BD71C-E3D8-4A98-ADA7-6AD839C56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4200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34C5-C629-4C45-A72A-E8698D591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889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0D952-103D-482F-9FF0-5F9CB8391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121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1961B-2783-4634-9E9E-009004FC3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809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A799F-901E-4D9B-AC54-16F043D35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3670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38863-A6FB-418F-803D-9DB96D1761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471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4E1A4-DD62-43FB-84D5-A1530A921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4455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B217C9C-29A7-4E8F-BB7C-8BB318C38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10" r:id="rId3"/>
    <p:sldLayoutId id="2147483709" r:id="rId4"/>
    <p:sldLayoutId id="2147483708" r:id="rId5"/>
    <p:sldLayoutId id="2147483707" r:id="rId6"/>
    <p:sldLayoutId id="2147483706" r:id="rId7"/>
    <p:sldLayoutId id="2147483705" r:id="rId8"/>
    <p:sldLayoutId id="2147483704" r:id="rId9"/>
    <p:sldLayoutId id="2147483703" r:id="rId10"/>
    <p:sldLayoutId id="21474837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live4fun.ru/pictures/img_15120658_1285_1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inform.nstu.ru/upload/images/leningrad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rb-spb.ru/imgtsm/1110_lrg.jp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2;&#1086;&#1080;%20&#1076;&#1086;&#1082;&#1091;&#1084;&#1077;&#1085;&#1090;&#1099;\&#1041;&#1083;&#1086;&#1082;&#1072;&#1076;&#1072;\leningra.mp3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g0.liveinternet.ru/images/attach/c/1/48/537/48537144_0c6c2934be572ad962514abaac854c25.jpg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rj.foto.radikal.ru/0708/05/33ac3dfa1459.jpg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storage1.tvidi.ru/Cms/News/8/6/2068/23951_128969080072948180151_Origina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molodguard.narod.ru/monument87.jpg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93%D0%B8%D1%82%D0%BB%D0%B5%D1%80,_%D0%90%D0%B4%D0%BE%D0%BB%D1%8C%D1%8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Arial" charset="0"/>
              </a:rPr>
            </a:br>
            <a:r>
              <a:rPr lang="ru-RU" sz="6000" b="1" smtClean="0">
                <a:solidFill>
                  <a:srgbClr val="FF0000"/>
                </a:solidFill>
                <a:latin typeface="Arial" charset="0"/>
              </a:rPr>
              <a:t>Акция памяти</a:t>
            </a:r>
            <a:r>
              <a:rPr lang="en-US" sz="2800" b="1" smtClean="0">
                <a:solidFill>
                  <a:srgbClr val="FF0000"/>
                </a:solidFill>
                <a:latin typeface="Arial" charset="0"/>
              </a:rPr>
              <a:t> </a:t>
            </a:r>
            <a:endParaRPr lang="ru-RU" sz="40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 typeface="Wingdings" pitchFamily="2" charset="2"/>
              <a:buNone/>
            </a:pPr>
            <a:endParaRPr lang="ru-RU" sz="6000" smtClean="0"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6000" smtClean="0">
                <a:solidFill>
                  <a:srgbClr val="FF0000"/>
                </a:solidFill>
                <a:latin typeface="Arial" charset="0"/>
              </a:rPr>
              <a:t>#</a:t>
            </a:r>
            <a:r>
              <a:rPr lang="ru-RU" sz="6000" smtClean="0">
                <a:solidFill>
                  <a:srgbClr val="FF0000"/>
                </a:solidFill>
                <a:latin typeface="Arial" charset="0"/>
              </a:rPr>
              <a:t> блокадный хлеб</a:t>
            </a:r>
            <a:r>
              <a:rPr lang="ru-RU" sz="6000" smtClean="0">
                <a:latin typeface="Times New Roman" pitchFamily="18" charset="0"/>
              </a:rPr>
              <a:t>		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sz="60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sz="6000" smtClean="0">
              <a:latin typeface="Times New Roman" pitchFamily="18" charset="0"/>
            </a:endParaRPr>
          </a:p>
          <a:p>
            <a:pPr algn="r" eaLnBrk="1" hangingPunct="1">
              <a:buFont typeface="Wingdings" pitchFamily="2" charset="2"/>
              <a:buNone/>
            </a:pPr>
            <a:endParaRPr lang="ru-RU" sz="18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81075"/>
            <a:ext cx="3067050" cy="40322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Враг окружил город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 Ленинград оказался в блокадном </a:t>
            </a:r>
            <a:br>
              <a:rPr lang="ru-RU" b="1" smtClean="0">
                <a:latin typeface="Times New Roman" pitchFamily="18" charset="0"/>
              </a:rPr>
            </a:br>
            <a:r>
              <a:rPr lang="ru-RU" b="1" smtClean="0">
                <a:latin typeface="Times New Roman" pitchFamily="18" charset="0"/>
              </a:rPr>
              <a:t>кольце</a:t>
            </a:r>
          </a:p>
        </p:txBody>
      </p:sp>
      <p:pic>
        <p:nvPicPr>
          <p:cNvPr id="15364" name="Picture 4" descr="poster-1941i"/>
          <p:cNvPicPr>
            <a:picLocks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33375"/>
            <a:ext cx="4819650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3200" b="1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3200" b="1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  <a:t>Враги подошли близко к Ленинграду и теперь могли </a:t>
            </a:r>
            <a:b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  <a:t>обстреливать из пушек все ленинградские улицы</a:t>
            </a:r>
            <a:b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</a:br>
            <a:endParaRPr lang="ru-RU" sz="32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6387" name="Picture 5" descr="1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420938"/>
            <a:ext cx="4789488" cy="4114800"/>
          </a:xfr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На момент установки блокады в городе находилось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2 миллиона 544</a:t>
            </a:r>
            <a:r>
              <a:rPr lang="ru-RU" sz="2800" b="1" smtClean="0">
                <a:latin typeface="Times New Roman" pitchFamily="18" charset="0"/>
              </a:rPr>
              <a:t> тысячи человек гражданского населения, в том числе около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400 тысяч детей</a:t>
            </a:r>
            <a:r>
              <a:rPr lang="ru-RU" sz="2800" b="1" smtClean="0">
                <a:latin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Кроме того, в пригородных районах (в кольце блокады) осталось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343 тысячи человек</a:t>
            </a:r>
            <a:r>
              <a:rPr lang="ru-RU" sz="2800" b="1" smtClean="0">
                <a:latin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В сентябре, когда начались систематические бомбардировки, обстрелы и пожары, многие тысячи семей хотели бы выехать,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</a:rPr>
              <a:t>но пути были отрезаны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800" smtClean="0">
              <a:solidFill>
                <a:srgbClr val="FF0000"/>
              </a:solidFill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smtClean="0">
                <a:solidFill>
                  <a:srgbClr val="FF0000"/>
                </a:solidFill>
                <a:latin typeface="Times New Roman" pitchFamily="18" charset="0"/>
              </a:rPr>
              <a:t>Блокада в цифрах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БЛОКАДА ЛЕНИНГРАДА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  <a:p>
            <a:pPr eaLnBrk="1" hangingPunct="1">
              <a:defRPr/>
            </a:pPr>
            <a:endParaRPr lang="ru-RU" smtClean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900113" y="1989138"/>
            <a:ext cx="7704137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длилась</a:t>
            </a:r>
          </a:p>
          <a:p>
            <a:pPr algn="ctr">
              <a:defRPr/>
            </a:pPr>
            <a:r>
              <a:rPr lang="ru-RU" sz="6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871 день.</a:t>
            </a:r>
          </a:p>
          <a:p>
            <a:pPr>
              <a:defRPr/>
            </a:pPr>
            <a:r>
              <a:rPr lang="ru-RU" sz="4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 8 сентября 1941 г.</a:t>
            </a:r>
          </a:p>
          <a:p>
            <a:pPr>
              <a:defRPr/>
            </a:pPr>
            <a:r>
              <a:rPr lang="ru-RU" sz="4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 27 января 1944 г.</a:t>
            </a:r>
          </a:p>
          <a:p>
            <a:pPr>
              <a:defRPr/>
            </a:pPr>
            <a:r>
              <a:rPr lang="ru-RU" sz="4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Women_strelkiбаталь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6985000" cy="374491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2400" b="1" smtClean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endParaRPr lang="ru-RU" sz="2400" b="1" smtClean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endParaRPr lang="ru-RU" sz="2400" b="1" smtClean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endParaRPr lang="ru-RU" sz="2400" b="1" smtClean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endParaRPr lang="ru-RU" sz="2400" b="1" smtClean="0">
              <a:solidFill>
                <a:srgbClr val="FF0000"/>
              </a:solidFill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На защиту города поднялись все его жители: 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</a:rPr>
              <a:t>500 тысяч</a:t>
            </a:r>
            <a:r>
              <a:rPr lang="ru-RU" sz="2400" b="1" smtClean="0">
                <a:effectLst/>
                <a:latin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	ленинградцев строили оборонительные сооружения,</a:t>
            </a:r>
          </a:p>
          <a:p>
            <a:pPr eaLnBrk="1" hangingPunct="1">
              <a:defRPr/>
            </a:pPr>
            <a: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</a:rPr>
              <a:t>300 тысяч</a:t>
            </a:r>
            <a:r>
              <a:rPr lang="ru-RU" sz="2400" b="1" smtClean="0">
                <a:effectLst/>
                <a:latin typeface="Times New Roman" pitchFamily="18" charset="0"/>
              </a:rPr>
              <a:t> ушли добровольцам  в народное ополчение,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	на фронт и в партизанские отряды</a:t>
            </a:r>
          </a:p>
          <a:p>
            <a:pPr eaLnBrk="1" hangingPunct="1">
              <a:defRPr/>
            </a:pPr>
            <a:endParaRPr lang="ru-RU" sz="24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Рабочие патрули  охраняют  город</a:t>
            </a:r>
          </a:p>
        </p:txBody>
      </p:sp>
      <p:pic>
        <p:nvPicPr>
          <p:cNvPr id="20483" name="Picture 4" descr="рабочий патруль 194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888" y="1981200"/>
            <a:ext cx="6877050" cy="4114800"/>
          </a:xfr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Женский строительный батальон</a:t>
            </a:r>
          </a:p>
        </p:txBody>
      </p:sp>
      <p:pic>
        <p:nvPicPr>
          <p:cNvPr id="21507" name="Picture 4" descr="женский строит батальон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981200"/>
            <a:ext cx="6604000" cy="4114800"/>
          </a:xfr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smtClean="0">
                <a:solidFill>
                  <a:srgbClr val="FF0000"/>
                </a:solidFill>
                <a:latin typeface="Times New Roman" pitchFamily="18" charset="0"/>
              </a:rPr>
              <a:t>На берегу Невы</a:t>
            </a:r>
          </a:p>
        </p:txBody>
      </p:sp>
      <p:pic>
        <p:nvPicPr>
          <p:cNvPr id="22531" name="Picture 4" descr="На берегу невы 194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100" y="1981200"/>
            <a:ext cx="7035800" cy="4114800"/>
          </a:xfr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360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  <a:t>Опустели цеха ленинградских заводов. Многие рабочие</a:t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  <a:t>ушли на фронт. К станкам встали их жёны и дети</a:t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</a:br>
            <a:endParaRPr lang="ru-RU" sz="36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555" name="Picture 4" descr="untitlкed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276475"/>
            <a:ext cx="5467350" cy="4114800"/>
          </a:xfr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Картинка 32 из 7714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4968875" cy="476408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latin typeface="Times New Roman" pitchFamily="18" charset="0"/>
              </a:rPr>
              <a:t>Самой страшной оказалась зима 1942 года </a:t>
            </a:r>
            <a:br>
              <a:rPr lang="ru-RU" sz="4800" b="1" smtClean="0">
                <a:latin typeface="Times New Roman" pitchFamily="18" charset="0"/>
              </a:rPr>
            </a:br>
            <a:endParaRPr lang="ru-RU" sz="4800" b="1" smtClean="0">
              <a:latin typeface="Times New Roman" pitchFamily="18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smtClean="0">
                <a:latin typeface="Times New Roman" pitchFamily="18" charset="0"/>
              </a:rPr>
              <a:t>В январе наступили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800" b="1" smtClean="0">
                <a:latin typeface="Times New Roman" pitchFamily="18" charset="0"/>
              </a:rPr>
              <a:t>сильные морозы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800" b="1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smtClean="0">
                <a:latin typeface="Times New Roman" pitchFamily="18" charset="0"/>
              </a:rPr>
              <a:t>Термометр показывал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b="1" smtClean="0">
                <a:latin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-30 градусов</a:t>
            </a:r>
          </a:p>
          <a:p>
            <a:pPr eaLnBrk="1" hangingPunct="1">
              <a:defRPr/>
            </a:pPr>
            <a:endParaRPr lang="ru-RU" sz="2400" b="1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sz="2400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Вечная слава победителям!</a:t>
            </a:r>
            <a:b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</a:br>
            <a:endParaRPr lang="ru-RU" sz="48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smtClean="0">
                <a:latin typeface="Times New Roman" pitchFamily="18" charset="0"/>
              </a:rPr>
              <a:t>Победа в Великой Отечественной войне - подвиг и слава нашего народа. </a:t>
            </a:r>
          </a:p>
          <a:p>
            <a:pPr eaLnBrk="1" hangingPunct="1">
              <a:defRPr/>
            </a:pPr>
            <a:r>
              <a:rPr lang="ru-RU" sz="3600" b="1" smtClean="0">
                <a:latin typeface="Times New Roman" pitchFamily="18" charset="0"/>
              </a:rPr>
              <a:t>Как бы ни менялись за последние годы оценки и даже факты нашей истории, </a:t>
            </a: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  <a:t>9 мая - День Победы</a:t>
            </a:r>
            <a:r>
              <a:rPr lang="ru-RU" sz="3600" b="1" smtClean="0">
                <a:latin typeface="Times New Roman" pitchFamily="18" charset="0"/>
              </a:rPr>
              <a:t> - остается неизменным.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3600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229600" cy="51958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b="1" smtClean="0">
                <a:latin typeface="Times New Roman" pitchFamily="18" charset="0"/>
              </a:rPr>
              <a:t>10 и 11 сентября был проведён переучёт всех съестных припасов, скота, птицы, зерна. Исходя из фактического расхода на обеспечение войск и населения, на </a:t>
            </a:r>
            <a:r>
              <a:rPr lang="ru-RU" b="1" u="sng" smtClean="0">
                <a:solidFill>
                  <a:srgbClr val="FF0000"/>
                </a:solidFill>
                <a:latin typeface="Times New Roman" pitchFamily="18" charset="0"/>
              </a:rPr>
              <a:t>12 сентября имелось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>
                <a:latin typeface="Times New Roman" pitchFamily="18" charset="0"/>
              </a:rPr>
              <a:t>муки и зерна на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 35 дней</a:t>
            </a:r>
            <a:r>
              <a:rPr lang="ru-RU" b="1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>
                <a:latin typeface="Times New Roman" pitchFamily="18" charset="0"/>
              </a:rPr>
              <a:t>крупы и макарон на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 30 дней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>
                <a:latin typeface="Times New Roman" pitchFamily="18" charset="0"/>
              </a:rPr>
              <a:t>мяса на 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33 дня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>
                <a:latin typeface="Times New Roman" pitchFamily="18" charset="0"/>
              </a:rPr>
              <a:t> жиров на 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45 дней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>
                <a:latin typeface="Times New Roman" pitchFamily="18" charset="0"/>
              </a:rPr>
              <a:t> сахара и кондитерских изделий 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на 60 дней.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b="1" smtClean="0">
                <a:latin typeface="Times New Roman" pitchFamily="18" charset="0"/>
              </a:rPr>
              <a:t>Почти отсутствовали картофель и овощи.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4932363" y="2697163"/>
            <a:ext cx="35274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Питьевая вода стала дефицитом</a:t>
            </a:r>
          </a:p>
          <a:p>
            <a:pPr algn="r"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Каждый день умирало более 4000 тысяч человек</a:t>
            </a:r>
          </a:p>
          <a:p>
            <a:pPr algn="r"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В январе-феврале 1942 г. умерло 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130000</a:t>
            </a:r>
          </a:p>
        </p:txBody>
      </p:sp>
      <p:pic>
        <p:nvPicPr>
          <p:cNvPr id="27651" name="Picture 5" descr="Картинка 2 из 77143">
            <a:hlinkClick r:id="rId2"/>
          </p:cNvPr>
          <p:cNvPicPr>
            <a:picLocks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333375"/>
            <a:ext cx="3887787" cy="5040313"/>
          </a:xfrm>
          <a:noFill/>
          <a:ln w="3175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FF0000"/>
                </a:solidFill>
                <a:latin typeface="Times New Roman" pitchFamily="18" charset="0"/>
              </a:rPr>
              <a:t>ГОЛОД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latin typeface="Times New Roman" pitchFamily="18" charset="0"/>
              </a:rPr>
              <a:t>Продовольствие в Ленинграде закончилось. А в городе около 2,5 млн. людей. 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Чем их кормить?</a:t>
            </a:r>
          </a:p>
          <a:p>
            <a:pPr eaLnBrk="1" hangingPunct="1">
              <a:defRPr/>
            </a:pPr>
            <a:r>
              <a:rPr lang="ru-RU" b="1" smtClean="0">
                <a:latin typeface="Times New Roman" pitchFamily="18" charset="0"/>
              </a:rPr>
              <a:t> Далеко за кольцом блокады есть продовольствие – мука, мясо, масло. </a:t>
            </a:r>
          </a:p>
          <a:p>
            <a:pPr eaLnBrk="1" hangingPunct="1"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Как их доставить?</a:t>
            </a:r>
            <a:r>
              <a:rPr lang="ru-RU" b="1" smtClean="0">
                <a:latin typeface="Times New Roman" pitchFamily="18" charset="0"/>
              </a:rPr>
              <a:t> Только одна дорога связывала блокадный город с Большой землёй.    </a:t>
            </a:r>
          </a:p>
          <a:p>
            <a:pPr eaLnBrk="1" hangingPunct="1">
              <a:defRPr/>
            </a:pPr>
            <a:r>
              <a:rPr lang="ru-RU" b="1" smtClean="0">
                <a:latin typeface="Times New Roman" pitchFamily="18" charset="0"/>
              </a:rPr>
              <a:t> Эта дорога шла по воде.</a:t>
            </a:r>
          </a:p>
          <a:p>
            <a:pPr eaLnBrk="1" hangingPunct="1">
              <a:defRPr/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46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5400" b="1" smtClean="0">
                <a:solidFill>
                  <a:srgbClr val="FF0000"/>
                </a:solidFill>
                <a:latin typeface="Times New Roman" pitchFamily="18" charset="0"/>
              </a:rPr>
              <a:t>Только военно - автомобильная дорога, проложенная по льду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5400" b="1" smtClean="0">
                <a:solidFill>
                  <a:srgbClr val="FF0000"/>
                </a:solidFill>
                <a:latin typeface="Times New Roman" pitchFamily="18" charset="0"/>
              </a:rPr>
              <a:t>Ладожского озера могла помочь  выжить людям</a:t>
            </a:r>
          </a:p>
          <a:p>
            <a:pPr algn="ctr" eaLnBrk="1" hangingPunct="1"/>
            <a:endParaRPr lang="ru-RU" sz="5400" smtClean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endParaRPr lang="ru-RU" sz="540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989138"/>
            <a:ext cx="4525962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5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68413"/>
            <a:ext cx="3435350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8229600" cy="5545137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tx2"/>
                </a:solidFill>
                <a:latin typeface="Times New Roman" pitchFamily="18" charset="0"/>
              </a:rPr>
              <a:t>Наступил ноябрь Ладога стала понемногу затягиваться льдом</a:t>
            </a:r>
          </a:p>
          <a:p>
            <a:pPr eaLnBrk="1" hangingPunct="1">
              <a:defRPr/>
            </a:pPr>
            <a:r>
              <a:rPr lang="ru-RU" sz="4000" b="1" smtClean="0">
                <a:solidFill>
                  <a:schemeClr val="tx2"/>
                </a:solidFill>
                <a:latin typeface="Times New Roman" pitchFamily="18" charset="0"/>
              </a:rPr>
              <a:t> К 17 ноября толщина льда достигла 100 мм, что было недостаточно для открытия движения</a:t>
            </a:r>
          </a:p>
          <a:p>
            <a:pPr eaLnBrk="1" hangingPunct="1">
              <a:defRPr/>
            </a:pPr>
            <a:r>
              <a:rPr lang="ru-RU" sz="4000" b="1" smtClean="0">
                <a:solidFill>
                  <a:schemeClr val="tx2"/>
                </a:solidFill>
                <a:latin typeface="Times New Roman" pitchFamily="18" charset="0"/>
              </a:rPr>
              <a:t> Все ждали морозов… </a:t>
            </a:r>
          </a:p>
          <a:p>
            <a:pPr eaLnBrk="1" hangingPunct="1">
              <a:defRPr/>
            </a:pPr>
            <a:endParaRPr lang="ru-RU" sz="4000" smtClean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619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4400" b="1" smtClean="0">
                <a:solidFill>
                  <a:schemeClr val="tx2"/>
                </a:solidFill>
                <a:latin typeface="Times New Roman" pitchFamily="18" charset="0"/>
              </a:rPr>
              <a:t>Работники дорожной службы ежедневно измеряли толщину льда на всём озере, но были не в силах ускорить его нарастание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4400" b="1" smtClean="0">
                <a:solidFill>
                  <a:schemeClr val="tx2"/>
                </a:solidFill>
                <a:latin typeface="Times New Roman" pitchFamily="18" charset="0"/>
              </a:rPr>
              <a:t>20 ноября толщина льда достигла </a:t>
            </a:r>
            <a:r>
              <a:rPr lang="ru-RU" sz="4400" b="1" smtClean="0">
                <a:solidFill>
                  <a:srgbClr val="FF0000"/>
                </a:solidFill>
                <a:latin typeface="Times New Roman" pitchFamily="18" charset="0"/>
              </a:rPr>
              <a:t>180 мм.</a:t>
            </a:r>
            <a:r>
              <a:rPr lang="ru-RU" sz="4400" b="1" smtClean="0">
                <a:solidFill>
                  <a:schemeClr val="tx2"/>
                </a:solidFill>
                <a:latin typeface="Times New Roman" pitchFamily="18" charset="0"/>
              </a:rPr>
              <a:t> На лёд вышли конные обозы…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4400" smtClean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4400" smtClean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dorogaжизни к блокадному Ленингра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87137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</a:rPr>
              <a:t>Расчищали дорогу с помощью лошадей</a:t>
            </a:r>
            <a:endParaRPr lang="ru-RU" sz="400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Picture 7" descr="image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92150"/>
            <a:ext cx="8424863" cy="5611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b="1" smtClean="0">
                <a:solidFill>
                  <a:srgbClr val="FF0000"/>
                </a:solidFill>
                <a:latin typeface="Times New Roman" pitchFamily="18" charset="0"/>
              </a:rPr>
              <a:t>Дорога жизни</a:t>
            </a:r>
          </a:p>
        </p:txBody>
      </p:sp>
      <p:pic>
        <p:nvPicPr>
          <p:cNvPr id="35843" name="Picture 4" descr="7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6481763" cy="4895850"/>
          </a:xfrm>
          <a:noFill/>
          <a:ln w="38100">
            <a:solidFill>
              <a:srgbClr val="3399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smtClean="0">
                <a:solidFill>
                  <a:srgbClr val="FF0000"/>
                </a:solidFill>
                <a:latin typeface="Times New Roman" pitchFamily="18" charset="0"/>
              </a:rPr>
              <a:t>Наши потери в войне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Symbol" pitchFamily="18" charset="2"/>
              <a:buChar char=""/>
              <a:defRPr/>
            </a:pPr>
            <a:r>
              <a:rPr lang="ru-RU" sz="3600" b="1" smtClean="0">
                <a:latin typeface="Times New Roman" pitchFamily="18" charset="0"/>
              </a:rPr>
              <a:t>Людские потери СССР</a:t>
            </a:r>
            <a:r>
              <a:rPr lang="ru-RU" sz="3600" smtClean="0">
                <a:latin typeface="Times New Roman" pitchFamily="18" charset="0"/>
              </a:rPr>
              <a:t> - </a:t>
            </a:r>
          </a:p>
          <a:p>
            <a:pPr eaLnBrk="1" hangingPunct="1">
              <a:lnSpc>
                <a:spcPct val="90000"/>
              </a:lnSpc>
              <a:buSzTx/>
              <a:buFont typeface="Symbol" pitchFamily="18" charset="2"/>
              <a:buChar char=""/>
              <a:defRPr/>
            </a:pP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  <a:t>6,8 млн.</a:t>
            </a:r>
            <a:r>
              <a:rPr lang="ru-RU" sz="3600" smtClean="0">
                <a:latin typeface="Times New Roman" pitchFamily="18" charset="0"/>
              </a:rPr>
              <a:t> </a:t>
            </a:r>
            <a:r>
              <a:rPr lang="ru-RU" sz="3600" b="1" smtClean="0">
                <a:latin typeface="Times New Roman" pitchFamily="18" charset="0"/>
              </a:rPr>
              <a:t>военнослужащих убитыми  </a:t>
            </a: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  <a:t>4,4 млн.</a:t>
            </a:r>
            <a:r>
              <a:rPr lang="ru-RU" sz="3600" b="1" smtClean="0">
                <a:latin typeface="Times New Roman" pitchFamily="18" charset="0"/>
              </a:rPr>
              <a:t> попавшими в плен и пропавшими без вести</a:t>
            </a:r>
          </a:p>
          <a:p>
            <a:pPr eaLnBrk="1" hangingPunct="1">
              <a:lnSpc>
                <a:spcPct val="90000"/>
              </a:lnSpc>
              <a:buSzTx/>
              <a:buFont typeface="Symbol" pitchFamily="18" charset="2"/>
              <a:buChar char=""/>
              <a:defRPr/>
            </a:pPr>
            <a:r>
              <a:rPr lang="ru-RU" sz="3600" b="1" smtClean="0">
                <a:latin typeface="Times New Roman" pitchFamily="18" charset="0"/>
              </a:rPr>
              <a:t>Общие демографические потери -(включающие погибшее мирное население) - </a:t>
            </a: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</a:rPr>
              <a:t>26,6 млн.</a:t>
            </a:r>
            <a:r>
              <a:rPr lang="ru-RU" sz="3600" b="1" smtClean="0">
                <a:latin typeface="Times New Roman" pitchFamily="18" charset="0"/>
              </a:rPr>
              <a:t> человек</a:t>
            </a:r>
            <a:r>
              <a:rPr lang="ru-RU" smtClean="0"/>
              <a:t>;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8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5327650" cy="4968875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smtClean="0">
                <a:solidFill>
                  <a:schemeClr val="accent2"/>
                </a:solidFill>
              </a:rPr>
              <a:t/>
            </a:r>
            <a:br>
              <a:rPr lang="ru-RU" sz="3600" b="1" smtClean="0">
                <a:solidFill>
                  <a:schemeClr val="accent2"/>
                </a:solidFill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</a:rPr>
              <a:t>Эта дорога</a:t>
            </a:r>
            <a:r>
              <a:rPr lang="ru-RU" sz="3600" b="1" smtClean="0">
                <a:solidFill>
                  <a:schemeClr val="tx1"/>
                </a:solidFill>
              </a:rPr>
              <a:t> </a:t>
            </a:r>
            <a:r>
              <a:rPr lang="ru-RU" sz="3600" b="1" smtClean="0">
                <a:solidFill>
                  <a:schemeClr val="tx1"/>
                </a:solidFill>
                <a:latin typeface="Times New Roman" pitchFamily="18" charset="0"/>
              </a:rPr>
              <a:t>спасла от голода многих ленинградцев</a:t>
            </a:r>
            <a:r>
              <a:rPr lang="ru-RU" sz="3600" b="1" smtClean="0">
                <a:solidFill>
                  <a:schemeClr val="tx1"/>
                </a:solidFill>
              </a:rPr>
              <a:t> </a:t>
            </a:r>
            <a:r>
              <a:rPr lang="ru-RU" sz="3200" b="1" smtClean="0">
                <a:solidFill>
                  <a:schemeClr val="tx1"/>
                </a:solidFill>
              </a:rPr>
              <a:t/>
            </a:r>
            <a:br>
              <a:rPr lang="ru-RU" sz="3200" b="1" smtClean="0">
                <a:solidFill>
                  <a:schemeClr val="tx1"/>
                </a:solidFill>
              </a:rPr>
            </a:br>
            <a:endParaRPr lang="ru-RU" sz="3200" b="1" smtClean="0">
              <a:solidFill>
                <a:schemeClr val="tx1"/>
              </a:solidFill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372225" y="2565400"/>
            <a:ext cx="24479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 </a:t>
            </a:r>
            <a:br>
              <a:rPr lang="ru-RU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таких машинах перевозили хлеб по льду озера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4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675"/>
            <a:ext cx="5715000" cy="3633788"/>
          </a:xfr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</a:rPr>
              <a:t>Хлеб – в  Ленинград, а  детей – в тыл</a:t>
            </a:r>
          </a:p>
        </p:txBody>
      </p:sp>
      <p:pic>
        <p:nvPicPr>
          <p:cNvPr id="37892" name="Picture 5" descr="Картинка 20 из 7714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3362325"/>
            <a:ext cx="4105275" cy="3495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125 грамм</a:t>
            </a:r>
            <a:r>
              <a:rPr lang="ru-RU" b="1" smtClean="0">
                <a:latin typeface="Times New Roman" pitchFamily="18" charset="0"/>
              </a:rPr>
              <a:t> –</a:t>
            </a:r>
            <a:br>
              <a:rPr lang="ru-RU" b="1" smtClean="0">
                <a:latin typeface="Times New Roman" pitchFamily="18" charset="0"/>
              </a:rPr>
            </a:br>
            <a:r>
              <a:rPr lang="ru-RU" b="1" smtClean="0">
                <a:latin typeface="Times New Roman" pitchFamily="18" charset="0"/>
              </a:rPr>
              <a:t> минимальный дневной рацион пищи, который ленинградцы получали в самые суровые дни блокады - с 20 ноября по 24 декабря 1941 года</a:t>
            </a:r>
            <a:r>
              <a:rPr lang="ru-RU" sz="2800" smtClean="0"/>
              <a:t> </a:t>
            </a: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4967288"/>
          </a:xfrm>
        </p:spPr>
        <p:txBody>
          <a:bodyPr/>
          <a:lstStyle/>
          <a:p>
            <a:pPr eaLnBrk="1" hangingPunct="1"/>
            <a:r>
              <a:rPr lang="ru-RU" sz="5400" smtClean="0">
                <a:solidFill>
                  <a:srgbClr val="FF0000"/>
                </a:solidFill>
                <a:latin typeface="Times New Roman" pitchFamily="18" charset="0"/>
              </a:rPr>
              <a:t>«Сто двадцать пять блокадных грамм с огнем и кровью пополам…» -</a:t>
            </a:r>
            <a:r>
              <a:rPr lang="ru-RU" sz="5400" smtClean="0">
                <a:latin typeface="Times New Roman" pitchFamily="18" charset="0"/>
              </a:rPr>
              <a:t> писала ленинградская поэтесса Ольга Берггольц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3" name="leningr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692150"/>
            <a:ext cx="8229600" cy="54038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Вглядись в  фотографии и рисунки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и ты поймёшь, как жили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ленинградцы первой блокадной зимой</a:t>
            </a:r>
          </a:p>
          <a:p>
            <a:pPr algn="ctr" eaLnBrk="1" hangingPunct="1"/>
            <a:endParaRPr lang="ru-RU" sz="480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endParaRPr lang="ru-RU" sz="4800" b="1" smtClean="0">
              <a:solidFill>
                <a:srgbClr val="FF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untitledз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286250" cy="5472113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5" descr="untitlит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41663"/>
            <a:ext cx="3887787" cy="30067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4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4800"/>
            <a:ext cx="5975350" cy="62484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latin typeface="Times New Roman" pitchFamily="18" charset="0"/>
              </a:rPr>
              <a:t/>
            </a:r>
            <a:br>
              <a:rPr lang="ru-RU" sz="4000" b="1" smtClean="0">
                <a:latin typeface="Times New Roman" pitchFamily="18" charset="0"/>
              </a:rPr>
            </a:br>
            <a:r>
              <a:rPr lang="ru-RU" sz="4000" b="1" smtClean="0">
                <a:latin typeface="Times New Roman" pitchFamily="18" charset="0"/>
              </a:rPr>
              <a:t/>
            </a:r>
            <a:br>
              <a:rPr lang="ru-RU" sz="4000" b="1" smtClean="0">
                <a:latin typeface="Times New Roman" pitchFamily="18" charset="0"/>
              </a:rPr>
            </a:br>
            <a:r>
              <a:rPr lang="ru-RU" sz="4000" b="1" smtClean="0">
                <a:latin typeface="Times New Roman" pitchFamily="18" charset="0"/>
              </a:rPr>
              <a:t/>
            </a:r>
            <a:br>
              <a:rPr lang="ru-RU" sz="4000" b="1" smtClean="0">
                <a:latin typeface="Times New Roman" pitchFamily="18" charset="0"/>
              </a:rPr>
            </a:br>
            <a:r>
              <a:rPr lang="ru-RU" sz="4000" b="1" smtClean="0">
                <a:latin typeface="Times New Roman" pitchFamily="18" charset="0"/>
              </a:rPr>
              <a:t/>
            </a:r>
            <a:br>
              <a:rPr lang="ru-RU" sz="4000" b="1" smtClean="0">
                <a:latin typeface="Times New Roman" pitchFamily="18" charset="0"/>
              </a:rPr>
            </a:br>
            <a:r>
              <a:rPr lang="ru-RU" sz="4000" b="1" smtClean="0">
                <a:latin typeface="Times New Roman" pitchFamily="18" charset="0"/>
              </a:rPr>
              <a:t/>
            </a:r>
            <a:br>
              <a:rPr lang="ru-RU" sz="4000" b="1" smtClean="0">
                <a:latin typeface="Times New Roman" pitchFamily="18" charset="0"/>
              </a:rPr>
            </a:br>
            <a:r>
              <a:rPr lang="ru-RU" sz="4000" b="1" smtClean="0">
                <a:solidFill>
                  <a:schemeClr val="folHlink"/>
                </a:solidFill>
                <a:latin typeface="Times New Roman" pitchFamily="18" charset="0"/>
              </a:rPr>
              <a:t>Кусочек хлеба был так мал, что человек не ощущал его веса на руке, а это было все, что можно было съесть</a:t>
            </a:r>
            <a:r>
              <a:rPr lang="ru-RU" sz="4000" smtClean="0"/>
              <a:t> </a:t>
            </a:r>
          </a:p>
        </p:txBody>
      </p:sp>
      <p:pic>
        <p:nvPicPr>
          <p:cNvPr id="44035" name="Picture 7" descr="http://img0.liveinternet.ru/images/attach/c/0/38/800/38800217_34.gif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292600"/>
            <a:ext cx="3384550" cy="2232025"/>
          </a:xfrm>
          <a:noFill/>
          <a:ln w="381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G_4673_500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692150"/>
            <a:ext cx="4679950" cy="5761038"/>
          </a:xfr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untitl43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565400"/>
            <a:ext cx="5688013" cy="40862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4000" b="1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4000" b="1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4000" b="1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</a:rPr>
              <a:t>Дети, плача хлеба просили,</a:t>
            </a:r>
            <a:br>
              <a:rPr lang="ru-RU" sz="3600" b="1" smtClean="0">
                <a:latin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</a:rPr>
              <a:t>Нет страшнее пытки такой.</a:t>
            </a:r>
            <a:br>
              <a:rPr lang="ru-RU" sz="3600" b="1" smtClean="0">
                <a:latin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</a:rPr>
              <a:t>Ленинграда ворот не открыли</a:t>
            </a:r>
            <a:br>
              <a:rPr lang="ru-RU" sz="3600" b="1" smtClean="0">
                <a:latin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</a:rPr>
              <a:t>И не вышли к стене городской</a:t>
            </a:r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4000" b="1" smtClean="0">
                <a:solidFill>
                  <a:srgbClr val="FF0000"/>
                </a:solidFill>
                <a:latin typeface="Times New Roman" pitchFamily="18" charset="0"/>
              </a:rPr>
            </a:br>
            <a:endParaRPr lang="ru-RU" sz="40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smtClean="0">
                <a:solidFill>
                  <a:srgbClr val="FF0000"/>
                </a:solidFill>
                <a:latin typeface="Times New Roman" pitchFamily="18" charset="0"/>
              </a:rPr>
              <a:t>Ленинград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mtClean="0"/>
              <a:t> 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3924300" y="3294063"/>
            <a:ext cx="4103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238125" algn="ctr"/>
            <a:endParaRPr lang="ru-RU"/>
          </a:p>
          <a:p>
            <a:pPr indent="238125" algn="ctr"/>
            <a:r>
              <a:rPr lang="ru-RU"/>
              <a:t> </a:t>
            </a:r>
          </a:p>
        </p:txBody>
      </p:sp>
      <p:pic>
        <p:nvPicPr>
          <p:cNvPr id="8197" name="Picture 7" descr="Картинка 3 из 7714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7127875" cy="38989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</a:rPr>
              <a:t>Такие объявления висели во всех булочных Ленинграда</a:t>
            </a:r>
          </a:p>
        </p:txBody>
      </p:sp>
      <p:pic>
        <p:nvPicPr>
          <p:cNvPr id="47107" name="Picture 4" descr="1245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963" y="1981200"/>
            <a:ext cx="61880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ttp://img1.liveinternet.ru/images/attach/c/0/38/800/38800662_1.jp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692150"/>
            <a:ext cx="7129462" cy="576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ningrad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63575"/>
            <a:ext cx="8569325" cy="5386388"/>
          </a:xfr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Люди умирали прямо на улицах</a:t>
            </a:r>
            <a:r>
              <a:rPr lang="ru-RU" sz="4800" b="1" smtClean="0">
                <a:solidFill>
                  <a:srgbClr val="FF0000"/>
                </a:solidFill>
              </a:rPr>
              <a:t/>
            </a:r>
            <a:br>
              <a:rPr lang="ru-RU" sz="4800" b="1" smtClean="0">
                <a:solidFill>
                  <a:srgbClr val="FF0000"/>
                </a:solidFill>
              </a:rPr>
            </a:br>
            <a:endParaRPr lang="ru-RU" sz="4800" b="1" smtClean="0">
              <a:solidFill>
                <a:srgbClr val="FF0000"/>
              </a:solidFill>
            </a:endParaRPr>
          </a:p>
        </p:txBody>
      </p:sp>
      <p:pic>
        <p:nvPicPr>
          <p:cNvPr id="50179" name="Picture 4" descr="10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16113"/>
            <a:ext cx="60293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blokada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3960813" cy="4968875"/>
          </a:xfr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2" descr="kladbis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4813"/>
            <a:ext cx="4075113" cy="58054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9688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3292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400" b="1" smtClean="0">
                <a:solidFill>
                  <a:schemeClr val="tx2"/>
                </a:solidFill>
                <a:latin typeface="Times New Roman" pitchFamily="18" charset="0"/>
              </a:rPr>
              <a:t>Так хоронили ленинградцев, погибших от голода, убитых при бомбёжке.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400" b="1" smtClean="0">
                <a:solidFill>
                  <a:schemeClr val="tx2"/>
                </a:solidFill>
                <a:latin typeface="Times New Roman" pitchFamily="18" charset="0"/>
              </a:rPr>
              <a:t>Некому было делать гробы, и не было машин, чтобы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400" b="1" smtClean="0">
                <a:solidFill>
                  <a:schemeClr val="tx2"/>
                </a:solidFill>
                <a:latin typeface="Times New Roman" pitchFamily="18" charset="0"/>
              </a:rPr>
              <a:t>отвозить их на кладбище</a:t>
            </a:r>
          </a:p>
          <a:p>
            <a:pPr algn="r" eaLnBrk="1" hangingPunct="1">
              <a:defRPr/>
            </a:pPr>
            <a:endParaRPr lang="ru-RU" sz="4400" smtClean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ru-RU" sz="4400" smtClean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Картинка 10 из 7714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6408737" cy="5761038"/>
          </a:xfrm>
          <a:prstGeom prst="rect">
            <a:avLst/>
          </a:prstGeom>
          <a:noFill/>
          <a:ln w="412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ru-RU" sz="3600" b="1" smtClean="0">
                <a:latin typeface="Times New Roman" pitchFamily="18" charset="0"/>
              </a:rPr>
              <a:t>Немцы не оставляли город в покое.</a:t>
            </a:r>
          </a:p>
          <a:p>
            <a:pPr algn="r" eaLnBrk="1" hangingPunct="1">
              <a:defRPr/>
            </a:pPr>
            <a:r>
              <a:rPr lang="ru-RU" sz="3600" b="1" smtClean="0">
                <a:latin typeface="Times New Roman" pitchFamily="18" charset="0"/>
              </a:rPr>
              <a:t>Бомбежки были постоянными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После бомбёжки</a:t>
            </a:r>
          </a:p>
        </p:txBody>
      </p:sp>
      <p:pic>
        <p:nvPicPr>
          <p:cNvPr id="55299" name="Picture 4" descr="2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3040062" cy="3897312"/>
          </a:xfr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5" descr="15н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3822700" cy="45370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latin typeface="Times New Roman" pitchFamily="18" charset="0"/>
              </a:rPr>
              <a:t>Жертвы первых обстрелов на углу Невского и Лиговского проспектов. Сентябрь 1941</a:t>
            </a:r>
            <a:br>
              <a:rPr lang="ru-RU" sz="3200" b="1" smtClean="0">
                <a:latin typeface="Times New Roman" pitchFamily="18" charset="0"/>
              </a:rPr>
            </a:br>
            <a:endParaRPr lang="ru-RU" sz="3200" b="1" smtClean="0">
              <a:latin typeface="Times New Roman" pitchFamily="18" charset="0"/>
            </a:endParaRPr>
          </a:p>
        </p:txBody>
      </p:sp>
      <p:pic>
        <p:nvPicPr>
          <p:cNvPr id="73733" name="Picture 5" descr="image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2388" y="1981200"/>
            <a:ext cx="649763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 descr="picе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262312" cy="4114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10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36838"/>
            <a:ext cx="5106988" cy="3830637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3600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3600" b="1" smtClean="0">
                <a:solidFill>
                  <a:srgbClr val="FF0066"/>
                </a:solidFill>
                <a:latin typeface="Times New Roman" pitchFamily="18" charset="0"/>
              </a:rPr>
              <a:t/>
            </a:r>
            <a:br>
              <a:rPr lang="ru-RU" sz="3600" b="1" smtClean="0">
                <a:solidFill>
                  <a:srgbClr val="FF0066"/>
                </a:solidFill>
                <a:latin typeface="Times New Roman" pitchFamily="18" charset="0"/>
              </a:rPr>
            </a:br>
            <a:endParaRPr lang="ru-RU" sz="3600" b="1" smtClean="0">
              <a:solidFill>
                <a:srgbClr val="3366FF"/>
              </a:solidFill>
              <a:latin typeface="Times New Roman" pitchFamily="18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9600" smtClean="0">
                <a:solidFill>
                  <a:srgbClr val="FF0000"/>
                </a:solidFill>
                <a:latin typeface="Times New Roman" pitchFamily="18" charset="0"/>
              </a:rPr>
              <a:t>Блокада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Больше всего страдали старики и дети</a:t>
            </a:r>
          </a:p>
        </p:txBody>
      </p:sp>
      <p:pic>
        <p:nvPicPr>
          <p:cNvPr id="57347" name="Picture 4" descr="Картинка 19 из 7714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4524375" cy="460851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7" descr="wVOV__14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773238"/>
            <a:ext cx="3095625" cy="4751387"/>
          </a:xfr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505_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65175"/>
            <a:ext cx="8101012" cy="5240338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Жители Ленинграда в разбомбленной квартире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765175"/>
            <a:ext cx="7802562" cy="5348288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_evakuaziju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549275"/>
            <a:ext cx="7632700" cy="5975350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Uborka_Nevsky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765175"/>
            <a:ext cx="7561262" cy="5330825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lokada5.jp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76250"/>
            <a:ext cx="7777162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image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692150"/>
            <a:ext cx="7921625" cy="5689600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2-4-1a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81075"/>
            <a:ext cx="7273925" cy="5400675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89138"/>
            <a:ext cx="7056438" cy="43878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Но хлеб везли в город…</a:t>
            </a: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>
                <a:solidFill>
                  <a:srgbClr val="FF0000"/>
                </a:solidFill>
                <a:latin typeface="Times New Roman" pitchFamily="18" charset="0"/>
              </a:rPr>
              <a:t>Рецепт блокадного хлеба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мука ржаная дефектная 45%,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жмых 10%,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соевая мука 5%,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отруби 10%,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 целлюлоза 15%,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 обойная пыль 5%,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 солод 10%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добавляли в тесто </a:t>
            </a:r>
            <a:r>
              <a:rPr lang="ru-RU" sz="2800" b="1" u="sng" smtClean="0">
                <a:solidFill>
                  <a:schemeClr val="tx2"/>
                </a:solidFill>
                <a:latin typeface="Times New Roman" pitchFamily="18" charset="0"/>
              </a:rPr>
              <a:t>различные ингредиенты органического происхождения,</a:t>
            </a:r>
            <a:r>
              <a:rPr lang="ru-RU" sz="2800" b="1" smtClean="0">
                <a:solidFill>
                  <a:schemeClr val="tx2"/>
                </a:solidFill>
                <a:latin typeface="Times New Roman" pitchFamily="18" charset="0"/>
              </a:rPr>
              <a:t> например опилки из древесины -  доля опилок  иногда составляла более чем 70%;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800" b="1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smtClean="0">
                <a:solidFill>
                  <a:srgbClr val="FF0000"/>
                </a:solidFill>
                <a:latin typeface="Times New Roman" pitchFamily="18" charset="0"/>
              </a:rPr>
              <a:t>Блокада…</a:t>
            </a: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800" b="1" smtClean="0">
                <a:solidFill>
                  <a:srgbClr val="000000"/>
                </a:solidFill>
                <a:effectLst/>
              </a:rPr>
              <a:t>	</a:t>
            </a:r>
            <a:r>
              <a:rPr lang="ru-RU" b="1" smtClean="0">
                <a:effectLst/>
                <a:latin typeface="Times New Roman" pitchFamily="18" charset="0"/>
              </a:rPr>
              <a:t>Далеко как это слово</a:t>
            </a:r>
            <a:br>
              <a:rPr lang="ru-RU" b="1" smtClean="0">
                <a:effectLst/>
                <a:latin typeface="Times New Roman" pitchFamily="18" charset="0"/>
              </a:rPr>
            </a:br>
            <a:r>
              <a:rPr lang="ru-RU" b="1" smtClean="0">
                <a:effectLst/>
                <a:latin typeface="Times New Roman" pitchFamily="18" charset="0"/>
              </a:rPr>
              <a:t>От наших мирных светлых дней.</a:t>
            </a:r>
            <a:br>
              <a:rPr lang="ru-RU" b="1" smtClean="0">
                <a:effectLst/>
                <a:latin typeface="Times New Roman" pitchFamily="18" charset="0"/>
              </a:rPr>
            </a:br>
            <a:r>
              <a:rPr lang="ru-RU" b="1" smtClean="0">
                <a:effectLst/>
                <a:latin typeface="Times New Roman" pitchFamily="18" charset="0"/>
              </a:rPr>
              <a:t>Произношу его и вижу снова –</a:t>
            </a:r>
            <a:br>
              <a:rPr lang="ru-RU" b="1" smtClean="0">
                <a:effectLst/>
                <a:latin typeface="Times New Roman" pitchFamily="18" charset="0"/>
              </a:rPr>
            </a:br>
            <a:r>
              <a:rPr lang="ru-RU" b="1" smtClean="0">
                <a:effectLst/>
                <a:latin typeface="Times New Roman" pitchFamily="18" charset="0"/>
              </a:rPr>
              <a:t>Голодных умирающих детей.</a:t>
            </a:r>
            <a:br>
              <a:rPr lang="ru-RU" b="1" smtClean="0">
                <a:effectLst/>
                <a:latin typeface="Times New Roman" pitchFamily="18" charset="0"/>
              </a:rPr>
            </a:br>
            <a:r>
              <a:rPr lang="ru-RU" b="1" smtClean="0">
                <a:effectLst/>
                <a:latin typeface="Times New Roman" pitchFamily="18" charset="0"/>
              </a:rPr>
              <a:t>Как опустели целые кварталы,</a:t>
            </a:r>
            <a:br>
              <a:rPr lang="ru-RU" b="1" smtClean="0">
                <a:effectLst/>
                <a:latin typeface="Times New Roman" pitchFamily="18" charset="0"/>
              </a:rPr>
            </a:br>
            <a:r>
              <a:rPr lang="ru-RU" b="1" smtClean="0">
                <a:effectLst/>
                <a:latin typeface="Times New Roman" pitchFamily="18" charset="0"/>
              </a:rPr>
              <a:t>И как трамваи мёрзли на пути,</a:t>
            </a:r>
            <a:br>
              <a:rPr lang="ru-RU" b="1" smtClean="0">
                <a:effectLst/>
                <a:latin typeface="Times New Roman" pitchFamily="18" charset="0"/>
              </a:rPr>
            </a:br>
            <a:r>
              <a:rPr lang="ru-RU" b="1" smtClean="0">
                <a:effectLst/>
                <a:latin typeface="Times New Roman" pitchFamily="18" charset="0"/>
              </a:rPr>
              <a:t>И матерей, которые не в силах</a:t>
            </a:r>
            <a:br>
              <a:rPr lang="ru-RU" b="1" smtClean="0">
                <a:effectLst/>
                <a:latin typeface="Times New Roman" pitchFamily="18" charset="0"/>
              </a:rPr>
            </a:br>
            <a:r>
              <a:rPr lang="ru-RU" b="1" smtClean="0">
                <a:effectLst/>
                <a:latin typeface="Times New Roman" pitchFamily="18" charset="0"/>
              </a:rPr>
              <a:t>Своих детей на кладбище нести.</a:t>
            </a:r>
            <a:br>
              <a:rPr lang="ru-RU" b="1" smtClean="0">
                <a:effectLst/>
                <a:latin typeface="Times New Roman" pitchFamily="18" charset="0"/>
              </a:rPr>
            </a:br>
            <a:endParaRPr lang="ru-RU" b="1" smtClean="0">
              <a:effectLst/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b="1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Таня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В</a:t>
            </a:r>
            <a:r>
              <a:rPr lang="ru-RU" sz="2400" b="1" smtClean="0">
                <a:solidFill>
                  <a:schemeClr val="accent2"/>
                </a:solidFill>
              </a:rPr>
              <a:t> </a:t>
            </a:r>
            <a:r>
              <a:rPr lang="ru-RU" sz="2400" b="1" smtClean="0">
                <a:latin typeface="Times New Roman" pitchFamily="18" charset="0"/>
              </a:rPr>
              <a:t>осаждённом Ленинграде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Эта девочка жила.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В ученической тетради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Свой дневник она вела.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В дни войны погибла Таня,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Таня в памяти жива: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Затаив на миг дыханье,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Слышит мир её слова: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«Женя умерла 28 декабря 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 12 часов 30 минут утра 1941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года.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Бабушка умерла 25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января в 3 часа дня 1942 года..»</a:t>
            </a:r>
          </a:p>
        </p:txBody>
      </p:sp>
      <p:pic>
        <p:nvPicPr>
          <p:cNvPr id="67588" name="Picture 4" descr="untitledп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341438"/>
            <a:ext cx="3692525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30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А в ночи пронзает небо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Острый свет прожекторов.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Дома нет ни крошки хлеба,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Не найдёшь полена дров.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От коптилки не согреться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Карандаш дрожит в руке,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Но выводит кровью сердце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b="1" smtClean="0">
                <a:latin typeface="Times New Roman" pitchFamily="18" charset="0"/>
              </a:rPr>
              <a:t>В сокровенном дневнике:</a:t>
            </a:r>
            <a:endParaRPr lang="ru-RU" sz="8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800" b="1" smtClean="0">
                <a:solidFill>
                  <a:schemeClr val="accent2"/>
                </a:solidFill>
              </a:rPr>
              <a:t>«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Лека умер 12 марта в 8 часов утра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1942 года.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Дядя Вася умер 13 апреля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в 2 часа дня 1942 года».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8611" name="Picture 4" descr="untitlвв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3455988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Отшумела, отгремела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Орудийная гроза,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Только память то и дело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Смотрит пристально в глаза.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К солнцу тянутся берёзки,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Пробивается трава,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А на скорбном Пискарёвском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latin typeface="Times New Roman" pitchFamily="18" charset="0"/>
              </a:rPr>
              <a:t>Остановят вдруг слова: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«Дядя Лёша умер 10 мая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в 4 часа дня 1942 года.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Мама – 13 мая в 7 часов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</a:rPr>
              <a:t>30 минут утра 1942 года</a:t>
            </a:r>
          </a:p>
        </p:txBody>
      </p:sp>
      <p:pic>
        <p:nvPicPr>
          <p:cNvPr id="69635" name="Picture 4" descr="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49275"/>
            <a:ext cx="3817938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0350"/>
            <a:ext cx="2849562" cy="27860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6911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У планеты нашей сердце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Бьётся гулко, как набат.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Не забыть земле Освенцим,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Бухенвальд и Ленинград.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Светлый день встречайте, люди,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Люди, вслушайтесь в  дневник: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Он звучит сильней орудий,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smtClean="0">
                <a:latin typeface="Times New Roman" pitchFamily="18" charset="0"/>
              </a:rPr>
              <a:t>Тот безмолвный детский крик: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</a:rPr>
              <a:t>«Савичевы умерли. Умерли все. Осталась одна Таня!»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untitлр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9914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b="1" smtClean="0">
                <a:solidFill>
                  <a:schemeClr val="tx2"/>
                </a:solidFill>
                <a:latin typeface="Times New Roman" pitchFamily="18" charset="0"/>
              </a:rPr>
              <a:t>Зимой 1941-1942 г. в городе развелось много крыс. Они нападали на полуголодных  и обессилевших стариков и детей. Никаких кошек или собак в городе к этому времени уже не осталось - кто не погиб и не ушел, того съели. Крысы не только уничтожали и без того скудные запасы продовольствия, они были и потенциальными разносчиками чумы.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 i="1" smtClean="0">
                <a:solidFill>
                  <a:schemeClr val="tx2"/>
                </a:solidFill>
                <a:latin typeface="Times New Roman" pitchFamily="18" charset="0"/>
              </a:rPr>
              <a:t>«3 декабря 1941 года. Сегодня съели жареную кошку. Очень вкусно»</a:t>
            </a:r>
            <a:r>
              <a:rPr lang="ru-RU" sz="2400" b="1" smtClean="0">
                <a:solidFill>
                  <a:schemeClr val="tx2"/>
                </a:solidFill>
                <a:latin typeface="Times New Roman" pitchFamily="18" charset="0"/>
              </a:rPr>
              <a:t>, - записал в своем дневнике 10-летний мальчик. Тем не менее некоторые горожане, несмотря на жестокий голод, пожалели своих любимцев.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smtClean="0">
              <a:solidFill>
                <a:schemeClr val="tx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72707" name="Picture 4" descr="Памятник блокадной кошке Василисе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60350"/>
            <a:ext cx="1511300" cy="172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82296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solidFill>
                  <a:schemeClr val="tx2"/>
                </a:solidFill>
                <a:effectLst/>
                <a:latin typeface="Times New Roman" pitchFamily="18" charset="0"/>
              </a:rPr>
              <a:t>«Весной 1942 года полуживая от голода старушка вынесла своего кота на улицу погулять. К ней подходили люди, благодарили, что она его сохранила».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solidFill>
                  <a:schemeClr val="tx2"/>
                </a:solidFill>
                <a:effectLst/>
                <a:latin typeface="Times New Roman" pitchFamily="18" charset="0"/>
              </a:rPr>
              <a:t>«В марте 1942 года вдруг увидела на городской улице тощую кошку. Вокруг нее стояли несколько старушек и крестились, а исхудавший, похожий на скелет милиционер следил, чтобы никто не изловил зверька».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smtClean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solidFill>
                  <a:schemeClr val="tx2"/>
                </a:solidFill>
                <a:effectLst/>
                <a:latin typeface="Times New Roman" pitchFamily="18" charset="0"/>
              </a:rPr>
              <a:t>«В апреле 1942 года, проходя мимо кинотеатра «Баррикада», увидала толпу людей у окна одного из домов. Они дивились на необыкновенное зрелище: на ярко освещенном солнцем подоконнике лежала полосатая кошка с тремя котятами. </a:t>
            </a:r>
            <a:r>
              <a:rPr lang="ru-RU" sz="2400" b="1" smtClean="0">
                <a:solidFill>
                  <a:srgbClr val="FF9900"/>
                </a:solidFill>
                <a:effectLst/>
                <a:latin typeface="Times New Roman" pitchFamily="18" charset="0"/>
              </a:rPr>
              <a:t>Увидев ее, я поняла, что мы выжили».</a:t>
            </a:r>
            <a:r>
              <a:rPr lang="ru-RU" sz="2400" smtClean="0">
                <a:solidFill>
                  <a:srgbClr val="FF9900"/>
                </a:solidFill>
                <a:effectLst/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smtClean="0">
                <a:solidFill>
                  <a:srgbClr val="FF9900"/>
                </a:solidFill>
                <a:effectLst/>
                <a:latin typeface="Times New Roman" pitchFamily="18" charset="0"/>
              </a:rPr>
              <a:t>		(из воспоминаний людей, переживших блокаду)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smtClean="0">
              <a:solidFill>
                <a:srgbClr val="FF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smtClean="0">
                <a:solidFill>
                  <a:srgbClr val="FF0000"/>
                </a:solidFill>
                <a:latin typeface="Times New Roman" pitchFamily="18" charset="0"/>
              </a:rPr>
              <a:t>Цифры блокады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100" b="1" smtClean="0">
                <a:latin typeface="Times New Roman" pitchFamily="18" charset="0"/>
              </a:rPr>
              <a:t>За годы блокады погибло по разным данным от </a:t>
            </a:r>
            <a:r>
              <a:rPr lang="ru-RU" sz="4100" b="1" smtClean="0">
                <a:solidFill>
                  <a:srgbClr val="FF0000"/>
                </a:solidFill>
                <a:latin typeface="Times New Roman" pitchFamily="18" charset="0"/>
              </a:rPr>
              <a:t>400 тыс. до 1 млн. человек</a:t>
            </a:r>
            <a:r>
              <a:rPr lang="ru-RU" sz="4100" b="1" smtClean="0">
                <a:latin typeface="Times New Roman" pitchFamily="18" charset="0"/>
              </a:rPr>
              <a:t>. </a:t>
            </a:r>
          </a:p>
          <a:p>
            <a:pPr eaLnBrk="1" hangingPunct="1">
              <a:defRPr/>
            </a:pPr>
            <a:r>
              <a:rPr lang="ru-RU" sz="4100" b="1" smtClean="0">
                <a:latin typeface="Times New Roman" pitchFamily="18" charset="0"/>
              </a:rPr>
              <a:t>Причем только 3% из них от бомбежек, артобстрелов и т.д., а остальные </a:t>
            </a:r>
            <a:r>
              <a:rPr lang="ru-RU" sz="4100" b="1" smtClean="0">
                <a:solidFill>
                  <a:srgbClr val="FF0000"/>
                </a:solidFill>
                <a:latin typeface="Times New Roman" pitchFamily="18" charset="0"/>
              </a:rPr>
              <a:t>97%</a:t>
            </a:r>
            <a:r>
              <a:rPr lang="ru-RU" sz="4100" b="1" smtClean="0">
                <a:latin typeface="Times New Roman" pitchFamily="18" charset="0"/>
              </a:rPr>
              <a:t> от голода.</a:t>
            </a:r>
          </a:p>
          <a:p>
            <a:pPr eaLnBrk="1" hangingPunct="1">
              <a:defRPr/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b="1" smtClean="0">
                <a:solidFill>
                  <a:srgbClr val="FF0000"/>
                </a:solidFill>
                <a:latin typeface="Times New Roman" pitchFamily="18" charset="0"/>
              </a:rPr>
              <a:t>Детям - юным героям Ленинграда. 1941-1944 гг. -Цветок</a:t>
            </a:r>
          </a:p>
        </p:txBody>
      </p:sp>
      <p:pic>
        <p:nvPicPr>
          <p:cNvPr id="24579" name="Picture 3" descr="Детям - юным героям&#10;Ленинграда. 1941-1944 гг.&#10;-Цветок жизни-">
            <a:hlinkClick r:id="rId2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16113"/>
            <a:ext cx="3816350" cy="4392612"/>
          </a:xfrm>
          <a:noFill/>
          <a:ln w="381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47528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4100" b="1" smtClean="0">
                <a:latin typeface="Times New Roman" pitchFamily="18" charset="0"/>
              </a:rPr>
              <a:t>Почти 900 дней (8 сентября 1941 г.- 27 января 1944 г.) Ленинград жил и боролся во вражеском кольце. </a:t>
            </a:r>
          </a:p>
          <a:p>
            <a:pPr algn="ctr" eaLnBrk="1" hangingPunct="1">
              <a:buFontTx/>
              <a:buNone/>
              <a:defRPr/>
            </a:pPr>
            <a:r>
              <a:rPr lang="ru-RU" sz="4100" b="1" smtClean="0">
                <a:latin typeface="Times New Roman" pitchFamily="18" charset="0"/>
              </a:rPr>
              <a:t>Неимоверные трудности и страдания пережили ленинградцы в дни небывалой в истории блокады</a:t>
            </a:r>
          </a:p>
          <a:p>
            <a:pPr algn="ctr" eaLnBrk="1" hangingPunct="1">
              <a:defRPr/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05250"/>
            <a:ext cx="3024188" cy="29527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 descr="wVOV__14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905250"/>
            <a:ext cx="2743200" cy="2952750"/>
          </a:xfr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81000"/>
            <a:ext cx="8291512" cy="44878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  <a:t>Блокада Ленинграда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 – </a:t>
            </a:r>
            <a:b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это неслыханное испытание человека на человечность, достоинство, любовь к близким, сострадание, сердечность. Эти испытания были </a:t>
            </a:r>
            <a:r>
              <a:rPr lang="ru-RU" sz="3200" b="1" smtClean="0">
                <a:solidFill>
                  <a:srgbClr val="FF0066"/>
                </a:solidFill>
                <a:latin typeface="Times New Roman" pitchFamily="18" charset="0"/>
              </a:rPr>
              <a:t>ежедневными, страшными</a:t>
            </a:r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</a:rPr>
              <a:t>, потому что голод представить </a:t>
            </a:r>
            <a:r>
              <a:rPr lang="ru-RU" sz="3200" b="1" smtClean="0">
                <a:solidFill>
                  <a:srgbClr val="FF0066"/>
                </a:solidFill>
                <a:latin typeface="Times New Roman" pitchFamily="18" charset="0"/>
              </a:rPr>
              <a:t>вообще невозможно, не пережив его…</a:t>
            </a: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br>
              <a:rPr lang="ru-RU" sz="3200" b="1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360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360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ru-RU" sz="360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372225" y="333375"/>
            <a:ext cx="2181225" cy="13716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</a:rPr>
              <a:t>18 января </a:t>
            </a:r>
            <a:b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</a:rPr>
              <a:t>1943 год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endParaRPr lang="ru-RU" sz="2400" b="1" smtClean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7827" name="Picture 4" descr="1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04813"/>
            <a:ext cx="5616575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6156325" y="2492375"/>
            <a:ext cx="25558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После 7- дневных боёв</a:t>
            </a:r>
          </a:p>
          <a:p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войска Волховского и </a:t>
            </a:r>
          </a:p>
          <a:p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Ленинградского фронтов</a:t>
            </a:r>
          </a:p>
          <a:p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соединились и тем самым</a:t>
            </a:r>
          </a:p>
          <a:p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прорвали блокаду Ленин-</a:t>
            </a:r>
          </a:p>
          <a:p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града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latin typeface="Times New Roman" pitchFamily="18" charset="0"/>
              </a:rPr>
              <a:t>18 января 1943 года блокадное кольцо было прорвано</a:t>
            </a:r>
          </a:p>
        </p:txBody>
      </p:sp>
      <p:pic>
        <p:nvPicPr>
          <p:cNvPr id="78851" name="Picture 4" descr="снятие блокады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7338" y="1981200"/>
            <a:ext cx="6029325" cy="4114800"/>
          </a:xfrm>
          <a:noFill/>
          <a:ln w="508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42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620713"/>
            <a:ext cx="6697662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5451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800" b="1" smtClean="0">
                <a:solidFill>
                  <a:schemeClr val="tx2"/>
                </a:solidFill>
                <a:latin typeface="Times New Roman" pitchFamily="18" charset="0"/>
              </a:rPr>
              <a:t>За залпом залп, гремит салют.</a:t>
            </a:r>
            <a:br>
              <a:rPr lang="ru-RU" sz="4800" b="1" smtClean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4800" b="1" smtClean="0">
                <a:solidFill>
                  <a:schemeClr val="tx2"/>
                </a:solidFill>
                <a:latin typeface="Times New Roman" pitchFamily="18" charset="0"/>
              </a:rPr>
              <a:t>Ракеты в воздухе горячем</a:t>
            </a:r>
            <a:br>
              <a:rPr lang="ru-RU" sz="4800" b="1" smtClean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ru-RU" sz="4800" b="1" smtClean="0">
                <a:solidFill>
                  <a:schemeClr val="tx2"/>
                </a:solidFill>
                <a:latin typeface="Times New Roman" pitchFamily="18" charset="0"/>
              </a:rPr>
              <a:t>Цветами пёстрыми цветут.</a:t>
            </a: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4800" b="1" smtClean="0">
                <a:solidFill>
                  <a:srgbClr val="FF0000"/>
                </a:solidFill>
                <a:latin typeface="Times New Roman" pitchFamily="18" charset="0"/>
              </a:rPr>
              <a:t>А ленинградцы тихо плачут…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effectLst/>
                <a:latin typeface="Times New Roman" pitchFamily="18" charset="0"/>
              </a:rPr>
              <a:t>930000 участников обороны Ленинграда награждены</a:t>
            </a:r>
            <a:br>
              <a:rPr lang="ru-RU" sz="3600" b="1" smtClean="0">
                <a:effectLst/>
                <a:latin typeface="Times New Roman" pitchFamily="18" charset="0"/>
              </a:rPr>
            </a:br>
            <a:r>
              <a:rPr lang="ru-RU" sz="3600" b="1" smtClean="0">
                <a:effectLst/>
                <a:latin typeface="Times New Roman" pitchFamily="18" charset="0"/>
              </a:rPr>
              <a:t> медалью «За оборону Ленинграда»</a:t>
            </a:r>
            <a:br>
              <a:rPr lang="ru-RU" sz="3600" b="1" smtClean="0">
                <a:effectLst/>
                <a:latin typeface="Times New Roman" pitchFamily="18" charset="0"/>
              </a:rPr>
            </a:br>
            <a:endParaRPr lang="ru-RU" sz="3600" b="1" smtClean="0">
              <a:effectLst/>
              <a:latin typeface="Times New Roman" pitchFamily="18" charset="0"/>
            </a:endParaRPr>
          </a:p>
        </p:txBody>
      </p:sp>
      <p:pic>
        <p:nvPicPr>
          <p:cNvPr id="81923" name="Picture 4" descr="за оборону Лен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773238"/>
            <a:ext cx="3240088" cy="4546600"/>
          </a:xfr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5" descr="жителю длок Л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168650" cy="460851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3188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Санкт Петербург. Памятник Защитникам Ленинграда. </a:t>
            </a:r>
            <a:br>
              <a:rPr lang="ru-RU" sz="28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          Площадь Победы на Московском проспекте</a:t>
            </a:r>
            <a:br>
              <a:rPr lang="ru-RU" sz="28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2800" b="1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2947" name="Picture 4" descr="12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989138"/>
            <a:ext cx="6913563" cy="4546600"/>
          </a:xfr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Санкт-Петербург.</a:t>
            </a:r>
            <a:b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 Пискарёвское кладбище.</a:t>
            </a:r>
            <a:b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Здесь похоронены воины,</a:t>
            </a:r>
            <a:b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защищавшие город и жители,</a:t>
            </a:r>
            <a:b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погибшие в блокаду</a:t>
            </a:r>
            <a:br>
              <a:rPr lang="ru-RU" sz="2400" b="1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2400" b="1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3971" name="Picture 4" descr="click?url=http%3A%2F%2Fwww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916113"/>
            <a:ext cx="3455987" cy="4752975"/>
          </a:xfr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5" descr="click?url=http%3A%2F%2Funec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89363"/>
            <a:ext cx="3671887" cy="27543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2400" b="1" smtClean="0">
              <a:effectLst/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400" b="1" smtClean="0">
              <a:effectLst/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22 июня 1941 г. Германия пересекла границы нашей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страны.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 Темп наступления войск составлял 30 км в сутки.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solidFill>
                  <a:srgbClr val="FF9900"/>
                </a:solidFill>
                <a:latin typeface="Times New Roman" pitchFamily="18" charset="0"/>
              </a:rPr>
              <a:t>Захвату города Ленинграда  отводилось особое место.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Противник хотел захватить побережье Балтийского моря и уничтожить Балтийский флот.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effectLst/>
                <a:latin typeface="Times New Roman" pitchFamily="18" charset="0"/>
              </a:rPr>
              <a:t>Немцы стремительно прорывались к городу и с июля из Ленинграда стали вывозить жителей и расположенные в городе заводы и фабрики.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400" smtClean="0"/>
          </a:p>
        </p:txBody>
      </p:sp>
      <p:pic>
        <p:nvPicPr>
          <p:cNvPr id="12291" name="Picture 4" descr="1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8913"/>
            <a:ext cx="5060950" cy="2519362"/>
          </a:xfr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Из директивы </a:t>
            </a:r>
            <a:r>
              <a:rPr lang="ru-RU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hlinkClick r:id="rId2" tooltip="Гитлер, Адольф"/>
              </a:rPr>
              <a:t>Гитлера</a:t>
            </a:r>
            <a:r>
              <a:rPr lang="ru-RU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№ 1601 от 22 сентября 1941 года</a:t>
            </a:r>
            <a:br>
              <a:rPr lang="ru-RU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«Будущее города Петербурга»</a:t>
            </a:r>
            <a:r>
              <a:rPr lang="ru-RU" sz="4000" smtClean="0"/>
              <a:t>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i="1" smtClean="0"/>
              <a:t>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0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smtClean="0">
                <a:solidFill>
                  <a:schemeClr val="hlink"/>
                </a:solidFill>
                <a:latin typeface="Times New Roman" pitchFamily="18" charset="0"/>
              </a:rPr>
              <a:t>Стереть город Петербург с лица земли.</a:t>
            </a:r>
            <a:r>
              <a:rPr lang="ru-RU" sz="2000" b="1" smtClean="0">
                <a:latin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</a:rPr>
              <a:t>После поражения</a:t>
            </a:r>
            <a:r>
              <a:rPr lang="ru-RU" sz="2000" b="1" smtClean="0">
                <a:latin typeface="Times New Roman" pitchFamily="18" charset="0"/>
              </a:rPr>
              <a:t> </a:t>
            </a:r>
            <a:r>
              <a:rPr lang="ru-RU" sz="2000" smtClean="0">
                <a:latin typeface="Times New Roman" pitchFamily="18" charset="0"/>
              </a:rPr>
              <a:t>Советской России дальнейшее существование этого крупнейшего населённого пункта не представляет никакого интереса…</a:t>
            </a:r>
            <a:br>
              <a:rPr lang="ru-RU" sz="2000" smtClean="0">
                <a:latin typeface="Times New Roman" pitchFamily="18" charset="0"/>
              </a:rPr>
            </a:br>
            <a:endParaRPr lang="ru-RU" sz="20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Предполагается окружить город тесным кольцом и путём обстрела из артиллерии всех калибров и беспрерывной бомбежки с воздуха </a:t>
            </a:r>
            <a:r>
              <a:rPr lang="ru-RU" sz="2400" b="1" smtClean="0">
                <a:solidFill>
                  <a:schemeClr val="hlink"/>
                </a:solidFill>
                <a:latin typeface="Times New Roman" pitchFamily="18" charset="0"/>
              </a:rPr>
              <a:t>сравнять его с землей.</a:t>
            </a:r>
            <a:r>
              <a:rPr lang="ru-RU" sz="2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smtClean="0">
              <a:solidFill>
                <a:schemeClr val="hlink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smtClean="0">
                <a:latin typeface="Times New Roman" pitchFamily="18" charset="0"/>
              </a:rPr>
              <a:t>Если вследствие создавшегося в городе положения будут заявлены просьбы о сдаче, они будут отвергнуты, так как проблемы, связанные с пребыванием в городе населения и его продовольственным снабжением, не могут и не должны нами решаться. В этой войне, ведущейся за право на существование, </a:t>
            </a:r>
            <a:r>
              <a:rPr lang="ru-RU" sz="2400" b="1" smtClean="0">
                <a:solidFill>
                  <a:schemeClr val="hlink"/>
                </a:solidFill>
                <a:latin typeface="Times New Roman" pitchFamily="18" charset="0"/>
              </a:rPr>
              <a:t>мы не заинтересованы в сохранении хотя бы части населения.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597</TotalTime>
  <Words>1235</Words>
  <Application>Microsoft Office PowerPoint</Application>
  <PresentationFormat>Экран (4:3)</PresentationFormat>
  <Paragraphs>202</Paragraphs>
  <Slides>76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3" baseType="lpstr">
      <vt:lpstr>Tahoma</vt:lpstr>
      <vt:lpstr>Arial</vt:lpstr>
      <vt:lpstr>Wingdings</vt:lpstr>
      <vt:lpstr>Calibri</vt:lpstr>
      <vt:lpstr>Times New Roman</vt:lpstr>
      <vt:lpstr>Symbol</vt:lpstr>
      <vt:lpstr>Текстура</vt:lpstr>
      <vt:lpstr>      Акция памяти </vt:lpstr>
      <vt:lpstr>Вечная слава победителям! </vt:lpstr>
      <vt:lpstr>Наши потери в войне</vt:lpstr>
      <vt:lpstr>Ленинград</vt:lpstr>
      <vt:lpstr>  </vt:lpstr>
      <vt:lpstr>Блокада…</vt:lpstr>
      <vt:lpstr>Блокада Ленинграда –  это неслыханное испытание человека на человечность, достоинство, любовь к близким, сострадание, сердечность. Эти испытания были ежедневными, страшными, потому что голод представить вообще невозможно, не пережив его…   </vt:lpstr>
      <vt:lpstr>Презентация PowerPoint</vt:lpstr>
      <vt:lpstr>Из директивы Гитлера № 1601 от 22 сентября 1941 года  «Будущее города Петербурга» </vt:lpstr>
      <vt:lpstr>Презентация PowerPoint</vt:lpstr>
      <vt:lpstr>  Враги подошли близко к Ленинграду и теперь могли  обстреливать из пушек все ленинградские улицы </vt:lpstr>
      <vt:lpstr>Блокада в цифрах</vt:lpstr>
      <vt:lpstr>БЛОКАДА ЛЕНИНГРАДА</vt:lpstr>
      <vt:lpstr>Презентация PowerPoint</vt:lpstr>
      <vt:lpstr>Рабочие патрули  охраняют  город</vt:lpstr>
      <vt:lpstr>Женский строительный батальон</vt:lpstr>
      <vt:lpstr>На берегу Невы</vt:lpstr>
      <vt:lpstr> Опустели цеха ленинградских заводов. Многие рабочие ушли на фронт. К станкам встали их жёны и дети </vt:lpstr>
      <vt:lpstr>Самой страшной оказалась зима 1942 года  </vt:lpstr>
      <vt:lpstr>Презентация PowerPoint</vt:lpstr>
      <vt:lpstr>Презентация PowerPoint</vt:lpstr>
      <vt:lpstr>ГОЛОД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Расчищали дорогу с помощью лошадей</vt:lpstr>
      <vt:lpstr>Презентация PowerPoint</vt:lpstr>
      <vt:lpstr>Дорога жизни</vt:lpstr>
      <vt:lpstr> Эта дорога спасла от голода многих ленинградцев  </vt:lpstr>
      <vt:lpstr>Хлеб – в  Ленинград, а  детей – в тыл</vt:lpstr>
      <vt:lpstr>     125 грамм –  минимальный дневной рацион пищи, который ленинградцы получали в самые суровые дни блокады - с 20 ноября по 24 декабря 1941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     Кусочек хлеба был так мал, что человек не ощущал его веса на руке, а это было все, что можно было съесть </vt:lpstr>
      <vt:lpstr>Презентация PowerPoint</vt:lpstr>
      <vt:lpstr>  Дети, плача хлеба просили, Нет страшнее пытки такой. Ленинграда ворот не открыли И не вышли к стене городской </vt:lpstr>
      <vt:lpstr>Такие объявления висели во всех булочных Ленинграда</vt:lpstr>
      <vt:lpstr>Презентация PowerPoint</vt:lpstr>
      <vt:lpstr>Презентация PowerPoint</vt:lpstr>
      <vt:lpstr>Люди умирали прямо на улицах 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 бомбёжки</vt:lpstr>
      <vt:lpstr>Жертвы первых обстрелов на углу Невского и Лиговского проспектов. Сентябрь 1941 </vt:lpstr>
      <vt:lpstr>Больше всего страдали старики и дети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 хлеб везли в город…</vt:lpstr>
      <vt:lpstr>Рецепт блокадного хлеба</vt:lpstr>
      <vt:lpstr>Таня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Цифры блокады</vt:lpstr>
      <vt:lpstr>Детям - юным героям Ленинграда. 1941-1944 гг. -Цветок</vt:lpstr>
      <vt:lpstr>Презентация PowerPoint</vt:lpstr>
      <vt:lpstr>18 января  1943 год </vt:lpstr>
      <vt:lpstr>18 января 1943 года блокадное кольцо было прорвано</vt:lpstr>
      <vt:lpstr>Презентация PowerPoint</vt:lpstr>
      <vt:lpstr>Презентация PowerPoint</vt:lpstr>
      <vt:lpstr>930000 участников обороны Ленинграда награждены  медалью «За оборону Ленинграда» </vt:lpstr>
      <vt:lpstr> Санкт Петербург. Памятник Защитникам Ленинграда.            Площадь Победы на Московском проспекте </vt:lpstr>
      <vt:lpstr>Санкт-Петербург.  Пискарёвское кладбище. Здесь похоронены воины, защищавшие город и жители, погибшие в блокаду 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MDV</cp:lastModifiedBy>
  <cp:revision>24</cp:revision>
  <dcterms:created xsi:type="dcterms:W3CDTF">2010-03-01T08:09:48Z</dcterms:created>
  <dcterms:modified xsi:type="dcterms:W3CDTF">2020-01-20T12:14:52Z</dcterms:modified>
</cp:coreProperties>
</file>