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3"/>
  </p:notesMasterIdLst>
  <p:sldIdLst>
    <p:sldId id="257" r:id="rId2"/>
    <p:sldId id="378" r:id="rId3"/>
    <p:sldId id="258" r:id="rId4"/>
    <p:sldId id="374" r:id="rId5"/>
    <p:sldId id="375" r:id="rId6"/>
    <p:sldId id="359" r:id="rId7"/>
    <p:sldId id="379" r:id="rId8"/>
    <p:sldId id="360" r:id="rId9"/>
    <p:sldId id="361" r:id="rId10"/>
    <p:sldId id="362" r:id="rId11"/>
    <p:sldId id="363" r:id="rId12"/>
    <p:sldId id="365" r:id="rId13"/>
    <p:sldId id="366" r:id="rId14"/>
    <p:sldId id="367" r:id="rId15"/>
    <p:sldId id="368" r:id="rId16"/>
    <p:sldId id="385" r:id="rId17"/>
    <p:sldId id="386" r:id="rId18"/>
    <p:sldId id="387" r:id="rId19"/>
    <p:sldId id="388" r:id="rId20"/>
    <p:sldId id="389" r:id="rId21"/>
    <p:sldId id="380" r:id="rId22"/>
    <p:sldId id="390" r:id="rId23"/>
    <p:sldId id="391" r:id="rId24"/>
    <p:sldId id="393" r:id="rId25"/>
    <p:sldId id="394" r:id="rId26"/>
    <p:sldId id="395" r:id="rId27"/>
    <p:sldId id="396" r:id="rId28"/>
    <p:sldId id="397" r:id="rId29"/>
    <p:sldId id="384" r:id="rId30"/>
    <p:sldId id="398" r:id="rId31"/>
    <p:sldId id="399" r:id="rId32"/>
  </p:sldIdLst>
  <p:sldSz cx="9144000" cy="6858000" type="screen4x3"/>
  <p:notesSz cx="6858000" cy="9144000"/>
  <p:defaultTextStyle>
    <a:defPPr>
      <a:defRPr lang="ru-RU"/>
    </a:defPPr>
    <a:lvl1pPr algn="l" rtl="0" eaLnBrk="0" fontAlgn="base" hangingPunct="0">
      <a:spcBef>
        <a:spcPct val="0"/>
      </a:spcBef>
      <a:spcAft>
        <a:spcPct val="0"/>
      </a:spcAft>
      <a:defRPr kern="1200" baseline="-25000">
        <a:solidFill>
          <a:schemeClr val="tx1"/>
        </a:solidFill>
        <a:latin typeface="Arial" charset="0"/>
        <a:ea typeface="+mn-ea"/>
        <a:cs typeface="+mn-cs"/>
      </a:defRPr>
    </a:lvl1pPr>
    <a:lvl2pPr marL="457200" algn="l" rtl="0" eaLnBrk="0" fontAlgn="base" hangingPunct="0">
      <a:spcBef>
        <a:spcPct val="0"/>
      </a:spcBef>
      <a:spcAft>
        <a:spcPct val="0"/>
      </a:spcAft>
      <a:defRPr kern="1200" baseline="-25000">
        <a:solidFill>
          <a:schemeClr val="tx1"/>
        </a:solidFill>
        <a:latin typeface="Arial" charset="0"/>
        <a:ea typeface="+mn-ea"/>
        <a:cs typeface="+mn-cs"/>
      </a:defRPr>
    </a:lvl2pPr>
    <a:lvl3pPr marL="914400" algn="l" rtl="0" eaLnBrk="0" fontAlgn="base" hangingPunct="0">
      <a:spcBef>
        <a:spcPct val="0"/>
      </a:spcBef>
      <a:spcAft>
        <a:spcPct val="0"/>
      </a:spcAft>
      <a:defRPr kern="1200" baseline="-25000">
        <a:solidFill>
          <a:schemeClr val="tx1"/>
        </a:solidFill>
        <a:latin typeface="Arial" charset="0"/>
        <a:ea typeface="+mn-ea"/>
        <a:cs typeface="+mn-cs"/>
      </a:defRPr>
    </a:lvl3pPr>
    <a:lvl4pPr marL="1371600" algn="l" rtl="0" eaLnBrk="0" fontAlgn="base" hangingPunct="0">
      <a:spcBef>
        <a:spcPct val="0"/>
      </a:spcBef>
      <a:spcAft>
        <a:spcPct val="0"/>
      </a:spcAft>
      <a:defRPr kern="1200" baseline="-25000">
        <a:solidFill>
          <a:schemeClr val="tx1"/>
        </a:solidFill>
        <a:latin typeface="Arial" charset="0"/>
        <a:ea typeface="+mn-ea"/>
        <a:cs typeface="+mn-cs"/>
      </a:defRPr>
    </a:lvl4pPr>
    <a:lvl5pPr marL="1828800" algn="l" rtl="0" eaLnBrk="0" fontAlgn="base" hangingPunct="0">
      <a:spcBef>
        <a:spcPct val="0"/>
      </a:spcBef>
      <a:spcAft>
        <a:spcPct val="0"/>
      </a:spcAft>
      <a:defRPr kern="1200" baseline="-25000">
        <a:solidFill>
          <a:schemeClr val="tx1"/>
        </a:solidFill>
        <a:latin typeface="Arial" charset="0"/>
        <a:ea typeface="+mn-ea"/>
        <a:cs typeface="+mn-cs"/>
      </a:defRPr>
    </a:lvl5pPr>
    <a:lvl6pPr marL="2286000" algn="l" defTabSz="914400" rtl="0" eaLnBrk="1" latinLnBrk="0" hangingPunct="1">
      <a:defRPr kern="1200" baseline="-25000">
        <a:solidFill>
          <a:schemeClr val="tx1"/>
        </a:solidFill>
        <a:latin typeface="Arial" charset="0"/>
        <a:ea typeface="+mn-ea"/>
        <a:cs typeface="+mn-cs"/>
      </a:defRPr>
    </a:lvl6pPr>
    <a:lvl7pPr marL="2743200" algn="l" defTabSz="914400" rtl="0" eaLnBrk="1" latinLnBrk="0" hangingPunct="1">
      <a:defRPr kern="1200" baseline="-25000">
        <a:solidFill>
          <a:schemeClr val="tx1"/>
        </a:solidFill>
        <a:latin typeface="Arial" charset="0"/>
        <a:ea typeface="+mn-ea"/>
        <a:cs typeface="+mn-cs"/>
      </a:defRPr>
    </a:lvl7pPr>
    <a:lvl8pPr marL="3200400" algn="l" defTabSz="914400" rtl="0" eaLnBrk="1" latinLnBrk="0" hangingPunct="1">
      <a:defRPr kern="1200" baseline="-25000">
        <a:solidFill>
          <a:schemeClr val="tx1"/>
        </a:solidFill>
        <a:latin typeface="Arial" charset="0"/>
        <a:ea typeface="+mn-ea"/>
        <a:cs typeface="+mn-cs"/>
      </a:defRPr>
    </a:lvl8pPr>
    <a:lvl9pPr marL="3657600" algn="l" defTabSz="914400" rtl="0" eaLnBrk="1" latinLnBrk="0" hangingPunct="1">
      <a:defRPr kern="1200" baseline="-250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E6E6E6"/>
    <a:srgbClr val="FF0000"/>
    <a:srgbClr val="F3F3F3"/>
    <a:srgbClr val="EAEAEA"/>
    <a:srgbClr val="FFFFC1"/>
    <a:srgbClr val="33CC33"/>
    <a:srgbClr val="E6E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31" autoAdjust="0"/>
    <p:restoredTop sz="94917" autoAdjust="0"/>
  </p:normalViewPr>
  <p:slideViewPr>
    <p:cSldViewPr snapToGrid="0">
      <p:cViewPr varScale="1">
        <p:scale>
          <a:sx n="73" d="100"/>
          <a:sy n="73" d="100"/>
        </p:scale>
        <p:origin x="-182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aseline="0">
                <a:latin typeface="Arial" charset="0"/>
              </a:defRPr>
            </a:lvl1pPr>
          </a:lstStyle>
          <a:p>
            <a:pPr>
              <a:defRPr/>
            </a:pPr>
            <a:endParaRPr lang="ru-RU"/>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aseline="0">
                <a:latin typeface="Arial" charset="0"/>
              </a:defRPr>
            </a:lvl1pPr>
          </a:lstStyle>
          <a:p>
            <a:pPr>
              <a:defRPr/>
            </a:pPr>
            <a:endParaRPr lang="ru-RU"/>
          </a:p>
        </p:txBody>
      </p:sp>
      <p:sp>
        <p:nvSpPr>
          <p:cNvPr id="399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aseline="0">
                <a:latin typeface="Arial" charset="0"/>
              </a:defRPr>
            </a:lvl1pPr>
          </a:lstStyle>
          <a:p>
            <a:pPr>
              <a:defRPr/>
            </a:pPr>
            <a:endParaRPr lang="ru-RU"/>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aseline="0"/>
            </a:lvl1pPr>
          </a:lstStyle>
          <a:p>
            <a:pPr>
              <a:defRPr/>
            </a:pPr>
            <a:fld id="{F1A78088-9911-48DE-ACBC-C9A929BB4841}" type="slidenum">
              <a:rPr lang="ru-RU" altLang="ru-RU"/>
              <a:pPr>
                <a:defRPr/>
              </a:pPr>
              <a:t>‹#›</a:t>
            </a:fld>
            <a:endParaRPr lang="ru-RU" altLang="ru-RU"/>
          </a:p>
        </p:txBody>
      </p:sp>
    </p:spTree>
    <p:extLst>
      <p:ext uri="{BB962C8B-B14F-4D97-AF65-F5344CB8AC3E}">
        <p14:creationId xmlns:p14="http://schemas.microsoft.com/office/powerpoint/2010/main" val="23698016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F0DA2597-90EA-4A77-B751-55929327C5E6}" type="slidenum">
              <a:rPr lang="ru-RU" altLang="ru-RU" baseline="0" smtClean="0"/>
              <a:pPr/>
              <a:t>2</a:t>
            </a:fld>
            <a:endParaRPr lang="ru-RU" altLang="ru-RU" baseline="0"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7EF3BC06-7987-4EAA-A23C-35872E52A3CC}" type="slidenum">
              <a:rPr lang="ru-RU" altLang="ru-RU" baseline="0" smtClean="0"/>
              <a:pPr/>
              <a:t>11</a:t>
            </a:fld>
            <a:endParaRPr lang="ru-RU" altLang="ru-RU" baseline="0"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A7284E9C-26BA-40CD-A3B5-465C9741DF54}" type="slidenum">
              <a:rPr lang="ru-RU" altLang="ru-RU" baseline="0" smtClean="0"/>
              <a:pPr/>
              <a:t>12</a:t>
            </a:fld>
            <a:endParaRPr lang="ru-RU" altLang="ru-RU" baseline="0"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5894178D-0862-4FEC-9A3E-4C28687C7591}" type="slidenum">
              <a:rPr lang="ru-RU" altLang="ru-RU" baseline="0" smtClean="0"/>
              <a:pPr/>
              <a:t>13</a:t>
            </a:fld>
            <a:endParaRPr lang="ru-RU" altLang="ru-RU" baseline="0"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03661E16-6033-4B99-9FB1-8D47F134C956}" type="slidenum">
              <a:rPr lang="ru-RU" altLang="ru-RU" baseline="0" smtClean="0"/>
              <a:pPr/>
              <a:t>14</a:t>
            </a:fld>
            <a:endParaRPr lang="ru-RU" altLang="ru-RU" baseline="0"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F9BD1231-9589-44F4-BC97-A67FBC2C60A1}" type="slidenum">
              <a:rPr lang="ru-RU" altLang="ru-RU" baseline="0" smtClean="0"/>
              <a:pPr/>
              <a:t>15</a:t>
            </a:fld>
            <a:endParaRPr lang="ru-RU" altLang="ru-RU" baseline="0"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273BAE10-D08B-426C-A893-C0812712BCBB}" type="slidenum">
              <a:rPr lang="ru-RU" altLang="ru-RU" baseline="0" smtClean="0"/>
              <a:pPr/>
              <a:t>16</a:t>
            </a:fld>
            <a:endParaRPr lang="ru-RU" altLang="ru-RU" baseline="0"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38BBB137-C59D-4EC6-964B-5878A0BD3888}" type="slidenum">
              <a:rPr lang="ru-RU" altLang="ru-RU" baseline="0" smtClean="0"/>
              <a:pPr/>
              <a:t>17</a:t>
            </a:fld>
            <a:endParaRPr lang="ru-RU" altLang="ru-RU" baseline="0"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A4BF816A-954B-43AB-96B1-31961842809C}" type="slidenum">
              <a:rPr lang="ru-RU" altLang="ru-RU" baseline="0" smtClean="0"/>
              <a:pPr/>
              <a:t>18</a:t>
            </a:fld>
            <a:endParaRPr lang="ru-RU" altLang="ru-RU" baseline="0"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D2E61A1E-FBD1-4D91-9EF7-5E3DBB29345E}" type="slidenum">
              <a:rPr lang="ru-RU" altLang="ru-RU" baseline="0" smtClean="0"/>
              <a:pPr/>
              <a:t>19</a:t>
            </a:fld>
            <a:endParaRPr lang="ru-RU" altLang="ru-RU" baseline="0"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A6931FF9-F94C-4DB4-8F90-FBB57F21E432}" type="slidenum">
              <a:rPr lang="ru-RU" altLang="ru-RU" baseline="0" smtClean="0"/>
              <a:pPr/>
              <a:t>20</a:t>
            </a:fld>
            <a:endParaRPr lang="ru-RU" altLang="ru-RU" baseline="0"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A66BA33D-235C-4983-AFD3-C29722DB8A0C}" type="slidenum">
              <a:rPr lang="ru-RU" altLang="ru-RU" baseline="0" smtClean="0"/>
              <a:pPr/>
              <a:t>3</a:t>
            </a:fld>
            <a:endParaRPr lang="ru-RU" altLang="ru-RU" baseline="0"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BB4A5E5F-3F06-4874-BFC4-76A3B69220DE}" type="slidenum">
              <a:rPr lang="ru-RU" altLang="ru-RU" baseline="0" smtClean="0"/>
              <a:pPr/>
              <a:t>21</a:t>
            </a:fld>
            <a:endParaRPr lang="ru-RU" altLang="ru-RU" baseline="0"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54A801A6-7D02-49D1-9F86-14DAE6D0EAFB}" type="slidenum">
              <a:rPr lang="ru-RU" altLang="ru-RU" baseline="0" smtClean="0"/>
              <a:pPr/>
              <a:t>22</a:t>
            </a:fld>
            <a:endParaRPr lang="ru-RU" altLang="ru-RU" baseline="0" smtClean="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E7F523A2-03EB-4A68-B874-997A13409560}" type="slidenum">
              <a:rPr lang="ru-RU" altLang="ru-RU" baseline="0" smtClean="0"/>
              <a:pPr/>
              <a:t>23</a:t>
            </a:fld>
            <a:endParaRPr lang="ru-RU" altLang="ru-RU" baseline="0" smtClean="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89526C5B-15EE-43E0-B3A4-F7283F530328}" type="slidenum">
              <a:rPr lang="ru-RU" altLang="ru-RU" baseline="0" smtClean="0"/>
              <a:pPr/>
              <a:t>24</a:t>
            </a:fld>
            <a:endParaRPr lang="ru-RU" altLang="ru-RU" baseline="0" smtClean="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0C64171A-E0AC-4A9A-ADF1-1FA64950E8FB}" type="slidenum">
              <a:rPr lang="ru-RU" altLang="ru-RU" baseline="0" smtClean="0"/>
              <a:pPr/>
              <a:t>25</a:t>
            </a:fld>
            <a:endParaRPr lang="ru-RU" altLang="ru-RU" baseline="0" smtClean="0"/>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C175AADC-4954-48CC-AA1C-EC60849E116B}" type="slidenum">
              <a:rPr lang="ru-RU" altLang="ru-RU" baseline="0" smtClean="0"/>
              <a:pPr/>
              <a:t>26</a:t>
            </a:fld>
            <a:endParaRPr lang="ru-RU" altLang="ru-RU" baseline="0" smtClean="0"/>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5C376DE8-0602-4640-A151-6A0D6AA963D2}" type="slidenum">
              <a:rPr lang="ru-RU" altLang="ru-RU" baseline="0" smtClean="0"/>
              <a:pPr/>
              <a:t>27</a:t>
            </a:fld>
            <a:endParaRPr lang="ru-RU" altLang="ru-RU" baseline="0" smtClean="0"/>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26FFED06-04F9-4FD9-9429-B4A161BED26F}" type="slidenum">
              <a:rPr lang="ru-RU" altLang="ru-RU" baseline="0" smtClean="0"/>
              <a:pPr/>
              <a:t>28</a:t>
            </a:fld>
            <a:endParaRPr lang="ru-RU" altLang="ru-RU" baseline="0" smtClean="0"/>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42C6BFC6-EF8F-4617-A190-565B92402006}" type="slidenum">
              <a:rPr lang="ru-RU" altLang="ru-RU" baseline="0" smtClean="0"/>
              <a:pPr/>
              <a:t>29</a:t>
            </a:fld>
            <a:endParaRPr lang="ru-RU" altLang="ru-RU" baseline="0" smtClean="0"/>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5AB7CA75-5F79-439F-8532-293394C2B45A}" type="slidenum">
              <a:rPr lang="ru-RU" altLang="ru-RU" baseline="0" smtClean="0"/>
              <a:pPr/>
              <a:t>4</a:t>
            </a:fld>
            <a:endParaRPr lang="ru-RU" altLang="ru-RU" baseline="0"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B50E0E54-449F-4606-A1B7-B10C5159A1DF}" type="slidenum">
              <a:rPr lang="ru-RU" altLang="ru-RU" baseline="0" smtClean="0"/>
              <a:pPr/>
              <a:t>5</a:t>
            </a:fld>
            <a:endParaRPr lang="ru-RU" altLang="ru-RU" baseline="0"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A41D3881-FB00-4874-9A24-3B7DB68465B4}" type="slidenum">
              <a:rPr lang="ru-RU" altLang="ru-RU" baseline="0" smtClean="0"/>
              <a:pPr/>
              <a:t>6</a:t>
            </a:fld>
            <a:endParaRPr lang="ru-RU" altLang="ru-RU" baseline="0"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F02ABC4F-94CB-4FD8-A475-4150FD8ACCE7}" type="slidenum">
              <a:rPr lang="ru-RU" altLang="ru-RU" baseline="0" smtClean="0"/>
              <a:pPr/>
              <a:t>7</a:t>
            </a:fld>
            <a:endParaRPr lang="ru-RU" altLang="ru-RU" baseline="0"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A4898C87-7CF9-482A-971B-63B29AEE6AFB}" type="slidenum">
              <a:rPr lang="ru-RU" altLang="ru-RU" baseline="0" smtClean="0"/>
              <a:pPr/>
              <a:t>8</a:t>
            </a:fld>
            <a:endParaRPr lang="ru-RU" altLang="ru-RU" baseline="0"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D94F92FF-6D5B-46B3-A924-815FA1F6DD20}" type="slidenum">
              <a:rPr lang="ru-RU" altLang="ru-RU" baseline="0" smtClean="0"/>
              <a:pPr/>
              <a:t>9</a:t>
            </a:fld>
            <a:endParaRPr lang="ru-RU" altLang="ru-RU" baseline="0"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DCA3F66C-F5A8-4E70-B8D0-AD2DA82A220E}" type="slidenum">
              <a:rPr lang="ru-RU" altLang="ru-RU" baseline="0" smtClean="0"/>
              <a:pPr/>
              <a:t>10</a:t>
            </a:fld>
            <a:endParaRPr lang="ru-RU" altLang="ru-RU" baseline="0"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9"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10" name="Freeform 10"/>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1" name="Date Placeholder 3"/>
          <p:cNvSpPr>
            <a:spLocks noGrp="1"/>
          </p:cNvSpPr>
          <p:nvPr>
            <p:ph type="dt" sz="half" idx="10"/>
          </p:nvPr>
        </p:nvSpPr>
        <p:spPr/>
        <p:txBody>
          <a:bodyPr/>
          <a:lstStyle>
            <a:lvl1pPr>
              <a:defRPr/>
            </a:lvl1pPr>
          </a:lstStyle>
          <a:p>
            <a:pPr>
              <a:defRPr/>
            </a:pPr>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E41C1B20-192D-4E19-ABB8-E6A3872F8158}" type="slidenum">
              <a:rPr lang="ru-RU" altLang="ru-RU"/>
              <a:pPr>
                <a:defRPr/>
              </a:pPr>
              <a:t>‹#›</a:t>
            </a:fld>
            <a:endParaRPr lang="ru-RU" altLang="ru-RU"/>
          </a:p>
        </p:txBody>
      </p:sp>
    </p:spTree>
    <p:extLst>
      <p:ext uri="{BB962C8B-B14F-4D97-AF65-F5344CB8AC3E}">
        <p14:creationId xmlns:p14="http://schemas.microsoft.com/office/powerpoint/2010/main" val="2190211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076C161-D30C-4C7A-AA6E-85953F4D2293}" type="slidenum">
              <a:rPr lang="ru-RU" altLang="ru-RU"/>
              <a:pPr>
                <a:defRPr/>
              </a:pPr>
              <a:t>‹#›</a:t>
            </a:fld>
            <a:endParaRPr lang="ru-RU" altLang="ru-RU"/>
          </a:p>
        </p:txBody>
      </p:sp>
    </p:spTree>
    <p:extLst>
      <p:ext uri="{BB962C8B-B14F-4D97-AF65-F5344CB8AC3E}">
        <p14:creationId xmlns:p14="http://schemas.microsoft.com/office/powerpoint/2010/main" val="77870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9"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10" name="Freeform 19"/>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Date Placeholder 3"/>
          <p:cNvSpPr>
            <a:spLocks noGrp="1"/>
          </p:cNvSpPr>
          <p:nvPr>
            <p:ph type="dt" sz="half" idx="10"/>
          </p:nvPr>
        </p:nvSpPr>
        <p:spPr/>
        <p:txBody>
          <a:bodyPr/>
          <a:lstStyle>
            <a:lvl1pPr>
              <a:defRPr/>
            </a:lvl1pPr>
          </a:lstStyle>
          <a:p>
            <a:pPr>
              <a:defRPr/>
            </a:pPr>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E01060BC-2600-4E07-A510-C1A2600BB878}" type="slidenum">
              <a:rPr lang="ru-RU" altLang="ru-RU"/>
              <a:pPr>
                <a:defRPr/>
              </a:pPr>
              <a:t>‹#›</a:t>
            </a:fld>
            <a:endParaRPr lang="ru-RU" altLang="ru-RU"/>
          </a:p>
        </p:txBody>
      </p:sp>
    </p:spTree>
    <p:extLst>
      <p:ext uri="{BB962C8B-B14F-4D97-AF65-F5344CB8AC3E}">
        <p14:creationId xmlns:p14="http://schemas.microsoft.com/office/powerpoint/2010/main" val="344451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98BCFC08-DB47-4CC7-9627-EE227F7A2063}" type="slidenum">
              <a:rPr lang="ru-RU" altLang="ru-RU"/>
              <a:pPr>
                <a:defRPr/>
              </a:pPr>
              <a:t>‹#›</a:t>
            </a:fld>
            <a:endParaRPr lang="ru-RU" altLang="ru-RU"/>
          </a:p>
        </p:txBody>
      </p:sp>
    </p:spTree>
    <p:extLst>
      <p:ext uri="{BB962C8B-B14F-4D97-AF65-F5344CB8AC3E}">
        <p14:creationId xmlns:p14="http://schemas.microsoft.com/office/powerpoint/2010/main" val="614385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870172 w 2706"/>
              <a:gd name="T1" fmla="*/ 0 h 640"/>
              <a:gd name="T2" fmla="*/ 2870172 w 2706"/>
              <a:gd name="T3" fmla="*/ 0 h 640"/>
              <a:gd name="T4" fmla="*/ 2748987 w 2706"/>
              <a:gd name="T5" fmla="*/ 20092 h 640"/>
              <a:gd name="T6" fmla="*/ 2625676 w 2706"/>
              <a:gd name="T7" fmla="*/ 42416 h 640"/>
              <a:gd name="T8" fmla="*/ 2500239 w 2706"/>
              <a:gd name="T9" fmla="*/ 66973 h 640"/>
              <a:gd name="T10" fmla="*/ 2370549 w 2706"/>
              <a:gd name="T11" fmla="*/ 91529 h 640"/>
              <a:gd name="T12" fmla="*/ 2238734 w 2706"/>
              <a:gd name="T13" fmla="*/ 120551 h 640"/>
              <a:gd name="T14" fmla="*/ 2102667 w 2706"/>
              <a:gd name="T15" fmla="*/ 149572 h 640"/>
              <a:gd name="T16" fmla="*/ 1964473 w 2706"/>
              <a:gd name="T17" fmla="*/ 183059 h 640"/>
              <a:gd name="T18" fmla="*/ 1822028 w 2706"/>
              <a:gd name="T19" fmla="*/ 216545 h 640"/>
              <a:gd name="T20" fmla="*/ 1822028 w 2706"/>
              <a:gd name="T21" fmla="*/ 216545 h 640"/>
              <a:gd name="T22" fmla="*/ 1564775 w 2706"/>
              <a:gd name="T23" fmla="*/ 281285 h 640"/>
              <a:gd name="T24" fmla="*/ 1313901 w 2706"/>
              <a:gd name="T25" fmla="*/ 339328 h 640"/>
              <a:gd name="T26" fmla="*/ 1073657 w 2706"/>
              <a:gd name="T27" fmla="*/ 392906 h 640"/>
              <a:gd name="T28" fmla="*/ 841917 w 2706"/>
              <a:gd name="T29" fmla="*/ 444252 h 640"/>
              <a:gd name="T30" fmla="*/ 620808 w 2706"/>
              <a:gd name="T31" fmla="*/ 488900 h 640"/>
              <a:gd name="T32" fmla="*/ 406076 w 2706"/>
              <a:gd name="T33" fmla="*/ 529084 h 640"/>
              <a:gd name="T34" fmla="*/ 199849 w 2706"/>
              <a:gd name="T35" fmla="*/ 567035 h 640"/>
              <a:gd name="T36" fmla="*/ 0 w 2706"/>
              <a:gd name="T37" fmla="*/ 600521 h 640"/>
              <a:gd name="T38" fmla="*/ 0 w 2706"/>
              <a:gd name="T39" fmla="*/ 600521 h 640"/>
              <a:gd name="T40" fmla="*/ 138193 w 2706"/>
              <a:gd name="T41" fmla="*/ 620613 h 640"/>
              <a:gd name="T42" fmla="*/ 270009 w 2706"/>
              <a:gd name="T43" fmla="*/ 638473 h 640"/>
              <a:gd name="T44" fmla="*/ 397572 w 2706"/>
              <a:gd name="T45" fmla="*/ 654100 h 640"/>
              <a:gd name="T46" fmla="*/ 523009 w 2706"/>
              <a:gd name="T47" fmla="*/ 667494 h 640"/>
              <a:gd name="T48" fmla="*/ 644194 w 2706"/>
              <a:gd name="T49" fmla="*/ 680889 h 640"/>
              <a:gd name="T50" fmla="*/ 761127 w 2706"/>
              <a:gd name="T51" fmla="*/ 689818 h 640"/>
              <a:gd name="T52" fmla="*/ 873808 w 2706"/>
              <a:gd name="T53" fmla="*/ 698748 h 640"/>
              <a:gd name="T54" fmla="*/ 984363 w 2706"/>
              <a:gd name="T55" fmla="*/ 705445 h 640"/>
              <a:gd name="T56" fmla="*/ 1092791 w 2706"/>
              <a:gd name="T57" fmla="*/ 709910 h 640"/>
              <a:gd name="T58" fmla="*/ 1196968 w 2706"/>
              <a:gd name="T59" fmla="*/ 712143 h 640"/>
              <a:gd name="T60" fmla="*/ 1296892 w 2706"/>
              <a:gd name="T61" fmla="*/ 714375 h 640"/>
              <a:gd name="T62" fmla="*/ 1394691 w 2706"/>
              <a:gd name="T63" fmla="*/ 714375 h 640"/>
              <a:gd name="T64" fmla="*/ 1490363 w 2706"/>
              <a:gd name="T65" fmla="*/ 712143 h 640"/>
              <a:gd name="T66" fmla="*/ 1583910 w 2706"/>
              <a:gd name="T67" fmla="*/ 709910 h 640"/>
              <a:gd name="T68" fmla="*/ 1673204 w 2706"/>
              <a:gd name="T69" fmla="*/ 705445 h 640"/>
              <a:gd name="T70" fmla="*/ 1760372 w 2706"/>
              <a:gd name="T71" fmla="*/ 698748 h 640"/>
              <a:gd name="T72" fmla="*/ 1843288 w 2706"/>
              <a:gd name="T73" fmla="*/ 692051 h 640"/>
              <a:gd name="T74" fmla="*/ 1926204 w 2706"/>
              <a:gd name="T75" fmla="*/ 683121 h 640"/>
              <a:gd name="T76" fmla="*/ 2004868 w 2706"/>
              <a:gd name="T77" fmla="*/ 671959 h 640"/>
              <a:gd name="T78" fmla="*/ 2083532 w 2706"/>
              <a:gd name="T79" fmla="*/ 660797 h 640"/>
              <a:gd name="T80" fmla="*/ 2157944 w 2706"/>
              <a:gd name="T81" fmla="*/ 647402 h 640"/>
              <a:gd name="T82" fmla="*/ 2232356 w 2706"/>
              <a:gd name="T83" fmla="*/ 634008 h 640"/>
              <a:gd name="T84" fmla="*/ 2302516 w 2706"/>
              <a:gd name="T85" fmla="*/ 618381 h 640"/>
              <a:gd name="T86" fmla="*/ 2372675 w 2706"/>
              <a:gd name="T87" fmla="*/ 602754 h 640"/>
              <a:gd name="T88" fmla="*/ 2440709 w 2706"/>
              <a:gd name="T89" fmla="*/ 584895 h 640"/>
              <a:gd name="T90" fmla="*/ 2506617 w 2706"/>
              <a:gd name="T91" fmla="*/ 567035 h 640"/>
              <a:gd name="T92" fmla="*/ 2570398 w 2706"/>
              <a:gd name="T93" fmla="*/ 546943 h 640"/>
              <a:gd name="T94" fmla="*/ 2634180 w 2706"/>
              <a:gd name="T95" fmla="*/ 526852 h 640"/>
              <a:gd name="T96" fmla="*/ 2755365 w 2706"/>
              <a:gd name="T97" fmla="*/ 482203 h 640"/>
              <a:gd name="T98" fmla="*/ 2872298 w 2706"/>
              <a:gd name="T99" fmla="*/ 435322 h 640"/>
              <a:gd name="T100" fmla="*/ 2872298 w 2706"/>
              <a:gd name="T101" fmla="*/ 435322 h 640"/>
              <a:gd name="T102" fmla="*/ 2876550 w 2706"/>
              <a:gd name="T103" fmla="*/ 433090 h 640"/>
              <a:gd name="T104" fmla="*/ 2876550 w 2706"/>
              <a:gd name="T105" fmla="*/ 433090 h 640"/>
              <a:gd name="T106" fmla="*/ 2876550 w 2706"/>
              <a:gd name="T107" fmla="*/ 0 h 640"/>
              <a:gd name="T108" fmla="*/ 2876550 w 2706"/>
              <a:gd name="T109" fmla="*/ 0 h 640"/>
              <a:gd name="T110" fmla="*/ 2870172 w 2706"/>
              <a:gd name="T111" fmla="*/ 0 h 640"/>
              <a:gd name="T112" fmla="*/ 2870172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 name="Freeform 18"/>
          <p:cNvSpPr>
            <a:spLocks/>
          </p:cNvSpPr>
          <p:nvPr/>
        </p:nvSpPr>
        <p:spPr bwMode="hidden">
          <a:xfrm>
            <a:off x="2619375" y="4075113"/>
            <a:ext cx="5545138" cy="850900"/>
          </a:xfrm>
          <a:custGeom>
            <a:avLst/>
            <a:gdLst>
              <a:gd name="T0" fmla="*/ 5545138 w 5216"/>
              <a:gd name="T1" fmla="*/ 797300 h 762"/>
              <a:gd name="T2" fmla="*/ 5298498 w 5216"/>
              <a:gd name="T3" fmla="*/ 766033 h 762"/>
              <a:gd name="T4" fmla="*/ 4760569 w 5216"/>
              <a:gd name="T5" fmla="*/ 681167 h 762"/>
              <a:gd name="T6" fmla="*/ 4160980 w 5216"/>
              <a:gd name="T7" fmla="*/ 567267 h 762"/>
              <a:gd name="T8" fmla="*/ 3493352 w 5216"/>
              <a:gd name="T9" fmla="*/ 417633 h 762"/>
              <a:gd name="T10" fmla="*/ 3131897 w 5216"/>
              <a:gd name="T11" fmla="*/ 330533 h 762"/>
              <a:gd name="T12" fmla="*/ 2851239 w 5216"/>
              <a:gd name="T13" fmla="*/ 263533 h 762"/>
              <a:gd name="T14" fmla="*/ 2583337 w 5216"/>
              <a:gd name="T15" fmla="*/ 205467 h 762"/>
              <a:gd name="T16" fmla="*/ 2328193 w 5216"/>
              <a:gd name="T17" fmla="*/ 156333 h 762"/>
              <a:gd name="T18" fmla="*/ 2083679 w 5216"/>
              <a:gd name="T19" fmla="*/ 113900 h 762"/>
              <a:gd name="T20" fmla="*/ 1849797 w 5216"/>
              <a:gd name="T21" fmla="*/ 80400 h 762"/>
              <a:gd name="T22" fmla="*/ 1418178 w 5216"/>
              <a:gd name="T23" fmla="*/ 31267 h 762"/>
              <a:gd name="T24" fmla="*/ 1031209 w 5216"/>
              <a:gd name="T25" fmla="*/ 4467 h 762"/>
              <a:gd name="T26" fmla="*/ 684637 w 5216"/>
              <a:gd name="T27" fmla="*/ 0 h 762"/>
              <a:gd name="T28" fmla="*/ 380590 w 5216"/>
              <a:gd name="T29" fmla="*/ 11167 h 762"/>
              <a:gd name="T30" fmla="*/ 116941 w 5216"/>
              <a:gd name="T31" fmla="*/ 35733 h 762"/>
              <a:gd name="T32" fmla="*/ 0 w 5216"/>
              <a:gd name="T33" fmla="*/ 53600 h 762"/>
              <a:gd name="T34" fmla="*/ 333814 w 5216"/>
              <a:gd name="T35" fmla="*/ 96033 h 762"/>
              <a:gd name="T36" fmla="*/ 693142 w 5216"/>
              <a:gd name="T37" fmla="*/ 156333 h 762"/>
              <a:gd name="T38" fmla="*/ 1077985 w 5216"/>
              <a:gd name="T39" fmla="*/ 234500 h 762"/>
              <a:gd name="T40" fmla="*/ 1490468 w 5216"/>
              <a:gd name="T41" fmla="*/ 330533 h 762"/>
              <a:gd name="T42" fmla="*/ 1866806 w 5216"/>
              <a:gd name="T43" fmla="*/ 422100 h 762"/>
              <a:gd name="T44" fmla="*/ 2559949 w 5216"/>
              <a:gd name="T45" fmla="*/ 576200 h 762"/>
              <a:gd name="T46" fmla="*/ 2878879 w 5216"/>
              <a:gd name="T47" fmla="*/ 638733 h 762"/>
              <a:gd name="T48" fmla="*/ 3180800 w 5216"/>
              <a:gd name="T49" fmla="*/ 692333 h 762"/>
              <a:gd name="T50" fmla="*/ 3465711 w 5216"/>
              <a:gd name="T51" fmla="*/ 739233 h 762"/>
              <a:gd name="T52" fmla="*/ 3733613 w 5216"/>
              <a:gd name="T53" fmla="*/ 774967 h 762"/>
              <a:gd name="T54" fmla="*/ 3986631 w 5216"/>
              <a:gd name="T55" fmla="*/ 806233 h 762"/>
              <a:gd name="T56" fmla="*/ 4224766 w 5216"/>
              <a:gd name="T57" fmla="*/ 826333 h 762"/>
              <a:gd name="T58" fmla="*/ 4448017 w 5216"/>
              <a:gd name="T59" fmla="*/ 841967 h 762"/>
              <a:gd name="T60" fmla="*/ 4660637 w 5216"/>
              <a:gd name="T61" fmla="*/ 850900 h 762"/>
              <a:gd name="T62" fmla="*/ 4858374 w 5216"/>
              <a:gd name="T63" fmla="*/ 850900 h 762"/>
              <a:gd name="T64" fmla="*/ 5045480 w 5216"/>
              <a:gd name="T65" fmla="*/ 846433 h 762"/>
              <a:gd name="T66" fmla="*/ 5221955 w 5216"/>
              <a:gd name="T67" fmla="*/ 835267 h 762"/>
              <a:gd name="T68" fmla="*/ 5387799 w 5216"/>
              <a:gd name="T69" fmla="*/ 817400 h 762"/>
              <a:gd name="T70" fmla="*/ 5545138 w 5216"/>
              <a:gd name="T71" fmla="*/ 797300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 name="Freeform 22"/>
          <p:cNvSpPr>
            <a:spLocks/>
          </p:cNvSpPr>
          <p:nvPr/>
        </p:nvSpPr>
        <p:spPr bwMode="hidden">
          <a:xfrm>
            <a:off x="2828925" y="4087813"/>
            <a:ext cx="5467350" cy="774700"/>
          </a:xfrm>
          <a:custGeom>
            <a:avLst/>
            <a:gdLst>
              <a:gd name="T0" fmla="*/ 0 w 5144"/>
              <a:gd name="T1" fmla="*/ 78140 h 694"/>
              <a:gd name="T2" fmla="*/ 0 w 5144"/>
              <a:gd name="T3" fmla="*/ 78140 h 694"/>
              <a:gd name="T4" fmla="*/ 19131 w 5144"/>
              <a:gd name="T5" fmla="*/ 73675 h 694"/>
              <a:gd name="T6" fmla="*/ 76526 w 5144"/>
              <a:gd name="T7" fmla="*/ 62512 h 694"/>
              <a:gd name="T8" fmla="*/ 174309 w 5144"/>
              <a:gd name="T9" fmla="*/ 46884 h 694"/>
              <a:gd name="T10" fmla="*/ 238081 w 5144"/>
              <a:gd name="T11" fmla="*/ 37954 h 694"/>
              <a:gd name="T12" fmla="*/ 312481 w 5144"/>
              <a:gd name="T13" fmla="*/ 29023 h 694"/>
              <a:gd name="T14" fmla="*/ 395384 w 5144"/>
              <a:gd name="T15" fmla="*/ 22326 h 694"/>
              <a:gd name="T16" fmla="*/ 491041 w 5144"/>
              <a:gd name="T17" fmla="*/ 15628 h 694"/>
              <a:gd name="T18" fmla="*/ 595201 w 5144"/>
              <a:gd name="T19" fmla="*/ 8930 h 694"/>
              <a:gd name="T20" fmla="*/ 712116 w 5144"/>
              <a:gd name="T21" fmla="*/ 4465 h 694"/>
              <a:gd name="T22" fmla="*/ 839659 w 5144"/>
              <a:gd name="T23" fmla="*/ 2233 h 694"/>
              <a:gd name="T24" fmla="*/ 977831 w 5144"/>
              <a:gd name="T25" fmla="*/ 0 h 694"/>
              <a:gd name="T26" fmla="*/ 1126631 w 5144"/>
              <a:gd name="T27" fmla="*/ 2233 h 694"/>
              <a:gd name="T28" fmla="*/ 1286060 w 5144"/>
              <a:gd name="T29" fmla="*/ 6698 h 694"/>
              <a:gd name="T30" fmla="*/ 1458243 w 5144"/>
              <a:gd name="T31" fmla="*/ 15628 h 694"/>
              <a:gd name="T32" fmla="*/ 1641055 w 5144"/>
              <a:gd name="T33" fmla="*/ 26791 h 694"/>
              <a:gd name="T34" fmla="*/ 1834496 w 5144"/>
              <a:gd name="T35" fmla="*/ 44651 h 694"/>
              <a:gd name="T36" fmla="*/ 2040691 w 5144"/>
              <a:gd name="T37" fmla="*/ 64744 h 694"/>
              <a:gd name="T38" fmla="*/ 2259640 w 5144"/>
              <a:gd name="T39" fmla="*/ 89303 h 694"/>
              <a:gd name="T40" fmla="*/ 2489217 w 5144"/>
              <a:gd name="T41" fmla="*/ 118326 h 694"/>
              <a:gd name="T42" fmla="*/ 2731549 w 5144"/>
              <a:gd name="T43" fmla="*/ 154047 h 694"/>
              <a:gd name="T44" fmla="*/ 2984510 w 5144"/>
              <a:gd name="T45" fmla="*/ 194233 h 694"/>
              <a:gd name="T46" fmla="*/ 3250225 w 5144"/>
              <a:gd name="T47" fmla="*/ 241117 h 694"/>
              <a:gd name="T48" fmla="*/ 3528694 w 5144"/>
              <a:gd name="T49" fmla="*/ 296931 h 694"/>
              <a:gd name="T50" fmla="*/ 3819918 w 5144"/>
              <a:gd name="T51" fmla="*/ 357210 h 694"/>
              <a:gd name="T52" fmla="*/ 4123895 w 5144"/>
              <a:gd name="T53" fmla="*/ 424187 h 694"/>
              <a:gd name="T54" fmla="*/ 4440628 w 5144"/>
              <a:gd name="T55" fmla="*/ 500095 h 694"/>
              <a:gd name="T56" fmla="*/ 4770114 w 5144"/>
              <a:gd name="T57" fmla="*/ 582699 h 694"/>
              <a:gd name="T58" fmla="*/ 5112355 w 5144"/>
              <a:gd name="T59" fmla="*/ 674235 h 694"/>
              <a:gd name="T60" fmla="*/ 5467350 w 5144"/>
              <a:gd name="T61" fmla="*/ 774700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8" name="Freeform 26"/>
          <p:cNvSpPr>
            <a:spLocks/>
          </p:cNvSpPr>
          <p:nvPr/>
        </p:nvSpPr>
        <p:spPr bwMode="hidden">
          <a:xfrm>
            <a:off x="5610225" y="4073525"/>
            <a:ext cx="3306763" cy="652463"/>
          </a:xfrm>
          <a:custGeom>
            <a:avLst/>
            <a:gdLst>
              <a:gd name="T0" fmla="*/ 0 w 3112"/>
              <a:gd name="T1" fmla="*/ 652463 h 584"/>
              <a:gd name="T2" fmla="*/ 0 w 3112"/>
              <a:gd name="T3" fmla="*/ 652463 h 584"/>
              <a:gd name="T4" fmla="*/ 95633 w 3112"/>
              <a:gd name="T5" fmla="*/ 625649 h 584"/>
              <a:gd name="T6" fmla="*/ 357028 w 3112"/>
              <a:gd name="T7" fmla="*/ 556381 h 584"/>
              <a:gd name="T8" fmla="*/ 537668 w 3112"/>
              <a:gd name="T9" fmla="*/ 509457 h 584"/>
              <a:gd name="T10" fmla="*/ 745934 w 3112"/>
              <a:gd name="T11" fmla="*/ 458065 h 584"/>
              <a:gd name="T12" fmla="*/ 977578 w 3112"/>
              <a:gd name="T13" fmla="*/ 402203 h 584"/>
              <a:gd name="T14" fmla="*/ 1226223 w 3112"/>
              <a:gd name="T15" fmla="*/ 341873 h 584"/>
              <a:gd name="T16" fmla="*/ 1489743 w 3112"/>
              <a:gd name="T17" fmla="*/ 283777 h 584"/>
              <a:gd name="T18" fmla="*/ 1759640 w 3112"/>
              <a:gd name="T19" fmla="*/ 225681 h 584"/>
              <a:gd name="T20" fmla="*/ 2035912 w 3112"/>
              <a:gd name="T21" fmla="*/ 172054 h 584"/>
              <a:gd name="T22" fmla="*/ 2310059 w 3112"/>
              <a:gd name="T23" fmla="*/ 120661 h 584"/>
              <a:gd name="T24" fmla="*/ 2446070 w 3112"/>
              <a:gd name="T25" fmla="*/ 98316 h 584"/>
              <a:gd name="T26" fmla="*/ 2577830 w 3112"/>
              <a:gd name="T27" fmla="*/ 75972 h 584"/>
              <a:gd name="T28" fmla="*/ 2709591 w 3112"/>
              <a:gd name="T29" fmla="*/ 58096 h 584"/>
              <a:gd name="T30" fmla="*/ 2837101 w 3112"/>
              <a:gd name="T31" fmla="*/ 40220 h 584"/>
              <a:gd name="T32" fmla="*/ 2962486 w 3112"/>
              <a:gd name="T33" fmla="*/ 26814 h 584"/>
              <a:gd name="T34" fmla="*/ 3081495 w 3112"/>
              <a:gd name="T35" fmla="*/ 15641 h 584"/>
              <a:gd name="T36" fmla="*/ 3196254 w 3112"/>
              <a:gd name="T37" fmla="*/ 6703 h 584"/>
              <a:gd name="T38" fmla="*/ 3306763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9" name="Freeform 10"/>
          <p:cNvSpPr>
            <a:spLocks/>
          </p:cNvSpPr>
          <p:nvPr/>
        </p:nvSpPr>
        <p:spPr bwMode="hidden">
          <a:xfrm>
            <a:off x="211138" y="4059238"/>
            <a:ext cx="8723312" cy="1328737"/>
          </a:xfrm>
          <a:custGeom>
            <a:avLst/>
            <a:gdLst>
              <a:gd name="T0" fmla="*/ 8719055 w 8196"/>
              <a:gd name="T1" fmla="*/ 570733 h 1192"/>
              <a:gd name="T2" fmla="*/ 8557275 w 8196"/>
              <a:gd name="T3" fmla="*/ 635386 h 1192"/>
              <a:gd name="T4" fmla="*/ 8384853 w 8196"/>
              <a:gd name="T5" fmla="*/ 691122 h 1192"/>
              <a:gd name="T6" fmla="*/ 8201787 w 8196"/>
              <a:gd name="T7" fmla="*/ 742398 h 1192"/>
              <a:gd name="T8" fmla="*/ 8005948 w 8196"/>
              <a:gd name="T9" fmla="*/ 782528 h 1192"/>
              <a:gd name="T10" fmla="*/ 7793081 w 8196"/>
              <a:gd name="T11" fmla="*/ 813740 h 1192"/>
              <a:gd name="T12" fmla="*/ 7563184 w 8196"/>
              <a:gd name="T13" fmla="*/ 836034 h 1192"/>
              <a:gd name="T14" fmla="*/ 7314129 w 8196"/>
              <a:gd name="T15" fmla="*/ 849411 h 1192"/>
              <a:gd name="T16" fmla="*/ 7043787 w 8196"/>
              <a:gd name="T17" fmla="*/ 847181 h 1192"/>
              <a:gd name="T18" fmla="*/ 6750030 w 8196"/>
              <a:gd name="T19" fmla="*/ 836034 h 1192"/>
              <a:gd name="T20" fmla="*/ 6430729 w 8196"/>
              <a:gd name="T21" fmla="*/ 809281 h 1192"/>
              <a:gd name="T22" fmla="*/ 6083754 w 8196"/>
              <a:gd name="T23" fmla="*/ 769151 h 1192"/>
              <a:gd name="T24" fmla="*/ 5709108 w 8196"/>
              <a:gd name="T25" fmla="*/ 715645 h 1192"/>
              <a:gd name="T26" fmla="*/ 5302531 w 8196"/>
              <a:gd name="T27" fmla="*/ 644304 h 1192"/>
              <a:gd name="T28" fmla="*/ 4861895 w 8196"/>
              <a:gd name="T29" fmla="*/ 557356 h 1192"/>
              <a:gd name="T30" fmla="*/ 4387200 w 8196"/>
              <a:gd name="T31" fmla="*/ 452573 h 1192"/>
              <a:gd name="T32" fmla="*/ 3874189 w 8196"/>
              <a:gd name="T33" fmla="*/ 329955 h 1192"/>
              <a:gd name="T34" fmla="*/ 3614491 w 8196"/>
              <a:gd name="T35" fmla="*/ 267531 h 1192"/>
              <a:gd name="T36" fmla="*/ 3122767 w 8196"/>
              <a:gd name="T37" fmla="*/ 164977 h 1192"/>
              <a:gd name="T38" fmla="*/ 2673616 w 8196"/>
              <a:gd name="T39" fmla="*/ 91406 h 1192"/>
              <a:gd name="T40" fmla="*/ 2262782 w 8196"/>
              <a:gd name="T41" fmla="*/ 40130 h 1192"/>
              <a:gd name="T42" fmla="*/ 1890264 w 8196"/>
              <a:gd name="T43" fmla="*/ 11147 h 1192"/>
              <a:gd name="T44" fmla="*/ 1556062 w 8196"/>
              <a:gd name="T45" fmla="*/ 0 h 1192"/>
              <a:gd name="T46" fmla="*/ 1258047 w 8196"/>
              <a:gd name="T47" fmla="*/ 4459 h 1192"/>
              <a:gd name="T48" fmla="*/ 994091 w 8196"/>
              <a:gd name="T49" fmla="*/ 22294 h 1192"/>
              <a:gd name="T50" fmla="*/ 762066 w 8196"/>
              <a:gd name="T51" fmla="*/ 49047 h 1192"/>
              <a:gd name="T52" fmla="*/ 564099 w 8196"/>
              <a:gd name="T53" fmla="*/ 82489 h 1192"/>
              <a:gd name="T54" fmla="*/ 398062 w 8196"/>
              <a:gd name="T55" fmla="*/ 120389 h 1192"/>
              <a:gd name="T56" fmla="*/ 263956 w 8196"/>
              <a:gd name="T57" fmla="*/ 160519 h 1192"/>
              <a:gd name="T58" fmla="*/ 157522 w 8196"/>
              <a:gd name="T59" fmla="*/ 196189 h 1192"/>
              <a:gd name="T60" fmla="*/ 51088 w 8196"/>
              <a:gd name="T61" fmla="*/ 240778 h 1192"/>
              <a:gd name="T62" fmla="*/ 0 w 8196"/>
              <a:gd name="T63" fmla="*/ 267531 h 1192"/>
              <a:gd name="T64" fmla="*/ 8719055 w 8196"/>
              <a:gd name="T65" fmla="*/ 1328737 h 1192"/>
              <a:gd name="T66" fmla="*/ 8723312 w 8196"/>
              <a:gd name="T67" fmla="*/ 1322049 h 1192"/>
              <a:gd name="T68" fmla="*/ 8723312 w 8196"/>
              <a:gd name="T69" fmla="*/ 568503 h 1192"/>
              <a:gd name="T70" fmla="*/ 8719055 w 8196"/>
              <a:gd name="T71" fmla="*/ 570733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0" name="Date Placeholder 3"/>
          <p:cNvSpPr>
            <a:spLocks noGrp="1"/>
          </p:cNvSpPr>
          <p:nvPr>
            <p:ph type="dt" sz="half" idx="10"/>
          </p:nvPr>
        </p:nvSpPr>
        <p:spPr/>
        <p:txBody>
          <a:bodyPr/>
          <a:lstStyle>
            <a:lvl1pPr>
              <a:defRPr/>
            </a:lvl1pPr>
          </a:lstStyle>
          <a:p>
            <a:pPr>
              <a:defRPr/>
            </a:pPr>
            <a:endParaRPr lang="ru-RU"/>
          </a:p>
        </p:txBody>
      </p:sp>
      <p:sp>
        <p:nvSpPr>
          <p:cNvPr id="11" name="Footer Placeholder 4"/>
          <p:cNvSpPr>
            <a:spLocks noGrp="1"/>
          </p:cNvSpPr>
          <p:nvPr>
            <p:ph type="ftr" sz="quarter" idx="11"/>
          </p:nvPr>
        </p:nvSpPr>
        <p:spPr/>
        <p:txBody>
          <a:bodyPr/>
          <a:lstStyle>
            <a:lvl1pPr>
              <a:defRPr/>
            </a:lvl1pPr>
          </a:lstStyle>
          <a:p>
            <a:pPr>
              <a:defRPr/>
            </a:pPr>
            <a:endParaRPr lang="ru-RU"/>
          </a:p>
        </p:txBody>
      </p:sp>
      <p:sp>
        <p:nvSpPr>
          <p:cNvPr id="12" name="Slide Number Placeholder 5"/>
          <p:cNvSpPr>
            <a:spLocks noGrp="1"/>
          </p:cNvSpPr>
          <p:nvPr>
            <p:ph type="sldNum" sz="quarter" idx="12"/>
          </p:nvPr>
        </p:nvSpPr>
        <p:spPr/>
        <p:txBody>
          <a:bodyPr/>
          <a:lstStyle>
            <a:lvl1pPr>
              <a:defRPr/>
            </a:lvl1pPr>
          </a:lstStyle>
          <a:p>
            <a:pPr>
              <a:defRPr/>
            </a:pPr>
            <a:fld id="{071CEA24-37F4-468D-A56A-5EFB33899804}" type="slidenum">
              <a:rPr lang="ru-RU" altLang="ru-RU"/>
              <a:pPr>
                <a:defRPr/>
              </a:pPr>
              <a:t>‹#›</a:t>
            </a:fld>
            <a:endParaRPr lang="ru-RU" altLang="ru-RU"/>
          </a:p>
        </p:txBody>
      </p:sp>
    </p:spTree>
    <p:extLst>
      <p:ext uri="{BB962C8B-B14F-4D97-AF65-F5344CB8AC3E}">
        <p14:creationId xmlns:p14="http://schemas.microsoft.com/office/powerpoint/2010/main" val="649895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EAAAEA7D-AB25-4BE1-B6AB-D9DF3324456C}" type="slidenum">
              <a:rPr lang="ru-RU" altLang="ru-RU"/>
              <a:pPr>
                <a:defRPr/>
              </a:pPr>
              <a:t>‹#›</a:t>
            </a:fld>
            <a:endParaRPr lang="ru-RU" altLang="ru-RU"/>
          </a:p>
        </p:txBody>
      </p:sp>
    </p:spTree>
    <p:extLst>
      <p:ext uri="{BB962C8B-B14F-4D97-AF65-F5344CB8AC3E}">
        <p14:creationId xmlns:p14="http://schemas.microsoft.com/office/powerpoint/2010/main" val="64446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C66BFCBA-BB36-48A5-A486-B22551BA58CF}" type="slidenum">
              <a:rPr lang="ru-RU" altLang="ru-RU"/>
              <a:pPr>
                <a:defRPr/>
              </a:pPr>
              <a:t>‹#›</a:t>
            </a:fld>
            <a:endParaRPr lang="ru-RU" altLang="ru-RU"/>
          </a:p>
        </p:txBody>
      </p:sp>
    </p:spTree>
    <p:extLst>
      <p:ext uri="{BB962C8B-B14F-4D97-AF65-F5344CB8AC3E}">
        <p14:creationId xmlns:p14="http://schemas.microsoft.com/office/powerpoint/2010/main" val="201842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90AC46BE-3CD9-48EE-BB2C-727907EC74DA}" type="slidenum">
              <a:rPr lang="ru-RU" altLang="ru-RU"/>
              <a:pPr>
                <a:defRPr/>
              </a:pPr>
              <a:t>‹#›</a:t>
            </a:fld>
            <a:endParaRPr lang="ru-RU" altLang="ru-RU"/>
          </a:p>
        </p:txBody>
      </p:sp>
    </p:spTree>
    <p:extLst>
      <p:ext uri="{BB962C8B-B14F-4D97-AF65-F5344CB8AC3E}">
        <p14:creationId xmlns:p14="http://schemas.microsoft.com/office/powerpoint/2010/main" val="3357340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7"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8" name="Freeform 10"/>
            <p:cNvSpPr>
              <a:spLocks/>
            </p:cNvSpPr>
            <p:nvPr/>
          </p:nvSpPr>
          <p:spPr bwMode="hidden">
            <a:xfrm>
              <a:off x="-3905251" y="4294188"/>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9" name="Date Placeholder 1"/>
          <p:cNvSpPr>
            <a:spLocks noGrp="1"/>
          </p:cNvSpPr>
          <p:nvPr>
            <p:ph type="dt" sz="half" idx="10"/>
          </p:nvPr>
        </p:nvSpPr>
        <p:spPr/>
        <p:txBody>
          <a:bodyPr/>
          <a:lstStyle>
            <a:lvl1pPr>
              <a:defRPr/>
            </a:lvl1pPr>
          </a:lstStyle>
          <a:p>
            <a:pPr>
              <a:defRPr/>
            </a:pPr>
            <a:endParaRPr lang="ru-RU"/>
          </a:p>
        </p:txBody>
      </p:sp>
      <p:sp>
        <p:nvSpPr>
          <p:cNvPr id="10" name="Footer Placeholder 2"/>
          <p:cNvSpPr>
            <a:spLocks noGrp="1"/>
          </p:cNvSpPr>
          <p:nvPr>
            <p:ph type="ftr" sz="quarter" idx="11"/>
          </p:nvPr>
        </p:nvSpPr>
        <p:spPr/>
        <p:txBody>
          <a:bodyPr/>
          <a:lstStyle>
            <a:lvl1pPr>
              <a:defRPr/>
            </a:lvl1pPr>
          </a:lstStyle>
          <a:p>
            <a:pPr>
              <a:defRPr/>
            </a:pPr>
            <a:endParaRPr lang="ru-RU"/>
          </a:p>
        </p:txBody>
      </p:sp>
      <p:sp>
        <p:nvSpPr>
          <p:cNvPr id="11" name="Slide Number Placeholder 3"/>
          <p:cNvSpPr>
            <a:spLocks noGrp="1"/>
          </p:cNvSpPr>
          <p:nvPr>
            <p:ph type="sldNum" sz="quarter" idx="12"/>
          </p:nvPr>
        </p:nvSpPr>
        <p:spPr/>
        <p:txBody>
          <a:bodyPr/>
          <a:lstStyle>
            <a:lvl1pPr>
              <a:defRPr/>
            </a:lvl1pPr>
          </a:lstStyle>
          <a:p>
            <a:pPr>
              <a:defRPr/>
            </a:pPr>
            <a:fld id="{57DB529C-206B-4AD4-843E-3936E2F0E801}" type="slidenum">
              <a:rPr lang="ru-RU" altLang="ru-RU"/>
              <a:pPr>
                <a:defRPr/>
              </a:pPr>
              <a:t>‹#›</a:t>
            </a:fld>
            <a:endParaRPr lang="ru-RU" altLang="ru-RU"/>
          </a:p>
        </p:txBody>
      </p:sp>
    </p:spTree>
    <p:extLst>
      <p:ext uri="{BB962C8B-B14F-4D97-AF65-F5344CB8AC3E}">
        <p14:creationId xmlns:p14="http://schemas.microsoft.com/office/powerpoint/2010/main" val="2721184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0"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11" name="Freeform 28"/>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Date Placeholder 4"/>
          <p:cNvSpPr>
            <a:spLocks noGrp="1"/>
          </p:cNvSpPr>
          <p:nvPr>
            <p:ph type="dt" sz="half" idx="10"/>
          </p:nvPr>
        </p:nvSpPr>
        <p:spPr/>
        <p:txBody>
          <a:bodyPr/>
          <a:lstStyle>
            <a:lvl1pPr>
              <a:defRPr/>
            </a:lvl1pPr>
          </a:lstStyle>
          <a:p>
            <a:pPr>
              <a:defRPr/>
            </a:pPr>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AEF85571-8AB9-4D86-B725-F7DB656A3F07}" type="slidenum">
              <a:rPr lang="ru-RU" altLang="ru-RU"/>
              <a:pPr>
                <a:defRPr/>
              </a:pPr>
              <a:t>‹#›</a:t>
            </a:fld>
            <a:endParaRPr lang="ru-RU" altLang="ru-RU"/>
          </a:p>
        </p:txBody>
      </p:sp>
    </p:spTree>
    <p:extLst>
      <p:ext uri="{BB962C8B-B14F-4D97-AF65-F5344CB8AC3E}">
        <p14:creationId xmlns:p14="http://schemas.microsoft.com/office/powerpoint/2010/main" val="2476167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0"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11" name="Freeform 10"/>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12" name="Date Placeholder 4"/>
          <p:cNvSpPr>
            <a:spLocks noGrp="1"/>
          </p:cNvSpPr>
          <p:nvPr>
            <p:ph type="dt" sz="half" idx="10"/>
          </p:nvPr>
        </p:nvSpPr>
        <p:spPr/>
        <p:txBody>
          <a:bodyPr/>
          <a:lstStyle>
            <a:lvl1pPr>
              <a:defRPr/>
            </a:lvl1pPr>
          </a:lstStyle>
          <a:p>
            <a:pPr>
              <a:defRPr/>
            </a:pPr>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5755007F-F11A-400C-937C-87564A73397A}" type="slidenum">
              <a:rPr lang="ru-RU" altLang="ru-RU"/>
              <a:pPr>
                <a:defRPr/>
              </a:pPr>
              <a:t>‹#›</a:t>
            </a:fld>
            <a:endParaRPr lang="ru-RU" altLang="ru-RU"/>
          </a:p>
        </p:txBody>
      </p:sp>
    </p:spTree>
    <p:extLst>
      <p:ext uri="{BB962C8B-B14F-4D97-AF65-F5344CB8AC3E}">
        <p14:creationId xmlns:p14="http://schemas.microsoft.com/office/powerpoint/2010/main" val="2573706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4"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5"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036"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1037" name="Freeform 10"/>
            <p:cNvSpPr>
              <a:spLocks/>
            </p:cNvSpPr>
            <p:nvPr/>
          </p:nvSpPr>
          <p:spPr bwMode="hidden">
            <a:xfrm>
              <a:off x="-3905251" y="4294188"/>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endParaRPr lang="en-US" altLang="ru-RU"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defRPr>
            </a:lvl1pPr>
          </a:lstStyle>
          <a:p>
            <a:pPr>
              <a:defRPr/>
            </a:pPr>
            <a:endParaRPr lang="ru-RU"/>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ru-RU"/>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a:defRPr sz="1000">
                <a:solidFill>
                  <a:schemeClr val="tx2"/>
                </a:solidFill>
              </a:defRPr>
            </a:lvl1pPr>
          </a:lstStyle>
          <a:p>
            <a:pPr>
              <a:defRPr/>
            </a:pPr>
            <a:fld id="{17FE4DBC-F5B8-4A2E-8322-52CEBFDFC863}" type="slidenum">
              <a:rPr lang="ru-RU" altLang="ru-RU"/>
              <a:pPr>
                <a:defRPr/>
              </a:pPr>
              <a:t>‹#›</a:t>
            </a:fld>
            <a:endParaRPr lang="ru-RU" altLang="ru-RU"/>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Tree>
  </p:cSld>
  <p:clrMap bg1="lt1" tx1="dk1" bg2="lt2" tx2="dk2" accent1="accent1" accent2="accent2" accent3="accent3" accent4="accent4" accent5="accent5" accent6="accent6" hlink="hlink" folHlink="folHlink"/>
  <p:sldLayoutIdLst>
    <p:sldLayoutId id="2147483748" r:id="rId1"/>
    <p:sldLayoutId id="2147483743" r:id="rId2"/>
    <p:sldLayoutId id="2147483749" r:id="rId3"/>
    <p:sldLayoutId id="2147483744" r:id="rId4"/>
    <p:sldLayoutId id="2147483745" r:id="rId5"/>
    <p:sldLayoutId id="2147483746" r:id="rId6"/>
    <p:sldLayoutId id="2147483750" r:id="rId7"/>
    <p:sldLayoutId id="2147483751" r:id="rId8"/>
    <p:sldLayoutId id="2147483752" r:id="rId9"/>
    <p:sldLayoutId id="2147483747" r:id="rId10"/>
    <p:sldLayoutId id="2147483753" r:id="rId11"/>
  </p:sldLayoutIdLst>
  <p:hf hdr="0" ft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hyperlink" Target="http://free-av.com/" TargetMode="External"/><Relationship Id="rId3" Type="http://schemas.openxmlformats.org/officeDocument/2006/relationships/hyperlink" Target="http://www.drweb.com/" TargetMode="External"/><Relationship Id="rId7" Type="http://schemas.openxmlformats.org/officeDocument/2006/relationships/hyperlink" Target="http://www.avast.com/"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hyperlink" Target="http://www.microsoft.com/security_essentials/" TargetMode="External"/><Relationship Id="rId5" Type="http://schemas.openxmlformats.org/officeDocument/2006/relationships/hyperlink" Target="http://www.eset.com/" TargetMode="External"/><Relationship Id="rId4" Type="http://schemas.openxmlformats.org/officeDocument/2006/relationships/hyperlink" Target="http://www.symantec.com/" TargetMode="External"/><Relationship Id="rId9" Type="http://schemas.openxmlformats.org/officeDocument/2006/relationships/hyperlink" Target="http://free.grisoft.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jpeg"/></Relationships>
</file>

<file path=ppt/slides/_rels/slide31.xml.rels><?xml version="1.0" encoding="UTF-8" standalone="yes"?>
<Relationships xmlns="http://schemas.openxmlformats.org/package/2006/relationships"><Relationship Id="rId2" Type="http://schemas.openxmlformats.org/officeDocument/2006/relationships/hyperlink" Target="mailto:Evgeniya-chudina@yandex.r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77800" y="479425"/>
            <a:ext cx="8850313" cy="5588000"/>
          </a:xfrm>
        </p:spPr>
        <p:txBody>
          <a:bodyPr/>
          <a:lstStyle/>
          <a:p>
            <a:pPr eaLnBrk="1" hangingPunct="1"/>
            <a:r>
              <a:rPr lang="ru-RU" sz="4800" b="1" smtClean="0">
                <a:solidFill>
                  <a:srgbClr val="FF0000"/>
                </a:solidFill>
              </a:rPr>
              <a:t>Сделать в рабочей тетради конспект по теме:</a:t>
            </a:r>
            <a:br>
              <a:rPr lang="ru-RU" sz="4800" b="1" smtClean="0">
                <a:solidFill>
                  <a:srgbClr val="FF0000"/>
                </a:solidFill>
              </a:rPr>
            </a:br>
            <a:r>
              <a:rPr lang="ru-RU" sz="4800" b="1" smtClean="0">
                <a:solidFill>
                  <a:srgbClr val="FF0000"/>
                </a:solidFill>
              </a:rPr>
              <a:t/>
            </a:r>
            <a:br>
              <a:rPr lang="ru-RU" sz="4800" b="1" smtClean="0">
                <a:solidFill>
                  <a:srgbClr val="FF0000"/>
                </a:solidFill>
              </a:rPr>
            </a:br>
            <a:r>
              <a:rPr lang="ru-RU" sz="4800" smtClean="0"/>
              <a:t/>
            </a:r>
            <a:br>
              <a:rPr lang="ru-RU" sz="4800" smtClean="0"/>
            </a:br>
            <a:r>
              <a:rPr lang="ru-RU" altLang="ru-RU" sz="4800" b="1" smtClean="0">
                <a:solidFill>
                  <a:schemeClr val="accent2"/>
                </a:solidFill>
              </a:rPr>
              <a:t>Защита информации, антивирусная защита информации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7411"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Черви</a:t>
            </a:r>
          </a:p>
        </p:txBody>
      </p:sp>
      <p:sp>
        <p:nvSpPr>
          <p:cNvPr id="214033" name="Rectangle 17"/>
          <p:cNvSpPr>
            <a:spLocks noChangeArrowheads="1"/>
          </p:cNvSpPr>
          <p:nvPr/>
        </p:nvSpPr>
        <p:spPr bwMode="auto">
          <a:xfrm>
            <a:off x="392113" y="1204913"/>
            <a:ext cx="8275637"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indent="533400" algn="just" eaLnBrk="1" hangingPunct="1">
              <a:spcBef>
                <a:spcPct val="50000"/>
              </a:spcBef>
            </a:pPr>
            <a:r>
              <a:rPr lang="ru-RU" altLang="ru-RU" sz="3600" b="1" i="1" baseline="0">
                <a:latin typeface="Times New Roman" pitchFamily="18" charset="0"/>
                <a:cs typeface="Times New Roman" pitchFamily="18" charset="0"/>
              </a:rPr>
              <a:t>Червь (сетевой червь) </a:t>
            </a:r>
            <a:r>
              <a:rPr lang="ru-RU" altLang="ru-RU" sz="3600" baseline="0">
                <a:latin typeface="Times New Roman" pitchFamily="18" charset="0"/>
                <a:cs typeface="Times New Roman" pitchFamily="18" charset="0"/>
              </a:rPr>
              <a:t>- вредоносная программа, целью которой является забить компьютер всяким мусором для того, чтобы он стал медленным и неуклюжим. Червь способен саморазмножаться, но не может быть частью программы. Чаще всего заражение этим вирусом происходит посредством электронных писем.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8435"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Жизненный цикл червей</a:t>
            </a:r>
          </a:p>
        </p:txBody>
      </p:sp>
      <p:sp>
        <p:nvSpPr>
          <p:cNvPr id="214033" name="Rectangle 17"/>
          <p:cNvSpPr>
            <a:spLocks noChangeArrowheads="1"/>
          </p:cNvSpPr>
          <p:nvPr/>
        </p:nvSpPr>
        <p:spPr bwMode="auto">
          <a:xfrm>
            <a:off x="625475" y="1204913"/>
            <a:ext cx="804227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eaLnBrk="1" hangingPunct="1">
              <a:spcBef>
                <a:spcPct val="50000"/>
              </a:spcBef>
              <a:tabLst>
                <a:tab pos="271463" algn="l"/>
              </a:tabLst>
            </a:pPr>
            <a:r>
              <a:rPr lang="ru-RU" altLang="ru-RU" sz="4000" baseline="0">
                <a:latin typeface="Times New Roman" pitchFamily="18" charset="0"/>
                <a:cs typeface="Times New Roman" pitchFamily="18" charset="0"/>
              </a:rPr>
              <a:t>1.	Проникновение в систему </a:t>
            </a:r>
          </a:p>
          <a:p>
            <a:pPr algn="just" eaLnBrk="1" hangingPunct="1">
              <a:spcBef>
                <a:spcPct val="50000"/>
              </a:spcBef>
              <a:tabLst>
                <a:tab pos="271463" algn="l"/>
              </a:tabLst>
            </a:pPr>
            <a:r>
              <a:rPr lang="ru-RU" altLang="ru-RU" sz="4000" baseline="0">
                <a:latin typeface="Times New Roman" pitchFamily="18" charset="0"/>
                <a:cs typeface="Times New Roman" pitchFamily="18" charset="0"/>
              </a:rPr>
              <a:t>2.	Активация </a:t>
            </a:r>
          </a:p>
          <a:p>
            <a:pPr algn="just" eaLnBrk="1" hangingPunct="1">
              <a:spcBef>
                <a:spcPct val="50000"/>
              </a:spcBef>
              <a:tabLst>
                <a:tab pos="271463" algn="l"/>
              </a:tabLst>
            </a:pPr>
            <a:r>
              <a:rPr lang="ru-RU" altLang="ru-RU" sz="4000" baseline="0">
                <a:latin typeface="Times New Roman" pitchFamily="18" charset="0"/>
                <a:cs typeface="Times New Roman" pitchFamily="18" charset="0"/>
              </a:rPr>
              <a:t>3.	Поиск объектов для заражения </a:t>
            </a:r>
          </a:p>
          <a:p>
            <a:pPr algn="just" eaLnBrk="1" hangingPunct="1">
              <a:spcBef>
                <a:spcPct val="50000"/>
              </a:spcBef>
              <a:tabLst>
                <a:tab pos="271463" algn="l"/>
              </a:tabLst>
            </a:pPr>
            <a:r>
              <a:rPr lang="ru-RU" altLang="ru-RU" sz="4000" baseline="0">
                <a:latin typeface="Times New Roman" pitchFamily="18" charset="0"/>
                <a:cs typeface="Times New Roman" pitchFamily="18" charset="0"/>
              </a:rPr>
              <a:t>4.	Подготовка копий </a:t>
            </a:r>
          </a:p>
          <a:p>
            <a:pPr algn="just" eaLnBrk="1" hangingPunct="1">
              <a:spcBef>
                <a:spcPct val="50000"/>
              </a:spcBef>
              <a:tabLst>
                <a:tab pos="271463" algn="l"/>
              </a:tabLst>
            </a:pPr>
            <a:r>
              <a:rPr lang="ru-RU" altLang="ru-RU" sz="4000" baseline="0">
                <a:latin typeface="Times New Roman" pitchFamily="18" charset="0"/>
                <a:cs typeface="Times New Roman" pitchFamily="18" charset="0"/>
              </a:rPr>
              <a:t>5.	Распространение копий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33">
                                            <p:txEl>
                                              <p:pRg st="3" end="3"/>
                                            </p:txEl>
                                          </p:spTgt>
                                        </p:tgtEl>
                                        <p:attrNameLst>
                                          <p:attrName>style.visibility</p:attrName>
                                        </p:attrNameLst>
                                      </p:cBhvr>
                                      <p:to>
                                        <p:strVal val="visible"/>
                                      </p:to>
                                    </p:set>
                                    <p:animEffect transition="in" filter="fade">
                                      <p:cBhvr>
                                        <p:cTn id="22" dur="500"/>
                                        <p:tgtEl>
                                          <p:spTgt spid="2140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4033">
                                            <p:txEl>
                                              <p:pRg st="4" end="4"/>
                                            </p:txEl>
                                          </p:spTgt>
                                        </p:tgtEl>
                                        <p:attrNameLst>
                                          <p:attrName>style.visibility</p:attrName>
                                        </p:attrNameLst>
                                      </p:cBhvr>
                                      <p:to>
                                        <p:strVal val="visible"/>
                                      </p:to>
                                    </p:set>
                                    <p:animEffect transition="in" filter="fade">
                                      <p:cBhvr>
                                        <p:cTn id="27" dur="500"/>
                                        <p:tgtEl>
                                          <p:spTgt spid="2140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9459"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Классификация червей</a:t>
            </a:r>
          </a:p>
        </p:txBody>
      </p:sp>
      <p:sp>
        <p:nvSpPr>
          <p:cNvPr id="214033" name="Rectangle 17"/>
          <p:cNvSpPr>
            <a:spLocks noChangeArrowheads="1"/>
          </p:cNvSpPr>
          <p:nvPr/>
        </p:nvSpPr>
        <p:spPr bwMode="auto">
          <a:xfrm>
            <a:off x="392113" y="1204913"/>
            <a:ext cx="8367712"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indent="533400" algn="just" eaLnBrk="1" hangingPunct="1">
              <a:spcBef>
                <a:spcPct val="50000"/>
              </a:spcBef>
            </a:pPr>
            <a:r>
              <a:rPr lang="ru-RU" altLang="ru-RU" sz="2400" b="1" i="1" baseline="0">
                <a:latin typeface="Times New Roman" pitchFamily="18" charset="0"/>
                <a:cs typeface="Times New Roman" pitchFamily="18" charset="0"/>
              </a:rPr>
              <a:t>В зависимости от типа проникновения в систему:</a:t>
            </a:r>
          </a:p>
          <a:p>
            <a:pPr indent="533400" algn="just" eaLnBrk="1" hangingPunct="1">
              <a:spcBef>
                <a:spcPct val="50000"/>
              </a:spcBef>
              <a:buFont typeface="Wingdings" pitchFamily="2" charset="2"/>
              <a:buChar char="q"/>
            </a:pPr>
            <a:r>
              <a:rPr lang="ru-RU" altLang="ru-RU" sz="2400" b="1" i="1" baseline="0">
                <a:latin typeface="Times New Roman" pitchFamily="18" charset="0"/>
                <a:cs typeface="Times New Roman" pitchFamily="18" charset="0"/>
              </a:rPr>
              <a:t>Сетевые черви </a:t>
            </a:r>
            <a:r>
              <a:rPr lang="ru-RU" altLang="ru-RU" sz="2400" baseline="0">
                <a:latin typeface="Times New Roman" pitchFamily="18" charset="0"/>
                <a:cs typeface="Times New Roman" pitchFamily="18" charset="0"/>
              </a:rPr>
              <a:t>- используют для распространения локальные сети и Интернет </a:t>
            </a:r>
          </a:p>
          <a:p>
            <a:pPr indent="533400" algn="just" eaLnBrk="1" hangingPunct="1">
              <a:spcBef>
                <a:spcPct val="50000"/>
              </a:spcBef>
              <a:buFont typeface="Wingdings" pitchFamily="2" charset="2"/>
              <a:buChar char="q"/>
            </a:pPr>
            <a:r>
              <a:rPr lang="ru-RU" altLang="ru-RU" sz="2400" b="1" i="1" baseline="0">
                <a:latin typeface="Times New Roman" pitchFamily="18" charset="0"/>
                <a:cs typeface="Times New Roman" pitchFamily="18" charset="0"/>
              </a:rPr>
              <a:t>Почтовые черви </a:t>
            </a:r>
            <a:r>
              <a:rPr lang="ru-RU" altLang="ru-RU" sz="2400" baseline="0">
                <a:latin typeface="Times New Roman" pitchFamily="18" charset="0"/>
                <a:cs typeface="Times New Roman" pitchFamily="18" charset="0"/>
              </a:rPr>
              <a:t>- распространяются с помощью почтовых программ </a:t>
            </a:r>
          </a:p>
          <a:p>
            <a:pPr indent="533400" algn="just" eaLnBrk="1" hangingPunct="1">
              <a:spcBef>
                <a:spcPct val="50000"/>
              </a:spcBef>
              <a:buFont typeface="Wingdings" pitchFamily="2" charset="2"/>
              <a:buChar char="q"/>
            </a:pPr>
            <a:r>
              <a:rPr lang="ru-RU" altLang="ru-RU" sz="2400" b="1" i="1" baseline="0">
                <a:latin typeface="Times New Roman" pitchFamily="18" charset="0"/>
                <a:cs typeface="Times New Roman" pitchFamily="18" charset="0"/>
              </a:rPr>
              <a:t>IM-черви</a:t>
            </a:r>
            <a:r>
              <a:rPr lang="ru-RU" altLang="ru-RU" sz="2400" baseline="0">
                <a:latin typeface="Times New Roman" pitchFamily="18" charset="0"/>
                <a:cs typeface="Times New Roman" pitchFamily="18" charset="0"/>
              </a:rPr>
              <a:t> - используют системы мгновенного обмена сообщениями</a:t>
            </a:r>
          </a:p>
          <a:p>
            <a:pPr indent="533400" algn="just" eaLnBrk="1" hangingPunct="1">
              <a:spcBef>
                <a:spcPct val="50000"/>
              </a:spcBef>
              <a:buFont typeface="Wingdings" pitchFamily="2" charset="2"/>
              <a:buChar char="q"/>
            </a:pPr>
            <a:r>
              <a:rPr lang="ru-RU" altLang="ru-RU" sz="2400" b="1" i="1" baseline="0">
                <a:latin typeface="Times New Roman" pitchFamily="18" charset="0"/>
                <a:cs typeface="Times New Roman" pitchFamily="18" charset="0"/>
              </a:rPr>
              <a:t>IRC-черви</a:t>
            </a:r>
            <a:r>
              <a:rPr lang="ru-RU" altLang="ru-RU" sz="2400" baseline="0">
                <a:latin typeface="Times New Roman" pitchFamily="18" charset="0"/>
                <a:cs typeface="Times New Roman" pitchFamily="18" charset="0"/>
              </a:rPr>
              <a:t> -  распространяются по каналам IRC</a:t>
            </a:r>
          </a:p>
          <a:p>
            <a:pPr indent="533400" algn="just" eaLnBrk="1" hangingPunct="1">
              <a:spcBef>
                <a:spcPct val="50000"/>
              </a:spcBef>
              <a:buFont typeface="Wingdings" pitchFamily="2" charset="2"/>
              <a:buChar char="q"/>
            </a:pPr>
            <a:r>
              <a:rPr lang="ru-RU" altLang="ru-RU" sz="2400" b="1" i="1" baseline="0">
                <a:latin typeface="Times New Roman" pitchFamily="18" charset="0"/>
                <a:cs typeface="Times New Roman" pitchFamily="18" charset="0"/>
              </a:rPr>
              <a:t>P2P-черви</a:t>
            </a:r>
            <a:r>
              <a:rPr lang="ru-RU" altLang="ru-RU" sz="2400" baseline="0">
                <a:latin typeface="Times New Roman" pitchFamily="18" charset="0"/>
                <a:cs typeface="Times New Roman" pitchFamily="18" charset="0"/>
              </a:rPr>
              <a:t> - при помощи пиринговых файлообменных сетей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33">
                                            <p:txEl>
                                              <p:pRg st="3" end="3"/>
                                            </p:txEl>
                                          </p:spTgt>
                                        </p:tgtEl>
                                        <p:attrNameLst>
                                          <p:attrName>style.visibility</p:attrName>
                                        </p:attrNameLst>
                                      </p:cBhvr>
                                      <p:to>
                                        <p:strVal val="visible"/>
                                      </p:to>
                                    </p:set>
                                    <p:animEffect transition="in" filter="fade">
                                      <p:cBhvr>
                                        <p:cTn id="22" dur="500"/>
                                        <p:tgtEl>
                                          <p:spTgt spid="2140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4033">
                                            <p:txEl>
                                              <p:pRg st="4" end="4"/>
                                            </p:txEl>
                                          </p:spTgt>
                                        </p:tgtEl>
                                        <p:attrNameLst>
                                          <p:attrName>style.visibility</p:attrName>
                                        </p:attrNameLst>
                                      </p:cBhvr>
                                      <p:to>
                                        <p:strVal val="visible"/>
                                      </p:to>
                                    </p:set>
                                    <p:animEffect transition="in" filter="fade">
                                      <p:cBhvr>
                                        <p:cTn id="27" dur="500"/>
                                        <p:tgtEl>
                                          <p:spTgt spid="21403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4033">
                                            <p:txEl>
                                              <p:pRg st="5" end="5"/>
                                            </p:txEl>
                                          </p:spTgt>
                                        </p:tgtEl>
                                        <p:attrNameLst>
                                          <p:attrName>style.visibility</p:attrName>
                                        </p:attrNameLst>
                                      </p:cBhvr>
                                      <p:to>
                                        <p:strVal val="visible"/>
                                      </p:to>
                                    </p:set>
                                    <p:animEffect transition="in" filter="fade">
                                      <p:cBhvr>
                                        <p:cTn id="32" dur="500"/>
                                        <p:tgtEl>
                                          <p:spTgt spid="21403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0483"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Троянские программы</a:t>
            </a:r>
          </a:p>
        </p:txBody>
      </p:sp>
      <p:sp>
        <p:nvSpPr>
          <p:cNvPr id="214033" name="Rectangle 17"/>
          <p:cNvSpPr>
            <a:spLocks noChangeArrowheads="1"/>
          </p:cNvSpPr>
          <p:nvPr/>
        </p:nvSpPr>
        <p:spPr bwMode="auto">
          <a:xfrm>
            <a:off x="392113" y="1204913"/>
            <a:ext cx="827563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indent="533400" algn="just" eaLnBrk="1" hangingPunct="1">
              <a:spcBef>
                <a:spcPct val="50000"/>
              </a:spcBef>
            </a:pPr>
            <a:r>
              <a:rPr lang="ru-RU" altLang="ru-RU" sz="3200" b="1" i="1" baseline="0">
                <a:latin typeface="Times New Roman" pitchFamily="18" charset="0"/>
                <a:cs typeface="Times New Roman" pitchFamily="18" charset="0"/>
              </a:rPr>
              <a:t>Троянские программы </a:t>
            </a:r>
            <a:r>
              <a:rPr lang="ru-RU" altLang="ru-RU" sz="3200" baseline="0">
                <a:latin typeface="Times New Roman" pitchFamily="18" charset="0"/>
                <a:cs typeface="Times New Roman" pitchFamily="18" charset="0"/>
              </a:rPr>
              <a:t>- эта программа полностью оправдывает свое название. Она проникает в другие программы и скрывается там до момента, когда программа-хозяин будет запущена. До запуска хозяйской программы вирус не может нанести вред. Чаще всего троянский конь используется для удаления, изменения или кражи данных. Самостоятельно размножатся троян не может.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1507"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Жизненный цикл троянских программ</a:t>
            </a:r>
          </a:p>
        </p:txBody>
      </p:sp>
      <p:sp>
        <p:nvSpPr>
          <p:cNvPr id="214033" name="Rectangle 17"/>
          <p:cNvSpPr>
            <a:spLocks noChangeArrowheads="1"/>
          </p:cNvSpPr>
          <p:nvPr/>
        </p:nvSpPr>
        <p:spPr bwMode="auto">
          <a:xfrm>
            <a:off x="392113" y="1204913"/>
            <a:ext cx="8275637"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eaLnBrk="1" hangingPunct="1">
              <a:spcBef>
                <a:spcPct val="50000"/>
              </a:spcBef>
              <a:tabLst>
                <a:tab pos="271463" algn="l"/>
              </a:tabLst>
            </a:pPr>
            <a:r>
              <a:rPr lang="ru-RU" altLang="ru-RU" sz="2400" baseline="0">
                <a:latin typeface="Times New Roman" pitchFamily="18" charset="0"/>
                <a:cs typeface="Times New Roman" pitchFamily="18" charset="0"/>
              </a:rPr>
              <a:t>1</a:t>
            </a:r>
            <a:r>
              <a:rPr lang="ru-RU" altLang="ru-RU" sz="4800" baseline="0">
                <a:latin typeface="Times New Roman" pitchFamily="18" charset="0"/>
                <a:cs typeface="Times New Roman" pitchFamily="18" charset="0"/>
              </a:rPr>
              <a:t>.	Проникновение в систему </a:t>
            </a:r>
          </a:p>
          <a:p>
            <a:pPr algn="just" eaLnBrk="1" hangingPunct="1">
              <a:spcBef>
                <a:spcPct val="50000"/>
              </a:spcBef>
              <a:tabLst>
                <a:tab pos="271463" algn="l"/>
              </a:tabLst>
            </a:pPr>
            <a:r>
              <a:rPr lang="ru-RU" altLang="ru-RU" sz="4800" baseline="0">
                <a:latin typeface="Times New Roman" pitchFamily="18" charset="0"/>
                <a:cs typeface="Times New Roman" pitchFamily="18" charset="0"/>
              </a:rPr>
              <a:t>2.	Активация </a:t>
            </a:r>
          </a:p>
          <a:p>
            <a:pPr algn="just" eaLnBrk="1" hangingPunct="1">
              <a:spcBef>
                <a:spcPct val="50000"/>
              </a:spcBef>
              <a:tabLst>
                <a:tab pos="271463" algn="l"/>
              </a:tabLst>
            </a:pPr>
            <a:r>
              <a:rPr lang="ru-RU" altLang="ru-RU" sz="4800" baseline="0">
                <a:latin typeface="Times New Roman" pitchFamily="18" charset="0"/>
                <a:cs typeface="Times New Roman" pitchFamily="18" charset="0"/>
              </a:rPr>
              <a:t>3.	Выполнение вредоносных действий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2531"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Классификация троянских программ</a:t>
            </a:r>
          </a:p>
        </p:txBody>
      </p:sp>
      <p:sp>
        <p:nvSpPr>
          <p:cNvPr id="214033" name="Rectangle 17"/>
          <p:cNvSpPr>
            <a:spLocks noChangeArrowheads="1"/>
          </p:cNvSpPr>
          <p:nvPr/>
        </p:nvSpPr>
        <p:spPr bwMode="auto">
          <a:xfrm>
            <a:off x="376238" y="852488"/>
            <a:ext cx="8550275"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lvl1pPr indent="354013"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533400" algn="just" eaLnBrk="1" hangingPunct="1">
              <a:spcBef>
                <a:spcPct val="50000"/>
              </a:spcBef>
              <a:buFontTx/>
              <a:buNone/>
              <a:defRPr/>
            </a:pPr>
            <a:r>
              <a:rPr lang="ru-RU" altLang="ru-RU" sz="2800" b="1" i="1" baseline="0" dirty="0" smtClean="0">
                <a:latin typeface="Times New Roman" panose="02020603050405020304" pitchFamily="18" charset="0"/>
                <a:cs typeface="Times New Roman" panose="02020603050405020304" pitchFamily="18" charset="0"/>
              </a:rPr>
              <a:t>По типу вредоносной нагрузки:</a:t>
            </a:r>
          </a:p>
          <a:p>
            <a:pPr algn="just">
              <a:spcAft>
                <a:spcPts val="600"/>
              </a:spcAft>
              <a:buFont typeface="Wingdings" panose="05000000000000000000" pitchFamily="2" charset="2"/>
              <a:buChar char="q"/>
              <a:defRPr/>
            </a:pPr>
            <a:r>
              <a:rPr lang="ru-RU" sz="2400" b="1" i="1" baseline="0" dirty="0" smtClean="0">
                <a:latin typeface="Times New Roman" panose="02020603050405020304" pitchFamily="18" charset="0"/>
                <a:cs typeface="Times New Roman" panose="02020603050405020304" pitchFamily="18" charset="0"/>
              </a:rPr>
              <a:t>Клавиатурные шпионы</a:t>
            </a:r>
            <a:r>
              <a:rPr lang="ru-RU" sz="2400" baseline="0" dirty="0" smtClean="0">
                <a:latin typeface="Times New Roman" panose="02020603050405020304" pitchFamily="18" charset="0"/>
                <a:cs typeface="Times New Roman" panose="02020603050405020304" pitchFamily="18" charset="0"/>
              </a:rPr>
              <a:t> - постоянно находясь в оперативной памяти, записывают все данные, поступающие от клавиатуры с целью последующей их передачи своему автору. </a:t>
            </a:r>
          </a:p>
          <a:p>
            <a:pPr algn="just">
              <a:spcAft>
                <a:spcPts val="600"/>
              </a:spcAft>
              <a:buFont typeface="Wingdings" panose="05000000000000000000" pitchFamily="2" charset="2"/>
              <a:buChar char="q"/>
              <a:defRPr/>
            </a:pPr>
            <a:r>
              <a:rPr lang="ru-RU" sz="2400" b="1" i="1" baseline="0" dirty="0" smtClean="0">
                <a:latin typeface="Times New Roman" panose="02020603050405020304" pitchFamily="18" charset="0"/>
                <a:cs typeface="Times New Roman" panose="02020603050405020304" pitchFamily="18" charset="0"/>
              </a:rPr>
              <a:t>Похитители паролей </a:t>
            </a:r>
            <a:r>
              <a:rPr lang="ru-RU" sz="2400" baseline="0" dirty="0" smtClean="0">
                <a:latin typeface="Times New Roman" panose="02020603050405020304" pitchFamily="18" charset="0"/>
                <a:cs typeface="Times New Roman" panose="02020603050405020304" pitchFamily="18" charset="0"/>
              </a:rPr>
              <a:t>- предназначены для кражи паролей путем поиска на зараженном компьютере специальных файлов, которые их содержат. </a:t>
            </a:r>
          </a:p>
          <a:p>
            <a:pPr algn="just">
              <a:spcAft>
                <a:spcPts val="600"/>
              </a:spcAft>
              <a:buFont typeface="Wingdings" panose="05000000000000000000" pitchFamily="2" charset="2"/>
              <a:buChar char="q"/>
              <a:defRPr/>
            </a:pPr>
            <a:r>
              <a:rPr lang="ru-RU" sz="2400" b="1" i="1" baseline="0" dirty="0" smtClean="0">
                <a:latin typeface="Times New Roman" panose="02020603050405020304" pitchFamily="18" charset="0"/>
                <a:cs typeface="Times New Roman" panose="02020603050405020304" pitchFamily="18" charset="0"/>
              </a:rPr>
              <a:t>Утилиты скрытого удаленного управления </a:t>
            </a:r>
            <a:r>
              <a:rPr lang="ru-RU" sz="2400" baseline="0" dirty="0" smtClean="0">
                <a:latin typeface="Times New Roman" panose="02020603050405020304" pitchFamily="18" charset="0"/>
                <a:cs typeface="Times New Roman" panose="02020603050405020304" pitchFamily="18" charset="0"/>
              </a:rPr>
              <a:t>- это трояны, которые обеспечивают несанкционированный удаленный контроль над инфицированным компьютером. </a:t>
            </a:r>
          </a:p>
          <a:p>
            <a:pPr algn="just">
              <a:spcAft>
                <a:spcPts val="600"/>
              </a:spcAft>
              <a:buFont typeface="Wingdings" panose="05000000000000000000" pitchFamily="2" charset="2"/>
              <a:buChar char="q"/>
              <a:defRPr/>
            </a:pPr>
            <a:r>
              <a:rPr lang="ru-RU" sz="2400" b="1" i="1" baseline="0" dirty="0" smtClean="0">
                <a:latin typeface="Times New Roman" panose="02020603050405020304" pitchFamily="18" charset="0"/>
                <a:cs typeface="Times New Roman" panose="02020603050405020304" pitchFamily="18" charset="0"/>
              </a:rPr>
              <a:t>Анонимные SMTP-сервера и прокси-сервера </a:t>
            </a:r>
            <a:r>
              <a:rPr lang="ru-RU" sz="2400" baseline="0" dirty="0" smtClean="0">
                <a:latin typeface="Times New Roman" panose="02020603050405020304" pitchFamily="18" charset="0"/>
                <a:cs typeface="Times New Roman" panose="02020603050405020304" pitchFamily="18" charset="0"/>
              </a:rPr>
              <a:t>- такие трояны на зараженном компьютере организовывают несанкционированную отправку электронной почты, что часто используется для рассылки спама.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33">
                                            <p:txEl>
                                              <p:pRg st="3" end="3"/>
                                            </p:txEl>
                                          </p:spTgt>
                                        </p:tgtEl>
                                        <p:attrNameLst>
                                          <p:attrName>style.visibility</p:attrName>
                                        </p:attrNameLst>
                                      </p:cBhvr>
                                      <p:to>
                                        <p:strVal val="visible"/>
                                      </p:to>
                                    </p:set>
                                    <p:animEffect transition="in" filter="fade">
                                      <p:cBhvr>
                                        <p:cTn id="22" dur="500"/>
                                        <p:tgtEl>
                                          <p:spTgt spid="2140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4033">
                                            <p:txEl>
                                              <p:pRg st="4" end="4"/>
                                            </p:txEl>
                                          </p:spTgt>
                                        </p:tgtEl>
                                        <p:attrNameLst>
                                          <p:attrName>style.visibility</p:attrName>
                                        </p:attrNameLst>
                                      </p:cBhvr>
                                      <p:to>
                                        <p:strVal val="visible"/>
                                      </p:to>
                                    </p:set>
                                    <p:animEffect transition="in" filter="fade">
                                      <p:cBhvr>
                                        <p:cTn id="27" dur="500"/>
                                        <p:tgtEl>
                                          <p:spTgt spid="2140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3555"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Классификация троянских программ</a:t>
            </a:r>
          </a:p>
        </p:txBody>
      </p:sp>
      <p:sp>
        <p:nvSpPr>
          <p:cNvPr id="214033" name="Rectangle 17"/>
          <p:cNvSpPr>
            <a:spLocks noChangeArrowheads="1"/>
          </p:cNvSpPr>
          <p:nvPr/>
        </p:nvSpPr>
        <p:spPr bwMode="auto">
          <a:xfrm>
            <a:off x="376238" y="852488"/>
            <a:ext cx="8550275" cy="465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lvl1pPr indent="354013"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533400" algn="just" eaLnBrk="1" hangingPunct="1">
              <a:spcBef>
                <a:spcPct val="50000"/>
              </a:spcBef>
              <a:buFontTx/>
              <a:buNone/>
              <a:defRPr/>
            </a:pPr>
            <a:r>
              <a:rPr lang="ru-RU" altLang="ru-RU" b="1" i="1" baseline="0" dirty="0" smtClean="0">
                <a:latin typeface="Times New Roman" panose="02020603050405020304" pitchFamily="18" charset="0"/>
                <a:cs typeface="Times New Roman" panose="02020603050405020304" pitchFamily="18" charset="0"/>
              </a:rPr>
              <a:t>По типу вредоносной нагрузки:</a:t>
            </a:r>
          </a:p>
          <a:p>
            <a:pPr algn="just">
              <a:spcAft>
                <a:spcPts val="600"/>
              </a:spcAft>
              <a:buFont typeface="Wingdings" panose="05000000000000000000" pitchFamily="2" charset="2"/>
              <a:buChar char="q"/>
              <a:defRPr/>
            </a:pPr>
            <a:r>
              <a:rPr lang="ru-RU" sz="2400" b="1" i="1" baseline="0" dirty="0" smtClean="0">
                <a:latin typeface="Times New Roman" panose="02020603050405020304" pitchFamily="18" charset="0"/>
                <a:cs typeface="Times New Roman" panose="02020603050405020304" pitchFamily="18" charset="0"/>
              </a:rPr>
              <a:t>Утилиты дозвона</a:t>
            </a:r>
            <a:r>
              <a:rPr lang="ru-RU" sz="2400" baseline="0" dirty="0" smtClean="0">
                <a:latin typeface="Times New Roman" panose="02020603050405020304" pitchFamily="18" charset="0"/>
                <a:cs typeface="Times New Roman" panose="02020603050405020304" pitchFamily="18" charset="0"/>
              </a:rPr>
              <a:t> - в скрытом от пользователя режиме инициируют подключение к платным сервисам Интернет. </a:t>
            </a:r>
          </a:p>
          <a:p>
            <a:pPr algn="just">
              <a:spcAft>
                <a:spcPts val="600"/>
              </a:spcAft>
              <a:buFont typeface="Wingdings" panose="05000000000000000000" pitchFamily="2" charset="2"/>
              <a:buChar char="q"/>
              <a:defRPr/>
            </a:pPr>
            <a:r>
              <a:rPr lang="ru-RU" sz="2400" b="1" i="1" baseline="0" dirty="0" smtClean="0">
                <a:latin typeface="Times New Roman" panose="02020603050405020304" pitchFamily="18" charset="0"/>
                <a:cs typeface="Times New Roman" panose="02020603050405020304" pitchFamily="18" charset="0"/>
              </a:rPr>
              <a:t>Модификаторы настроек браузера</a:t>
            </a:r>
            <a:r>
              <a:rPr lang="ru-RU" sz="2400" baseline="0" dirty="0" smtClean="0">
                <a:latin typeface="Times New Roman" panose="02020603050405020304" pitchFamily="18" charset="0"/>
                <a:cs typeface="Times New Roman" panose="02020603050405020304" pitchFamily="18" charset="0"/>
              </a:rPr>
              <a:t> - меняют стартовую страницу в браузере, страницу поиска или еще какие-либо настройки, открывают дополнительные окна, имитируют нажатия на рекламные баннеры и т. п. </a:t>
            </a:r>
          </a:p>
          <a:p>
            <a:pPr algn="just">
              <a:buFont typeface="Wingdings" panose="05000000000000000000" pitchFamily="2" charset="2"/>
              <a:buChar char="q"/>
              <a:defRPr/>
            </a:pPr>
            <a:r>
              <a:rPr lang="ru-RU" sz="2400" b="1" i="1" baseline="0" dirty="0" smtClean="0">
                <a:latin typeface="Times New Roman" panose="02020603050405020304" pitchFamily="18" charset="0"/>
                <a:cs typeface="Times New Roman" panose="02020603050405020304" pitchFamily="18" charset="0"/>
              </a:rPr>
              <a:t>Логические бомбы</a:t>
            </a:r>
            <a:r>
              <a:rPr lang="ru-RU" sz="2400" baseline="0" dirty="0" smtClean="0">
                <a:latin typeface="Times New Roman" panose="02020603050405020304" pitchFamily="18" charset="0"/>
                <a:cs typeface="Times New Roman" panose="02020603050405020304" pitchFamily="18" charset="0"/>
              </a:rPr>
              <a:t> - характеризуются способностью при срабатывании заложенных в них условий (в конкретный день, время суток, определенное действие пользователя или команды извне) выполнять какое-либо действие.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33">
                                            <p:txEl>
                                              <p:pRg st="3" end="3"/>
                                            </p:txEl>
                                          </p:spTgt>
                                        </p:tgtEl>
                                        <p:attrNameLst>
                                          <p:attrName>style.visibility</p:attrName>
                                        </p:attrNameLst>
                                      </p:cBhvr>
                                      <p:to>
                                        <p:strVal val="visible"/>
                                      </p:to>
                                    </p:set>
                                    <p:animEffect transition="in" filter="fade">
                                      <p:cBhvr>
                                        <p:cTn id="22" dur="500"/>
                                        <p:tgtEl>
                                          <p:spTgt spid="2140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4579"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Программы шпионы</a:t>
            </a:r>
          </a:p>
        </p:txBody>
      </p:sp>
      <p:sp>
        <p:nvSpPr>
          <p:cNvPr id="24580" name="TextBox 1"/>
          <p:cNvSpPr txBox="1">
            <a:spLocks noChangeArrowheads="1"/>
          </p:cNvSpPr>
          <p:nvPr/>
        </p:nvSpPr>
        <p:spPr bwMode="auto">
          <a:xfrm>
            <a:off x="417513" y="996950"/>
            <a:ext cx="83820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r>
              <a:rPr lang="ru-RU" altLang="ru-RU" sz="4200" b="1">
                <a:latin typeface="Times New Roman" pitchFamily="18" charset="0"/>
                <a:cs typeface="Times New Roman" pitchFamily="18" charset="0"/>
              </a:rPr>
              <a:t>Программы шпионы</a:t>
            </a:r>
            <a:r>
              <a:rPr lang="ru-RU" altLang="ru-RU" sz="4200">
                <a:latin typeface="Times New Roman" pitchFamily="18" charset="0"/>
                <a:cs typeface="Times New Roman" pitchFamily="18" charset="0"/>
              </a:rPr>
              <a:t> – эти Штирлицы занимаются сбором информации о пользователе и его действиях. Чаще всего они воруют конфиденциальную информацию: пароли, адреса, номера карт/счетов.</a:t>
            </a:r>
            <a:br>
              <a:rPr lang="ru-RU" altLang="ru-RU" sz="4200">
                <a:latin typeface="Times New Roman" pitchFamily="18" charset="0"/>
                <a:cs typeface="Times New Roman" pitchFamily="18" charset="0"/>
              </a:rPr>
            </a:br>
            <a:r>
              <a:rPr lang="ru-RU" altLang="ru-RU" sz="4200">
                <a:latin typeface="Times New Roman" pitchFamily="18" charset="0"/>
                <a:cs typeface="Times New Roman" pitchFamily="18" charset="0"/>
              </a:rPr>
              <a:t>Зомби – такое название вредоносные программы получили, оттого, что и в самом деле делают из компьютера «безвольную» машину, подчиняющуюся злоумышленникам. Проще говоря, нехорошие люди могут управлять чьим-либо компьютером посредством этих вредоносных программ. Чаще всего пользователь даже не знает, что его компьютер уже не только его.</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5603" name="Text Box 3"/>
          <p:cNvSpPr txBox="1">
            <a:spLocks noChangeArrowheads="1"/>
          </p:cNvSpPr>
          <p:nvPr/>
        </p:nvSpPr>
        <p:spPr bwMode="auto">
          <a:xfrm>
            <a:off x="136525" y="0"/>
            <a:ext cx="84455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4400" b="1">
                <a:latin typeface="Times New Roman" pitchFamily="18" charset="0"/>
                <a:cs typeface="Times New Roman" pitchFamily="18" charset="0"/>
              </a:rPr>
              <a:t>Программа-блокировщик (баннер)</a:t>
            </a:r>
            <a:endParaRPr lang="ru-RU" altLang="ru-RU" sz="4400" b="1" baseline="0"/>
          </a:p>
        </p:txBody>
      </p:sp>
      <p:sp>
        <p:nvSpPr>
          <p:cNvPr id="25604" name="TextBox 1"/>
          <p:cNvSpPr txBox="1">
            <a:spLocks noChangeArrowheads="1"/>
          </p:cNvSpPr>
          <p:nvPr/>
        </p:nvSpPr>
        <p:spPr bwMode="auto">
          <a:xfrm>
            <a:off x="417513" y="996950"/>
            <a:ext cx="83820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r>
              <a:rPr lang="ru-RU" altLang="ru-RU" sz="4200" b="1">
                <a:latin typeface="Times New Roman" pitchFamily="18" charset="0"/>
                <a:cs typeface="Times New Roman" pitchFamily="18" charset="0"/>
              </a:rPr>
              <a:t>Программа-блокировщик (баннер) – </a:t>
            </a:r>
            <a:r>
              <a:rPr lang="ru-RU" altLang="ru-RU" sz="4200">
                <a:latin typeface="Times New Roman" pitchFamily="18" charset="0"/>
                <a:cs typeface="Times New Roman" pitchFamily="18" charset="0"/>
              </a:rPr>
              <a:t>эти программы блокируют доступ к операционной системе. При включении компьютера пользователь видит всплывающее окно, в котором обычно его в чем-то обвиняют: нарушении авторских прав или скачивании пиратского программного обеспечения. Далее, следуют угрозы полного удаления всей информации с компьютера. Для того чтобы этого избежать пользователь должен пополнить счет определенного телефона или отослать СМС. Только вот, даже если пользователь проделает все эти операции, баннер с угрозами никуда не денется.</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6627" name="Text Box 3"/>
          <p:cNvSpPr txBox="1">
            <a:spLocks noChangeArrowheads="1"/>
          </p:cNvSpPr>
          <p:nvPr/>
        </p:nvSpPr>
        <p:spPr bwMode="auto">
          <a:xfrm>
            <a:off x="376238" y="25400"/>
            <a:ext cx="84455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4400" b="1">
                <a:latin typeface="Times New Roman" pitchFamily="18" charset="0"/>
                <a:cs typeface="Times New Roman" pitchFamily="18" charset="0"/>
              </a:rPr>
              <a:t>Загрузочные вирусы </a:t>
            </a:r>
            <a:endParaRPr lang="ru-RU" altLang="ru-RU" sz="4400" b="1" baseline="0"/>
          </a:p>
        </p:txBody>
      </p:sp>
      <p:sp>
        <p:nvSpPr>
          <p:cNvPr id="26628" name="TextBox 1"/>
          <p:cNvSpPr txBox="1">
            <a:spLocks noChangeArrowheads="1"/>
          </p:cNvSpPr>
          <p:nvPr/>
        </p:nvSpPr>
        <p:spPr bwMode="auto">
          <a:xfrm>
            <a:off x="417513" y="996950"/>
            <a:ext cx="8382000" cy="563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r>
              <a:rPr lang="ru-RU" altLang="ru-RU" sz="4200" b="1">
                <a:latin typeface="Times New Roman" pitchFamily="18" charset="0"/>
                <a:cs typeface="Times New Roman" pitchFamily="18" charset="0"/>
              </a:rPr>
              <a:t>Загрузочные вирусы – </a:t>
            </a:r>
            <a:r>
              <a:rPr lang="ru-RU" altLang="ru-RU" sz="5400">
                <a:latin typeface="Times New Roman" pitchFamily="18" charset="0"/>
                <a:cs typeface="Times New Roman" pitchFamily="18" charset="0"/>
              </a:rPr>
              <a:t>поражают загрузочный сектор винчестера (жесткого диска). Их целью является существенное замедление процесса загрузки операционной системы. После длительного воздействия этих вирусов на компьютер существует большая вероятность не загрузить операционную систему совсем.</a:t>
            </a:r>
          </a:p>
          <a:p>
            <a:pPr algn="just"/>
            <a:endParaRPr lang="ru-RU" altLang="ru-RU" sz="5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9219" name="Text Box 4"/>
          <p:cNvSpPr txBox="1">
            <a:spLocks noChangeArrowheads="1"/>
          </p:cNvSpPr>
          <p:nvPr/>
        </p:nvSpPr>
        <p:spPr bwMode="auto">
          <a:xfrm>
            <a:off x="395288" y="188913"/>
            <a:ext cx="81407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Компьютерный вирус</a:t>
            </a:r>
          </a:p>
        </p:txBody>
      </p:sp>
      <p:sp>
        <p:nvSpPr>
          <p:cNvPr id="5126" name="Text Box 6"/>
          <p:cNvSpPr txBox="1">
            <a:spLocks noChangeArrowheads="1"/>
          </p:cNvSpPr>
          <p:nvPr/>
        </p:nvSpPr>
        <p:spPr bwMode="auto">
          <a:xfrm>
            <a:off x="376238" y="1068388"/>
            <a:ext cx="832167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530225">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spcBef>
                <a:spcPct val="10000"/>
              </a:spcBef>
              <a:buFont typeface="Wingdings" pitchFamily="2" charset="2"/>
              <a:buNone/>
            </a:pPr>
            <a:r>
              <a:rPr lang="ru-RU" altLang="ru-RU" sz="4800" baseline="0">
                <a:latin typeface="Times New Roman" pitchFamily="18" charset="0"/>
                <a:cs typeface="Times New Roman" pitchFamily="18" charset="0"/>
              </a:rPr>
              <a:t>Первая массовая эпидемия компьютерного вируса произошла в 1986 году, когда вирус </a:t>
            </a:r>
            <a:r>
              <a:rPr lang="en-US" altLang="ru-RU" sz="4800" baseline="0">
                <a:latin typeface="Times New Roman" pitchFamily="18" charset="0"/>
                <a:cs typeface="Times New Roman" pitchFamily="18" charset="0"/>
              </a:rPr>
              <a:t>Brain</a:t>
            </a:r>
            <a:r>
              <a:rPr lang="ru-RU" altLang="ru-RU" sz="4800" baseline="0">
                <a:latin typeface="Times New Roman" pitchFamily="18" charset="0"/>
                <a:cs typeface="Times New Roman" pitchFamily="18" charset="0"/>
              </a:rPr>
              <a:t> «заражал» дискеты для первых массовых персональных компьютеров.</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Effect transition="in" filter="fade">
                                      <p:cBhvr>
                                        <p:cTn id="7" dur="500"/>
                                        <p:tgtEl>
                                          <p:spTgt spid="51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7651" name="Text Box 3"/>
          <p:cNvSpPr txBox="1">
            <a:spLocks noChangeArrowheads="1"/>
          </p:cNvSpPr>
          <p:nvPr/>
        </p:nvSpPr>
        <p:spPr bwMode="auto">
          <a:xfrm>
            <a:off x="354013" y="-242888"/>
            <a:ext cx="8445500" cy="101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6000" b="1">
                <a:latin typeface="Times New Roman" pitchFamily="18" charset="0"/>
                <a:cs typeface="Times New Roman" pitchFamily="18" charset="0"/>
              </a:rPr>
              <a:t>Программный</a:t>
            </a:r>
            <a:r>
              <a:rPr lang="ru-RU" altLang="ru-RU" sz="6000" b="1" baseline="0">
                <a:latin typeface="Times New Roman" pitchFamily="18" charset="0"/>
                <a:cs typeface="Times New Roman" pitchFamily="18" charset="0"/>
              </a:rPr>
              <a:t> </a:t>
            </a:r>
            <a:r>
              <a:rPr lang="ru-RU" altLang="ru-RU" sz="6000" b="1">
                <a:latin typeface="Times New Roman" pitchFamily="18" charset="0"/>
                <a:cs typeface="Times New Roman" pitchFamily="18" charset="0"/>
              </a:rPr>
              <a:t>вирус </a:t>
            </a:r>
            <a:endParaRPr lang="ru-RU" altLang="ru-RU" sz="6000" b="1"/>
          </a:p>
        </p:txBody>
      </p:sp>
      <p:sp>
        <p:nvSpPr>
          <p:cNvPr id="27652" name="TextBox 1"/>
          <p:cNvSpPr txBox="1">
            <a:spLocks noChangeArrowheads="1"/>
          </p:cNvSpPr>
          <p:nvPr/>
        </p:nvSpPr>
        <p:spPr bwMode="auto">
          <a:xfrm>
            <a:off x="417513" y="996950"/>
            <a:ext cx="83820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r>
              <a:rPr lang="ru-RU" altLang="ru-RU" sz="6000" b="1">
                <a:latin typeface="Times New Roman" pitchFamily="18" charset="0"/>
                <a:cs typeface="Times New Roman" pitchFamily="18" charset="0"/>
              </a:rPr>
              <a:t>Программный вирус </a:t>
            </a:r>
            <a:r>
              <a:rPr lang="ru-RU" altLang="ru-RU" sz="4200" b="1">
                <a:latin typeface="Times New Roman" pitchFamily="18" charset="0"/>
                <a:cs typeface="Times New Roman" pitchFamily="18" charset="0"/>
              </a:rPr>
              <a:t>– </a:t>
            </a:r>
            <a:r>
              <a:rPr lang="ru-RU" altLang="ru-RU" sz="6000">
                <a:latin typeface="Times New Roman" pitchFamily="18" charset="0"/>
                <a:cs typeface="Times New Roman" pitchFamily="18" charset="0"/>
              </a:rPr>
              <a:t>программа, которая прикрепляется к другим программам и нарушает их работу. В отличии от трояна компьютерный вирус может размножаться и в отличии от червя для успешной работы ему нужна программа к которой он может «прилипнуть».</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8675" name="Text Box 3"/>
          <p:cNvSpPr txBox="1">
            <a:spLocks noChangeArrowheads="1"/>
          </p:cNvSpPr>
          <p:nvPr/>
        </p:nvSpPr>
        <p:spPr bwMode="auto">
          <a:xfrm>
            <a:off x="233363" y="200025"/>
            <a:ext cx="8445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spcBef>
                <a:spcPct val="20000"/>
              </a:spcBef>
              <a:spcAft>
                <a:spcPts val="600"/>
              </a:spcAft>
            </a:pPr>
            <a:r>
              <a:rPr lang="ru-RU" altLang="ru-RU" sz="3200" baseline="0">
                <a:latin typeface="Times New Roman" pitchFamily="18" charset="0"/>
                <a:cs typeface="Times New Roman" pitchFamily="18" charset="0"/>
              </a:rPr>
              <a:t>Антивирусы</a:t>
            </a:r>
          </a:p>
        </p:txBody>
      </p:sp>
      <p:sp>
        <p:nvSpPr>
          <p:cNvPr id="214033" name="Rectangle 17"/>
          <p:cNvSpPr>
            <a:spLocks noChangeArrowheads="1"/>
          </p:cNvSpPr>
          <p:nvPr/>
        </p:nvSpPr>
        <p:spPr bwMode="auto">
          <a:xfrm>
            <a:off x="376238" y="869950"/>
            <a:ext cx="846455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a:spcBef>
                <a:spcPct val="20000"/>
              </a:spcBef>
              <a:spcAft>
                <a:spcPts val="600"/>
              </a:spcAft>
            </a:pPr>
            <a:r>
              <a:rPr lang="ru-RU" altLang="ru-RU" sz="4400" b="1" u="sng" baseline="0">
                <a:latin typeface="Times New Roman" pitchFamily="18" charset="0"/>
                <a:cs typeface="Times New Roman" pitchFamily="18" charset="0"/>
              </a:rPr>
              <a:t>Антивирус</a:t>
            </a:r>
            <a:r>
              <a:rPr lang="ru-RU" altLang="ru-RU" sz="4400" baseline="0">
                <a:latin typeface="Times New Roman" pitchFamily="18" charset="0"/>
                <a:cs typeface="Times New Roman" pitchFamily="18" charset="0"/>
              </a:rPr>
              <a:t> — программный пакет, специально разработанный для защиты, перехвата и удаления компьютерных вирусов и прочих вредоносных программ</a:t>
            </a:r>
            <a:r>
              <a:rPr lang="ru-RU" altLang="ru-RU" sz="2300" baseline="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9699" name="Text Box 3"/>
          <p:cNvSpPr txBox="1">
            <a:spLocks noChangeArrowheads="1"/>
          </p:cNvSpPr>
          <p:nvPr/>
        </p:nvSpPr>
        <p:spPr bwMode="auto">
          <a:xfrm>
            <a:off x="233363" y="200025"/>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Типы антивирусов:</a:t>
            </a:r>
          </a:p>
        </p:txBody>
      </p:sp>
      <p:sp>
        <p:nvSpPr>
          <p:cNvPr id="29700" name="Прямоугольник 1"/>
          <p:cNvSpPr>
            <a:spLocks noChangeArrowheads="1"/>
          </p:cNvSpPr>
          <p:nvPr/>
        </p:nvSpPr>
        <p:spPr bwMode="auto">
          <a:xfrm>
            <a:off x="955675" y="1060450"/>
            <a:ext cx="7410450" cy="462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spcBef>
                <a:spcPct val="50000"/>
              </a:spcBef>
              <a:buFont typeface="Arial" charset="0"/>
              <a:buChar char="•"/>
            </a:pPr>
            <a:r>
              <a:rPr lang="ru-RU" altLang="ru-RU" sz="4400">
                <a:latin typeface="Times New Roman" pitchFamily="18" charset="0"/>
                <a:cs typeface="Times New Roman" pitchFamily="18" charset="0"/>
              </a:rPr>
              <a:t>Программы-детекторы</a:t>
            </a:r>
          </a:p>
          <a:p>
            <a:pPr marL="285750" indent="-285750">
              <a:spcBef>
                <a:spcPct val="50000"/>
              </a:spcBef>
              <a:buFont typeface="Arial" charset="0"/>
              <a:buChar char="•"/>
            </a:pPr>
            <a:r>
              <a:rPr lang="ru-RU" altLang="ru-RU" sz="4400">
                <a:latin typeface="Times New Roman" pitchFamily="18" charset="0"/>
                <a:cs typeface="Times New Roman" pitchFamily="18" charset="0"/>
              </a:rPr>
              <a:t>Программы-доктора</a:t>
            </a:r>
          </a:p>
          <a:p>
            <a:pPr marL="285750" indent="-285750">
              <a:spcBef>
                <a:spcPct val="50000"/>
              </a:spcBef>
              <a:buFont typeface="Arial" charset="0"/>
              <a:buChar char="•"/>
            </a:pPr>
            <a:r>
              <a:rPr lang="ru-RU" altLang="ru-RU" sz="4400">
                <a:latin typeface="Times New Roman" pitchFamily="18" charset="0"/>
                <a:cs typeface="Times New Roman" pitchFamily="18" charset="0"/>
              </a:rPr>
              <a:t>Программы-ревизоры (инспектора)</a:t>
            </a:r>
          </a:p>
          <a:p>
            <a:pPr marL="285750" indent="-285750">
              <a:spcBef>
                <a:spcPct val="50000"/>
              </a:spcBef>
              <a:buFont typeface="Arial" charset="0"/>
              <a:buChar char="•"/>
            </a:pPr>
            <a:r>
              <a:rPr lang="ru-RU" altLang="ru-RU" sz="4400">
                <a:latin typeface="Times New Roman" pitchFamily="18" charset="0"/>
                <a:cs typeface="Times New Roman" pitchFamily="18" charset="0"/>
              </a:rPr>
              <a:t>Программы - фильтры (мониторы)</a:t>
            </a:r>
          </a:p>
          <a:p>
            <a:pPr marL="285750" indent="-285750">
              <a:spcBef>
                <a:spcPct val="50000"/>
              </a:spcBef>
              <a:buFont typeface="Arial" charset="0"/>
              <a:buChar char="•"/>
            </a:pPr>
            <a:r>
              <a:rPr lang="ru-RU" altLang="ru-RU" sz="4400">
                <a:latin typeface="Times New Roman" pitchFamily="18" charset="0"/>
                <a:cs typeface="Times New Roman" pitchFamily="18" charset="0"/>
              </a:rPr>
              <a:t>Вакцины или иммунизаторы</a:t>
            </a:r>
          </a:p>
          <a:p>
            <a:pPr marL="285750" indent="-285750">
              <a:spcBef>
                <a:spcPct val="50000"/>
              </a:spcBef>
              <a:buFont typeface="Arial" charset="0"/>
              <a:buChar char="•"/>
            </a:pPr>
            <a:r>
              <a:rPr lang="ru-RU" altLang="ru-RU" sz="4400">
                <a:latin typeface="Times New Roman" pitchFamily="18" charset="0"/>
                <a:cs typeface="Times New Roman" pitchFamily="18" charset="0"/>
              </a:rPr>
              <a:t>Сканер</a:t>
            </a:r>
          </a:p>
          <a:p>
            <a:pPr marL="285750" indent="-285750">
              <a:spcBef>
                <a:spcPct val="50000"/>
              </a:spcBef>
              <a:buFont typeface="Arial" charset="0"/>
              <a:buChar char="•"/>
            </a:pPr>
            <a:endParaRPr lang="ru-RU" altLang="ru-RU" b="1"/>
          </a:p>
          <a:p>
            <a:pPr marL="285750" indent="-285750">
              <a:spcBef>
                <a:spcPct val="50000"/>
              </a:spcBef>
              <a:buFont typeface="Arial" charset="0"/>
              <a:buChar char="•"/>
            </a:pPr>
            <a:endParaRPr lang="ru-RU" altLang="ru-RU" b="1" baseline="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30723" name="Text Box 3"/>
          <p:cNvSpPr txBox="1">
            <a:spLocks noChangeArrowheads="1"/>
          </p:cNvSpPr>
          <p:nvPr/>
        </p:nvSpPr>
        <p:spPr bwMode="auto">
          <a:xfrm>
            <a:off x="233363" y="200025"/>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Типы антивирусов: Программы-детекторы</a:t>
            </a:r>
          </a:p>
        </p:txBody>
      </p:sp>
      <p:sp>
        <p:nvSpPr>
          <p:cNvPr id="214033" name="Rectangle 17"/>
          <p:cNvSpPr>
            <a:spLocks noChangeArrowheads="1"/>
          </p:cNvSpPr>
          <p:nvPr/>
        </p:nvSpPr>
        <p:spPr bwMode="auto">
          <a:xfrm>
            <a:off x="295275" y="869950"/>
            <a:ext cx="846455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r>
              <a:rPr lang="ru-RU" altLang="ru-RU" sz="4800" u="sng">
                <a:latin typeface="Times New Roman" pitchFamily="18" charset="0"/>
                <a:cs typeface="Times New Roman" pitchFamily="18" charset="0"/>
              </a:rPr>
              <a:t>Программы-детекторы</a:t>
            </a:r>
            <a:r>
              <a:rPr lang="ru-RU" altLang="ru-RU" sz="4800">
                <a:latin typeface="Times New Roman" pitchFamily="18" charset="0"/>
                <a:cs typeface="Times New Roman" pitchFamily="18" charset="0"/>
              </a:rPr>
              <a:t> осуществляют поиск характерной для конкретного вируса сигнатуры в оперативной памяти и в файлах и при обнаружении выдают соответствующее сообщение. Недостатком таких антивирусных программ является то, что они могут находить только те вирусы, которые известны разработчикам таких программ.</a:t>
            </a:r>
            <a:endParaRPr lang="ru-RU" altLang="ru-RU" sz="48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31747" name="Text Box 3"/>
          <p:cNvSpPr txBox="1">
            <a:spLocks noChangeArrowheads="1"/>
          </p:cNvSpPr>
          <p:nvPr/>
        </p:nvSpPr>
        <p:spPr bwMode="auto">
          <a:xfrm>
            <a:off x="233363" y="200025"/>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Типы антивирусов: Программы-доктора</a:t>
            </a:r>
          </a:p>
        </p:txBody>
      </p:sp>
      <p:sp>
        <p:nvSpPr>
          <p:cNvPr id="214033" name="Rectangle 17"/>
          <p:cNvSpPr>
            <a:spLocks noChangeArrowheads="1"/>
          </p:cNvSpPr>
          <p:nvPr/>
        </p:nvSpPr>
        <p:spPr bwMode="auto">
          <a:xfrm>
            <a:off x="295275" y="869950"/>
            <a:ext cx="846455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a:r>
              <a:rPr lang="ru-RU" altLang="ru-RU" sz="4800" u="sng">
                <a:latin typeface="Times New Roman" pitchFamily="18" charset="0"/>
                <a:cs typeface="Times New Roman" pitchFamily="18" charset="0"/>
              </a:rPr>
              <a:t>Программы-доктора или фаги</a:t>
            </a:r>
            <a:r>
              <a:rPr lang="ru-RU" altLang="ru-RU" sz="4800">
                <a:latin typeface="Times New Roman" pitchFamily="18" charset="0"/>
                <a:cs typeface="Times New Roman" pitchFamily="18" charset="0"/>
              </a:rPr>
              <a:t>, а также программы-вакцины не только находят зараженные вирусами файлы, но и «лечат» их, то есть удаляют из файла тело программы-вируса, возвращая файлы в исходное состояние. В начале своей работы фаги ищут вирусы в оперативной памяти, уничтожая их, и только затем переходят к «лечению» файлов. Среди фагов выделяют полифаги, то есть программы-доктора, предназначенные для поиска и уничтожения большого количества вирусов.</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32771" name="Text Box 3"/>
          <p:cNvSpPr txBox="1">
            <a:spLocks noChangeArrowheads="1"/>
          </p:cNvSpPr>
          <p:nvPr/>
        </p:nvSpPr>
        <p:spPr bwMode="auto">
          <a:xfrm>
            <a:off x="395288" y="19526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Типы антивирусов: Программы-ревизоры</a:t>
            </a:r>
          </a:p>
        </p:txBody>
      </p:sp>
      <p:sp>
        <p:nvSpPr>
          <p:cNvPr id="214033" name="Rectangle 17"/>
          <p:cNvSpPr>
            <a:spLocks noChangeArrowheads="1"/>
          </p:cNvSpPr>
          <p:nvPr/>
        </p:nvSpPr>
        <p:spPr bwMode="auto">
          <a:xfrm>
            <a:off x="295275" y="869950"/>
            <a:ext cx="8464550" cy="509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a:r>
              <a:rPr lang="ru-RU" altLang="ru-RU" sz="4800" u="sng">
                <a:latin typeface="Times New Roman" pitchFamily="18" charset="0"/>
                <a:cs typeface="Times New Roman" pitchFamily="18" charset="0"/>
              </a:rPr>
              <a:t>Программы-ревизоры (инспектора) </a:t>
            </a:r>
            <a:r>
              <a:rPr lang="ru-RU" altLang="ru-RU" sz="4400">
                <a:latin typeface="Times New Roman" pitchFamily="18" charset="0"/>
                <a:cs typeface="Times New Roman" pitchFamily="18" charset="0"/>
              </a:rPr>
              <a:t>относятся к самым надежным средствам защиты от вирусов. Ревизоры (инспектора) проверяют данные на диске на предмет вирусов-невидимок, изучают, не забрался ли вирус в файлы, нет ли посторонних в загрузочном секторе жесткого диска, нет ли несанкционированных изменений реестра Windows. Причем инспектор может не пользоваться средствами операционной системы для обращения к дискам (а значит, активный вирус не сможет это обращение перехватить).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33795" name="Text Box 3"/>
          <p:cNvSpPr txBox="1">
            <a:spLocks noChangeArrowheads="1"/>
          </p:cNvSpPr>
          <p:nvPr/>
        </p:nvSpPr>
        <p:spPr bwMode="auto">
          <a:xfrm>
            <a:off x="395288" y="19526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Типы антивирусов: Программы-фильтры</a:t>
            </a:r>
          </a:p>
        </p:txBody>
      </p:sp>
      <p:sp>
        <p:nvSpPr>
          <p:cNvPr id="214033" name="Rectangle 17"/>
          <p:cNvSpPr>
            <a:spLocks noChangeArrowheads="1"/>
          </p:cNvSpPr>
          <p:nvPr/>
        </p:nvSpPr>
        <p:spPr bwMode="auto">
          <a:xfrm>
            <a:off x="295275" y="744538"/>
            <a:ext cx="8464550" cy="559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a:r>
              <a:rPr lang="ru-RU" altLang="ru-RU" sz="4800" u="sng">
                <a:latin typeface="Times New Roman" pitchFamily="18" charset="0"/>
                <a:cs typeface="Times New Roman" pitchFamily="18" charset="0"/>
              </a:rPr>
              <a:t>Программы-фильтры (мониторы) или «сторожа» </a:t>
            </a:r>
            <a:r>
              <a:rPr lang="ru-RU" altLang="ru-RU" sz="4400">
                <a:latin typeface="Times New Roman" pitchFamily="18" charset="0"/>
                <a:cs typeface="Times New Roman" pitchFamily="18" charset="0"/>
              </a:rPr>
              <a:t>представляют собой небольшие резидентные программы, предназначенные для обнаружения подозрительных действий при работе компьютера, характерных для вирусов. Такими действиями могут являться:</a:t>
            </a:r>
          </a:p>
          <a:p>
            <a:pPr algn="just"/>
            <a:r>
              <a:rPr lang="ru-RU" altLang="ru-RU" sz="4400">
                <a:latin typeface="Times New Roman" pitchFamily="18" charset="0"/>
                <a:cs typeface="Times New Roman" pitchFamily="18" charset="0"/>
              </a:rPr>
              <a:t>1. попытки коррекции файлов с расширениями COM, EXE</a:t>
            </a:r>
          </a:p>
          <a:p>
            <a:pPr algn="just"/>
            <a:r>
              <a:rPr lang="ru-RU" altLang="ru-RU" sz="4400">
                <a:latin typeface="Times New Roman" pitchFamily="18" charset="0"/>
                <a:cs typeface="Times New Roman" pitchFamily="18" charset="0"/>
              </a:rPr>
              <a:t>2. изменение атрибутов файла</a:t>
            </a:r>
          </a:p>
          <a:p>
            <a:pPr algn="just"/>
            <a:r>
              <a:rPr lang="ru-RU" altLang="ru-RU" sz="4400">
                <a:latin typeface="Times New Roman" pitchFamily="18" charset="0"/>
                <a:cs typeface="Times New Roman" pitchFamily="18" charset="0"/>
              </a:rPr>
              <a:t>3. прямая запись на диск по абсолютному адресу</a:t>
            </a:r>
          </a:p>
          <a:p>
            <a:pPr algn="just"/>
            <a:r>
              <a:rPr lang="ru-RU" altLang="ru-RU" sz="4400">
                <a:latin typeface="Times New Roman" pitchFamily="18" charset="0"/>
                <a:cs typeface="Times New Roman" pitchFamily="18" charset="0"/>
              </a:rPr>
              <a:t>4. запись в загрузочные сектора диска</a:t>
            </a:r>
          </a:p>
          <a:p>
            <a:pPr algn="just"/>
            <a:r>
              <a:rPr lang="ru-RU" altLang="ru-RU" sz="4400">
                <a:latin typeface="Times New Roman" pitchFamily="18" charset="0"/>
                <a:cs typeface="Times New Roman" pitchFamily="18" charset="0"/>
              </a:rPr>
              <a:t>5. загрузка резидентной программы.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33">
                                            <p:txEl>
                                              <p:pRg st="3" end="3"/>
                                            </p:txEl>
                                          </p:spTgt>
                                        </p:tgtEl>
                                        <p:attrNameLst>
                                          <p:attrName>style.visibility</p:attrName>
                                        </p:attrNameLst>
                                      </p:cBhvr>
                                      <p:to>
                                        <p:strVal val="visible"/>
                                      </p:to>
                                    </p:set>
                                    <p:animEffect transition="in" filter="fade">
                                      <p:cBhvr>
                                        <p:cTn id="22" dur="500"/>
                                        <p:tgtEl>
                                          <p:spTgt spid="2140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4033">
                                            <p:txEl>
                                              <p:pRg st="4" end="4"/>
                                            </p:txEl>
                                          </p:spTgt>
                                        </p:tgtEl>
                                        <p:attrNameLst>
                                          <p:attrName>style.visibility</p:attrName>
                                        </p:attrNameLst>
                                      </p:cBhvr>
                                      <p:to>
                                        <p:strVal val="visible"/>
                                      </p:to>
                                    </p:set>
                                    <p:animEffect transition="in" filter="fade">
                                      <p:cBhvr>
                                        <p:cTn id="27" dur="500"/>
                                        <p:tgtEl>
                                          <p:spTgt spid="21403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4033">
                                            <p:txEl>
                                              <p:pRg st="5" end="5"/>
                                            </p:txEl>
                                          </p:spTgt>
                                        </p:tgtEl>
                                        <p:attrNameLst>
                                          <p:attrName>style.visibility</p:attrName>
                                        </p:attrNameLst>
                                      </p:cBhvr>
                                      <p:to>
                                        <p:strVal val="visible"/>
                                      </p:to>
                                    </p:set>
                                    <p:animEffect transition="in" filter="fade">
                                      <p:cBhvr>
                                        <p:cTn id="32" dur="500"/>
                                        <p:tgtEl>
                                          <p:spTgt spid="21403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34819" name="Text Box 3"/>
          <p:cNvSpPr txBox="1">
            <a:spLocks noChangeArrowheads="1"/>
          </p:cNvSpPr>
          <p:nvPr/>
        </p:nvSpPr>
        <p:spPr bwMode="auto">
          <a:xfrm>
            <a:off x="95250" y="195263"/>
            <a:ext cx="87455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4000" b="1" baseline="0">
                <a:latin typeface="Times New Roman" pitchFamily="18" charset="0"/>
                <a:cs typeface="Times New Roman" pitchFamily="18" charset="0"/>
              </a:rPr>
              <a:t>Типы антивирусов: Вакцины</a:t>
            </a:r>
          </a:p>
        </p:txBody>
      </p:sp>
      <p:sp>
        <p:nvSpPr>
          <p:cNvPr id="214033" name="Rectangle 17"/>
          <p:cNvSpPr>
            <a:spLocks noChangeArrowheads="1"/>
          </p:cNvSpPr>
          <p:nvPr/>
        </p:nvSpPr>
        <p:spPr bwMode="auto">
          <a:xfrm>
            <a:off x="295275" y="744538"/>
            <a:ext cx="8464550" cy="559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a:r>
              <a:rPr lang="ru-RU" altLang="ru-RU" sz="4800" u="sng">
                <a:latin typeface="Times New Roman" pitchFamily="18" charset="0"/>
                <a:cs typeface="Times New Roman" pitchFamily="18" charset="0"/>
              </a:rPr>
              <a:t>Вакцины или иммунизаторы - </a:t>
            </a:r>
            <a:r>
              <a:rPr lang="ru-RU" altLang="ru-RU" sz="4800">
                <a:latin typeface="Times New Roman" pitchFamily="18" charset="0"/>
                <a:cs typeface="Times New Roman" pitchFamily="18" charset="0"/>
              </a:rPr>
              <a:t>это резидентные программы, предотвращающие заражение файлов. Вакцины применяют, если отсутствуют программы-доктора, «лечащие» этот вирус. Вакцинация возможна только от известных вирусов. Вакцина модифицирует программу или диск таким образом, чтобы это не отражалось на их работе, а вирус будет воспринимать их зараженными и поэтому не внедрится. В настоящее время программы-вакцины имеют ограниченное применение.</a:t>
            </a:r>
            <a:endParaRPr lang="ru-RU" altLang="ru-RU" sz="4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35843" name="Text Box 3"/>
          <p:cNvSpPr txBox="1">
            <a:spLocks noChangeArrowheads="1"/>
          </p:cNvSpPr>
          <p:nvPr/>
        </p:nvSpPr>
        <p:spPr bwMode="auto">
          <a:xfrm>
            <a:off x="95250" y="195263"/>
            <a:ext cx="87455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4000" b="1" baseline="0">
                <a:latin typeface="Times New Roman" pitchFamily="18" charset="0"/>
                <a:cs typeface="Times New Roman" pitchFamily="18" charset="0"/>
              </a:rPr>
              <a:t>Типы антивирусов: Сканеры</a:t>
            </a:r>
          </a:p>
        </p:txBody>
      </p:sp>
      <p:sp>
        <p:nvSpPr>
          <p:cNvPr id="214033" name="Rectangle 17"/>
          <p:cNvSpPr>
            <a:spLocks noChangeArrowheads="1"/>
          </p:cNvSpPr>
          <p:nvPr/>
        </p:nvSpPr>
        <p:spPr bwMode="auto">
          <a:xfrm>
            <a:off x="295275" y="744538"/>
            <a:ext cx="8464550"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a:r>
              <a:rPr lang="ru-RU" altLang="ru-RU" sz="4800">
                <a:latin typeface="Times New Roman" pitchFamily="18" charset="0"/>
                <a:cs typeface="Times New Roman" pitchFamily="18" charset="0"/>
              </a:rPr>
              <a:t>Принцип работы </a:t>
            </a:r>
            <a:r>
              <a:rPr lang="ru-RU" altLang="ru-RU" sz="4800" u="sng">
                <a:latin typeface="Times New Roman" pitchFamily="18" charset="0"/>
                <a:cs typeface="Times New Roman" pitchFamily="18" charset="0"/>
              </a:rPr>
              <a:t>антивирусных сканеров</a:t>
            </a:r>
            <a:r>
              <a:rPr lang="ru-RU" altLang="ru-RU" sz="4800">
                <a:latin typeface="Times New Roman" pitchFamily="18" charset="0"/>
                <a:cs typeface="Times New Roman" pitchFamily="18" charset="0"/>
              </a:rPr>
              <a:t> основан на проверке файлов, секторов и системной памяти, а также поиске в них известных и новых (неизвестных сканеру) вирусов. Для поиска известных вирусов используются так называемые «маски». Маской вируса является некоторая постоянная последовательность кода, специфичная для конкретного вируса. Если вирус не содержит постоянной маски или длина этой маски недостаточно велика, то используются другие методы.</a:t>
            </a:r>
            <a:endParaRPr lang="ru-RU" altLang="ru-RU" sz="4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36867"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Антивирусные программы</a:t>
            </a:r>
          </a:p>
        </p:txBody>
      </p:sp>
      <p:sp>
        <p:nvSpPr>
          <p:cNvPr id="5" name="Rectangle 4"/>
          <p:cNvSpPr>
            <a:spLocks noChangeArrowheads="1"/>
          </p:cNvSpPr>
          <p:nvPr/>
        </p:nvSpPr>
        <p:spPr bwMode="auto">
          <a:xfrm>
            <a:off x="609600" y="1316038"/>
            <a:ext cx="792480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60363" indent="-360363" defTabSz="2058988" eaLnBrk="1" hangingPunct="1">
              <a:spcBef>
                <a:spcPct val="15000"/>
              </a:spcBef>
              <a:buFont typeface="Wingdings" pitchFamily="2" charset="2"/>
              <a:buChar char="§"/>
              <a:tabLst>
                <a:tab pos="628650" algn="l"/>
                <a:tab pos="1081088" algn="l"/>
                <a:tab pos="1884363" algn="l"/>
              </a:tabLst>
            </a:pPr>
            <a:r>
              <a:rPr lang="en-US" altLang="ru-RU" sz="3200" b="1">
                <a:latin typeface="Times New Roman" pitchFamily="18" charset="0"/>
                <a:cs typeface="Times New Roman" pitchFamily="18" charset="0"/>
              </a:rPr>
              <a:t>DrWeb </a:t>
            </a:r>
            <a:r>
              <a:rPr lang="ru-RU" altLang="ru-RU" sz="3200" b="1">
                <a:latin typeface="Times New Roman" pitchFamily="18" charset="0"/>
                <a:cs typeface="Times New Roman" pitchFamily="18" charset="0"/>
              </a:rPr>
              <a:t>(</a:t>
            </a:r>
            <a:r>
              <a:rPr lang="en-US" altLang="ru-RU" sz="3200" b="1">
                <a:latin typeface="Times New Roman" pitchFamily="18" charset="0"/>
                <a:cs typeface="Times New Roman" pitchFamily="18" charset="0"/>
                <a:hlinkClick r:id="rId3"/>
              </a:rPr>
              <a:t>www.drweb.com</a:t>
            </a:r>
            <a:r>
              <a:rPr lang="ru-RU" altLang="ru-RU" sz="3200" b="1">
                <a:latin typeface="Times New Roman" pitchFamily="18" charset="0"/>
                <a:cs typeface="Times New Roman" pitchFamily="18" charset="0"/>
              </a:rPr>
              <a:t>)</a:t>
            </a:r>
          </a:p>
          <a:p>
            <a:pPr marL="360363" indent="-360363" defTabSz="2058988" eaLnBrk="1" hangingPunct="1">
              <a:spcBef>
                <a:spcPct val="15000"/>
              </a:spcBef>
              <a:buFont typeface="Wingdings" pitchFamily="2" charset="2"/>
              <a:buChar char="§"/>
              <a:tabLst>
                <a:tab pos="628650" algn="l"/>
                <a:tab pos="1081088" algn="l"/>
                <a:tab pos="1884363" algn="l"/>
              </a:tabLst>
            </a:pPr>
            <a:r>
              <a:rPr lang="en-US" altLang="ru-RU" sz="3200" b="1">
                <a:latin typeface="Times New Roman" pitchFamily="18" charset="0"/>
                <a:cs typeface="Times New Roman" pitchFamily="18" charset="0"/>
              </a:rPr>
              <a:t>Norton Antivirus</a:t>
            </a:r>
            <a:r>
              <a:rPr lang="ru-RU" altLang="ru-RU" sz="3200" b="1">
                <a:latin typeface="Times New Roman" pitchFamily="18" charset="0"/>
                <a:cs typeface="Times New Roman" pitchFamily="18" charset="0"/>
              </a:rPr>
              <a:t> (</a:t>
            </a:r>
            <a:r>
              <a:rPr lang="en-US" altLang="ru-RU" sz="3200" b="1">
                <a:latin typeface="Times New Roman" pitchFamily="18" charset="0"/>
                <a:cs typeface="Times New Roman" pitchFamily="18" charset="0"/>
                <a:hlinkClick r:id="rId4"/>
              </a:rPr>
              <a:t>www.symantec.com</a:t>
            </a:r>
            <a:r>
              <a:rPr lang="ru-RU" altLang="ru-RU" sz="3200" b="1">
                <a:latin typeface="Times New Roman" pitchFamily="18" charset="0"/>
                <a:cs typeface="Times New Roman" pitchFamily="18" charset="0"/>
              </a:rPr>
              <a:t>)</a:t>
            </a:r>
          </a:p>
          <a:p>
            <a:pPr marL="360363" indent="-360363" defTabSz="2058988" eaLnBrk="1" hangingPunct="1">
              <a:spcBef>
                <a:spcPct val="15000"/>
              </a:spcBef>
              <a:buFont typeface="Wingdings" pitchFamily="2" charset="2"/>
              <a:buChar char="§"/>
              <a:tabLst>
                <a:tab pos="628650" algn="l"/>
                <a:tab pos="1081088" algn="l"/>
                <a:tab pos="1884363" algn="l"/>
              </a:tabLst>
            </a:pPr>
            <a:r>
              <a:rPr lang="en-US" altLang="ru-RU" sz="3200" b="1">
                <a:latin typeface="Times New Roman" pitchFamily="18" charset="0"/>
                <a:cs typeface="Times New Roman" pitchFamily="18" charset="0"/>
              </a:rPr>
              <a:t>NOD32</a:t>
            </a:r>
            <a:r>
              <a:rPr lang="ru-RU" altLang="ru-RU" sz="3200" b="1">
                <a:latin typeface="Times New Roman" pitchFamily="18" charset="0"/>
                <a:cs typeface="Times New Roman" pitchFamily="18" charset="0"/>
              </a:rPr>
              <a:t> (</a:t>
            </a:r>
            <a:r>
              <a:rPr lang="en-US" altLang="ru-RU" sz="3200" b="1">
                <a:latin typeface="Times New Roman" pitchFamily="18" charset="0"/>
                <a:cs typeface="Times New Roman" pitchFamily="18" charset="0"/>
                <a:hlinkClick r:id="rId5"/>
              </a:rPr>
              <a:t>www.eset.com</a:t>
            </a:r>
            <a:r>
              <a:rPr lang="ru-RU" altLang="ru-RU" sz="3200" b="1">
                <a:latin typeface="Times New Roman" pitchFamily="18" charset="0"/>
                <a:cs typeface="Times New Roman" pitchFamily="18" charset="0"/>
              </a:rPr>
              <a:t>)</a:t>
            </a:r>
          </a:p>
        </p:txBody>
      </p:sp>
      <p:sp>
        <p:nvSpPr>
          <p:cNvPr id="6" name="Rectangle 27"/>
          <p:cNvSpPr>
            <a:spLocks noChangeArrowheads="1"/>
          </p:cNvSpPr>
          <p:nvPr/>
        </p:nvSpPr>
        <p:spPr bwMode="auto">
          <a:xfrm>
            <a:off x="311150" y="803275"/>
            <a:ext cx="2228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ru-RU" altLang="ru-RU" sz="3600" b="1" i="1">
                <a:latin typeface="Times New Roman" pitchFamily="18" charset="0"/>
                <a:cs typeface="Times New Roman" pitchFamily="18" charset="0"/>
              </a:rPr>
              <a:t>Коммерческие:</a:t>
            </a:r>
          </a:p>
        </p:txBody>
      </p:sp>
      <p:sp>
        <p:nvSpPr>
          <p:cNvPr id="7" name="Rectangle 28"/>
          <p:cNvSpPr>
            <a:spLocks noChangeArrowheads="1"/>
          </p:cNvSpPr>
          <p:nvPr/>
        </p:nvSpPr>
        <p:spPr bwMode="auto">
          <a:xfrm>
            <a:off x="376238" y="2760663"/>
            <a:ext cx="1995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ru-RU" altLang="ru-RU" sz="3600" b="1" i="1">
                <a:latin typeface="Times New Roman" pitchFamily="18" charset="0"/>
                <a:cs typeface="Times New Roman" pitchFamily="18" charset="0"/>
              </a:rPr>
              <a:t>Бесплатные:</a:t>
            </a:r>
          </a:p>
        </p:txBody>
      </p:sp>
      <p:sp>
        <p:nvSpPr>
          <p:cNvPr id="8" name="Rectangle 29"/>
          <p:cNvSpPr>
            <a:spLocks noChangeArrowheads="1"/>
          </p:cNvSpPr>
          <p:nvPr/>
        </p:nvSpPr>
        <p:spPr bwMode="auto">
          <a:xfrm>
            <a:off x="609600" y="3270250"/>
            <a:ext cx="8288338"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60363" indent="-360363" defTabSz="2058988" eaLnBrk="1" hangingPunct="1">
              <a:spcBef>
                <a:spcPct val="15000"/>
              </a:spcBef>
              <a:buFont typeface="Wingdings" pitchFamily="2" charset="2"/>
              <a:buChar char="§"/>
              <a:tabLst>
                <a:tab pos="628650" algn="l"/>
                <a:tab pos="1081088" algn="l"/>
                <a:tab pos="1884363" algn="l"/>
              </a:tabLst>
            </a:pPr>
            <a:r>
              <a:rPr lang="en-US" altLang="ru-RU" sz="3200" b="1">
                <a:latin typeface="Times New Roman" pitchFamily="18" charset="0"/>
                <a:cs typeface="Times New Roman" pitchFamily="18" charset="0"/>
              </a:rPr>
              <a:t>Security Essential (</a:t>
            </a:r>
            <a:r>
              <a:rPr lang="en-US" altLang="ru-RU" sz="3200" b="1">
                <a:latin typeface="Times New Roman" pitchFamily="18" charset="0"/>
                <a:cs typeface="Times New Roman" pitchFamily="18" charset="0"/>
                <a:hlinkClick r:id="rId6"/>
              </a:rPr>
              <a:t>http://www.microsoft.com/security_essentials/</a:t>
            </a:r>
            <a:r>
              <a:rPr lang="en-US" altLang="ru-RU" sz="3200" b="1">
                <a:latin typeface="Times New Roman" pitchFamily="18" charset="0"/>
                <a:cs typeface="Times New Roman" pitchFamily="18" charset="0"/>
              </a:rPr>
              <a:t>)</a:t>
            </a:r>
          </a:p>
          <a:p>
            <a:pPr marL="360363" indent="-360363" defTabSz="2058988" eaLnBrk="1" hangingPunct="1">
              <a:spcBef>
                <a:spcPct val="15000"/>
              </a:spcBef>
              <a:buFont typeface="Wingdings" pitchFamily="2" charset="2"/>
              <a:buChar char="§"/>
              <a:tabLst>
                <a:tab pos="628650" algn="l"/>
                <a:tab pos="1081088" algn="l"/>
                <a:tab pos="1884363" algn="l"/>
              </a:tabLst>
            </a:pPr>
            <a:r>
              <a:rPr lang="en-US" altLang="ru-RU" sz="3200" b="1">
                <a:latin typeface="Times New Roman" pitchFamily="18" charset="0"/>
                <a:cs typeface="Times New Roman" pitchFamily="18" charset="0"/>
              </a:rPr>
              <a:t>Avast Home (</a:t>
            </a:r>
            <a:r>
              <a:rPr lang="en-US" altLang="ru-RU" sz="3200" b="1">
                <a:latin typeface="Times New Roman" pitchFamily="18" charset="0"/>
                <a:cs typeface="Times New Roman" pitchFamily="18" charset="0"/>
                <a:hlinkClick r:id="rId7"/>
              </a:rPr>
              <a:t>www.avast.com</a:t>
            </a:r>
            <a:r>
              <a:rPr lang="en-US" altLang="ru-RU" sz="3200" b="1">
                <a:latin typeface="Times New Roman" pitchFamily="18" charset="0"/>
                <a:cs typeface="Times New Roman" pitchFamily="18" charset="0"/>
              </a:rPr>
              <a:t>)</a:t>
            </a:r>
            <a:endParaRPr lang="ru-RU" altLang="ru-RU" sz="3200" b="1">
              <a:latin typeface="Times New Roman" pitchFamily="18" charset="0"/>
              <a:cs typeface="Times New Roman" pitchFamily="18" charset="0"/>
            </a:endParaRPr>
          </a:p>
          <a:p>
            <a:pPr marL="360363" indent="-360363" defTabSz="2058988" eaLnBrk="1" hangingPunct="1">
              <a:spcBef>
                <a:spcPct val="15000"/>
              </a:spcBef>
              <a:buFont typeface="Wingdings" pitchFamily="2" charset="2"/>
              <a:buChar char="§"/>
              <a:tabLst>
                <a:tab pos="628650" algn="l"/>
                <a:tab pos="1081088" algn="l"/>
                <a:tab pos="1884363" algn="l"/>
              </a:tabLst>
            </a:pPr>
            <a:r>
              <a:rPr lang="en-US" altLang="ru-RU" sz="3200" b="1">
                <a:latin typeface="Times New Roman" pitchFamily="18" charset="0"/>
                <a:cs typeface="Times New Roman" pitchFamily="18" charset="0"/>
              </a:rPr>
              <a:t>Antivir Personal (</a:t>
            </a:r>
            <a:r>
              <a:rPr lang="en-US" altLang="ru-RU" sz="3200" b="1">
                <a:latin typeface="Times New Roman" pitchFamily="18" charset="0"/>
                <a:cs typeface="Times New Roman" pitchFamily="18" charset="0"/>
                <a:hlinkClick r:id="rId8"/>
              </a:rPr>
              <a:t>free-av.com</a:t>
            </a:r>
            <a:r>
              <a:rPr lang="en-US" altLang="ru-RU" sz="3200" b="1">
                <a:latin typeface="Times New Roman" pitchFamily="18" charset="0"/>
                <a:cs typeface="Times New Roman" pitchFamily="18" charset="0"/>
              </a:rPr>
              <a:t>)</a:t>
            </a:r>
          </a:p>
          <a:p>
            <a:pPr marL="360363" indent="-360363" defTabSz="2058988" eaLnBrk="1" hangingPunct="1">
              <a:spcBef>
                <a:spcPct val="15000"/>
              </a:spcBef>
              <a:buFont typeface="Wingdings" pitchFamily="2" charset="2"/>
              <a:buChar char="§"/>
              <a:tabLst>
                <a:tab pos="628650" algn="l"/>
                <a:tab pos="1081088" algn="l"/>
                <a:tab pos="1884363" algn="l"/>
              </a:tabLst>
            </a:pPr>
            <a:r>
              <a:rPr lang="en-US" altLang="ru-RU" sz="3200" b="1">
                <a:latin typeface="Times New Roman" pitchFamily="18" charset="0"/>
                <a:cs typeface="Times New Roman" pitchFamily="18" charset="0"/>
              </a:rPr>
              <a:t>AVG Free (</a:t>
            </a:r>
            <a:r>
              <a:rPr lang="en-US" altLang="ru-RU" sz="3200" b="1">
                <a:latin typeface="Times New Roman" pitchFamily="18" charset="0"/>
                <a:cs typeface="Times New Roman" pitchFamily="18" charset="0"/>
                <a:hlinkClick r:id="rId9"/>
              </a:rPr>
              <a:t>free.grisoft.com</a:t>
            </a:r>
            <a:r>
              <a:rPr lang="en-US" altLang="ru-RU" sz="3200" b="1">
                <a:latin typeface="Times New Roman" pitchFamily="18" charset="0"/>
                <a:cs typeface="Times New Roman" pitchFamily="18" charset="0"/>
              </a:rPr>
              <a:t>)</a:t>
            </a:r>
            <a:endParaRPr lang="ru-RU" altLang="ru-RU" sz="32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500"/>
                                        <p:tgtEl>
                                          <p:spTgt spid="8">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fade">
                                      <p:cBhvr>
                                        <p:cTn id="37" dur="500"/>
                                        <p:tgtEl>
                                          <p:spTgt spid="8">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Effect transition="in" filter="fade">
                                      <p:cBhvr>
                                        <p:cTn id="42" dur="500"/>
                                        <p:tgtEl>
                                          <p:spTgt spid="8">
                                            <p:txEl>
                                              <p:pRg st="2" end="2"/>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3" end="3"/>
                                            </p:txEl>
                                          </p:spTgt>
                                        </p:tgtEl>
                                        <p:attrNameLst>
                                          <p:attrName>style.visibility</p:attrName>
                                        </p:attrNameLst>
                                      </p:cBhvr>
                                      <p:to>
                                        <p:strVal val="visible"/>
                                      </p:to>
                                    </p:set>
                                    <p:animEffect transition="in" filter="fade">
                                      <p:cBhvr>
                                        <p:cTn id="4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0243" name="Text Box 4"/>
          <p:cNvSpPr txBox="1">
            <a:spLocks noChangeArrowheads="1"/>
          </p:cNvSpPr>
          <p:nvPr/>
        </p:nvSpPr>
        <p:spPr bwMode="auto">
          <a:xfrm>
            <a:off x="395288" y="188913"/>
            <a:ext cx="81407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Компьютерный вирус</a:t>
            </a:r>
          </a:p>
        </p:txBody>
      </p:sp>
      <p:sp>
        <p:nvSpPr>
          <p:cNvPr id="5126" name="Text Box 6"/>
          <p:cNvSpPr txBox="1">
            <a:spLocks noChangeArrowheads="1"/>
          </p:cNvSpPr>
          <p:nvPr/>
        </p:nvSpPr>
        <p:spPr bwMode="auto">
          <a:xfrm>
            <a:off x="376238" y="1068388"/>
            <a:ext cx="83216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530225">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buFont typeface="Wingdings" pitchFamily="2" charset="2"/>
              <a:buNone/>
            </a:pPr>
            <a:r>
              <a:rPr lang="ru-RU" altLang="ru-RU" sz="4800" b="1">
                <a:latin typeface="Times New Roman" pitchFamily="18" charset="0"/>
                <a:cs typeface="Times New Roman" pitchFamily="18" charset="0"/>
              </a:rPr>
              <a:t>Компьютерные вирусы</a:t>
            </a:r>
            <a:r>
              <a:rPr lang="ru-RU" altLang="ru-RU" sz="4800">
                <a:latin typeface="Times New Roman" pitchFamily="18" charset="0"/>
                <a:cs typeface="Times New Roman" pitchFamily="18" charset="0"/>
              </a:rPr>
              <a:t> – специальные программы, которые создаются злоумышленниками для получения какой-либо выгоды. Принцип их действия может быть различным: они либо воруют информацию, либо побуждают пользователя выполнить какие-то действия во благо злоумышленников, например, пополнить счет</a:t>
            </a:r>
            <a:r>
              <a:rPr lang="ru-RU" altLang="ru-RU" sz="4800" baseline="0">
                <a:latin typeface="Times New Roman" pitchFamily="18" charset="0"/>
                <a:cs typeface="Times New Roman" pitchFamily="18" charset="0"/>
              </a:rPr>
              <a:t> </a:t>
            </a:r>
            <a:r>
              <a:rPr lang="ru-RU" altLang="ru-RU" sz="4800">
                <a:latin typeface="Times New Roman" pitchFamily="18" charset="0"/>
                <a:cs typeface="Times New Roman" pitchFamily="18" charset="0"/>
              </a:rPr>
              <a:t>или переслать деньги.</a:t>
            </a:r>
            <a:endParaRPr lang="ru-RU" altLang="ru-RU" sz="4800" baseline="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Effect transition="in" filter="fade">
                                      <p:cBhvr>
                                        <p:cTn id="7" dur="500"/>
                                        <p:tgtEl>
                                          <p:spTgt spid="51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964175" y="116632"/>
            <a:ext cx="5426614" cy="913070"/>
          </a:xfrm>
          <a:prstGeom prst="rect">
            <a:avLst/>
          </a:prstGeom>
          <a:noFill/>
        </p:spPr>
        <p:txBody>
          <a:bodyPr wrap="none">
            <a:spAutoFit/>
          </a:bodyPr>
          <a:lstStyle/>
          <a:p>
            <a:pPr algn="ctr">
              <a:defRPr/>
            </a:pPr>
            <a:r>
              <a:rPr lang="ru-RU" sz="4000" b="1" dirty="0">
                <a:ln w="10541" cmpd="sng">
                  <a:solidFill>
                    <a:srgbClr val="7D7D7D">
                      <a:tint val="100000"/>
                      <a:shade val="100000"/>
                      <a:satMod val="110000"/>
                    </a:srgbClr>
                  </a:solidFill>
                  <a:prstDash val="solid"/>
                </a:ln>
                <a:solidFill>
                  <a:srgbClr val="FF0000"/>
                </a:solidFill>
              </a:rPr>
              <a:t>Рынок антивирусных </a:t>
            </a:r>
          </a:p>
          <a:p>
            <a:pPr algn="ctr">
              <a:defRPr/>
            </a:pPr>
            <a:r>
              <a:rPr lang="ru-RU" sz="4000" b="1" dirty="0">
                <a:ln w="10541" cmpd="sng">
                  <a:solidFill>
                    <a:srgbClr val="7D7D7D">
                      <a:tint val="100000"/>
                      <a:shade val="100000"/>
                      <a:satMod val="110000"/>
                    </a:srgbClr>
                  </a:solidFill>
                  <a:prstDash val="solid"/>
                </a:ln>
                <a:solidFill>
                  <a:srgbClr val="FF0000"/>
                </a:solidFill>
              </a:rPr>
              <a:t>программ очень разнообразен</a:t>
            </a:r>
          </a:p>
        </p:txBody>
      </p:sp>
      <p:pic>
        <p:nvPicPr>
          <p:cNvPr id="37891" name="Picture 2" descr="http://t1.gstatic.com/images?q=tbn:ANd9GcQfxFfKSyqsqL8NwsgvJFvXh3bcY2XHRbHfaYFTpcGI_rEV8D0VdCHW7pb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1570038"/>
            <a:ext cx="12477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4" descr="http://t2.gstatic.com/images?q=tbn:ANd9GcQnQR3RyQqB44l4vO3h0_o5cT0v-rF9PloHnjn3Uc15XlcdBSCYgNt79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628775"/>
            <a:ext cx="11303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6" descr="http://t0.gstatic.com/images?q=tbn:ANd9GcRVF5ED4F07OHVCd3jYSkkDVEJ5j3GXNGe3_tGvLcz-PkY-t1gxyJAvzX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6100" y="1824038"/>
            <a:ext cx="1392238"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8" descr="http://t2.gstatic.com/images?q=tbn:ANd9GcQsHc26tAqaLxyC7Fj4M17tTzrj8myDGd0h1qOEF9em3fPcN347DXlfEgw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50" y="3375025"/>
            <a:ext cx="1963738"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12" descr="http://www.livehacking.com/web/wp-content/uploads/2010/12/Microsoft-Security-Essentials-Beta-Goes-Live-Downloads.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9763" y="3375025"/>
            <a:ext cx="2905125"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6" name="Picture 14" descr="http://t3.gstatic.com/images?q=tbn:ANd9GcTz2cocUrM342YtS3szx9txNTakFsVKZczRLwwB8GVEpffS3nY9WUD1hwM"/>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3663" y="1454150"/>
            <a:ext cx="1793875"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7" name="Picture 16" descr="http://www.freeprogs.net/uploads/posts/2010-01/1263896605_avz.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9925" y="3375025"/>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8" name="Picture 18" descr="Логотип Avast! Free Antiviru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70050" y="4941888"/>
            <a:ext cx="1385888" cy="134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9" name="Picture 20" descr="Логотип Avira AntiVi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05513" y="4941888"/>
            <a:ext cx="1230312"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10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lgn="just" eaLnBrk="1" hangingPunct="1">
              <a:buFont typeface="Symbol" pitchFamily="18" charset="2"/>
              <a:buNone/>
              <a:defRPr/>
            </a:pPr>
            <a:r>
              <a:rPr lang="ru-RU" b="1" dirty="0">
                <a:solidFill>
                  <a:srgbClr val="FF0000"/>
                </a:solidFill>
              </a:rPr>
              <a:t>Фото с результатом работы отправить на почту </a:t>
            </a:r>
            <a:r>
              <a:rPr lang="en-US" b="1" u="sng" dirty="0">
                <a:solidFill>
                  <a:srgbClr val="FF0000"/>
                </a:solidFill>
                <a:hlinkClick r:id="rId2"/>
              </a:rPr>
              <a:t>Evgeniya</a:t>
            </a:r>
            <a:r>
              <a:rPr lang="ru-RU" b="1" u="sng" dirty="0">
                <a:solidFill>
                  <a:srgbClr val="FF0000"/>
                </a:solidFill>
                <a:hlinkClick r:id="rId2"/>
              </a:rPr>
              <a:t>-</a:t>
            </a:r>
            <a:r>
              <a:rPr lang="en-US" b="1" u="sng" dirty="0" err="1">
                <a:solidFill>
                  <a:srgbClr val="FF0000"/>
                </a:solidFill>
                <a:hlinkClick r:id="rId2"/>
              </a:rPr>
              <a:t>chudina</a:t>
            </a:r>
            <a:r>
              <a:rPr lang="ru-RU" b="1" u="sng" dirty="0">
                <a:solidFill>
                  <a:srgbClr val="FF0000"/>
                </a:solidFill>
                <a:hlinkClick r:id="rId2"/>
              </a:rPr>
              <a:t>@</a:t>
            </a:r>
            <a:r>
              <a:rPr lang="en-US" b="1" u="sng" dirty="0" err="1">
                <a:solidFill>
                  <a:srgbClr val="FF0000"/>
                </a:solidFill>
                <a:hlinkClick r:id="rId2"/>
              </a:rPr>
              <a:t>yandex</a:t>
            </a:r>
            <a:r>
              <a:rPr lang="ru-RU" b="1" u="sng" dirty="0">
                <a:solidFill>
                  <a:srgbClr val="FF0000"/>
                </a:solidFill>
                <a:hlinkClick r:id="rId2"/>
              </a:rPr>
              <a:t>.</a:t>
            </a:r>
            <a:r>
              <a:rPr lang="en-US" b="1" u="sng" dirty="0" err="1">
                <a:solidFill>
                  <a:srgbClr val="FF0000"/>
                </a:solidFill>
                <a:hlinkClick r:id="rId2"/>
              </a:rPr>
              <a:t>ru</a:t>
            </a:r>
            <a:r>
              <a:rPr lang="en-US" b="1" dirty="0">
                <a:solidFill>
                  <a:srgbClr val="FF0000"/>
                </a:solidFill>
              </a:rPr>
              <a:t> </a:t>
            </a:r>
            <a:r>
              <a:rPr lang="ru-RU" b="1" dirty="0">
                <a:solidFill>
                  <a:srgbClr val="FF0000"/>
                </a:solidFill>
              </a:rPr>
              <a:t>с указанием в теме письма свою фамилию и номер группы.</a:t>
            </a:r>
            <a:endParaRPr lang="ru-RU" dirty="0">
              <a:solidFill>
                <a:srgbClr val="FF0000"/>
              </a:solidFill>
            </a:endParaRPr>
          </a:p>
          <a:p>
            <a:pPr algn="just" eaLnBrk="1" hangingPunct="1">
              <a:defRPr/>
            </a:pPr>
            <a:endParaRPr lang="ru-RU" dirty="0">
              <a:solidFill>
                <a:srgbClr val="FF0000"/>
              </a:solidFill>
            </a:endParaRPr>
          </a:p>
        </p:txBody>
      </p:sp>
      <p:sp>
        <p:nvSpPr>
          <p:cNvPr id="38915"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8A5EAD8A-04D4-4E57-8D89-62F0D551F5FF}" type="slidenum">
              <a:rPr lang="ru-RU" altLang="ru-RU" smtClean="0">
                <a:solidFill>
                  <a:schemeClr val="tx2"/>
                </a:solidFill>
              </a:rPr>
              <a:pPr/>
              <a:t>31</a:t>
            </a:fld>
            <a:endParaRPr lang="ru-RU" altLang="ru-RU" smtClean="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1267" name="Text Box 4"/>
          <p:cNvSpPr txBox="1">
            <a:spLocks noChangeArrowheads="1"/>
          </p:cNvSpPr>
          <p:nvPr/>
        </p:nvSpPr>
        <p:spPr bwMode="auto">
          <a:xfrm>
            <a:off x="395288" y="188913"/>
            <a:ext cx="81407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Признаки заражения</a:t>
            </a:r>
          </a:p>
        </p:txBody>
      </p:sp>
      <p:sp>
        <p:nvSpPr>
          <p:cNvPr id="5126" name="Text Box 6"/>
          <p:cNvSpPr txBox="1">
            <a:spLocks noChangeArrowheads="1"/>
          </p:cNvSpPr>
          <p:nvPr/>
        </p:nvSpPr>
        <p:spPr bwMode="auto">
          <a:xfrm>
            <a:off x="376238" y="1068388"/>
            <a:ext cx="8321675"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530225">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spcBef>
                <a:spcPct val="10000"/>
              </a:spcBef>
              <a:buFont typeface="Wingdings" pitchFamily="2" charset="2"/>
              <a:buChar char="q"/>
            </a:pPr>
            <a:r>
              <a:rPr lang="ru-RU" altLang="ru-RU" sz="3200" baseline="0">
                <a:latin typeface="Times New Roman" pitchFamily="18" charset="0"/>
                <a:cs typeface="Times New Roman" pitchFamily="18" charset="0"/>
              </a:rPr>
              <a:t>замедление работы компьютера</a:t>
            </a:r>
          </a:p>
          <a:p>
            <a:pPr algn="just">
              <a:spcBef>
                <a:spcPct val="10000"/>
              </a:spcBef>
              <a:buFont typeface="Wingdings" pitchFamily="2" charset="2"/>
              <a:buChar char="q"/>
            </a:pPr>
            <a:r>
              <a:rPr lang="ru-RU" altLang="ru-RU" sz="3200" baseline="0">
                <a:latin typeface="Times New Roman" pitchFamily="18" charset="0"/>
                <a:cs typeface="Times New Roman" pitchFamily="18" charset="0"/>
              </a:rPr>
              <a:t>перезагрузка или зависание компьютера</a:t>
            </a:r>
          </a:p>
          <a:p>
            <a:pPr algn="just">
              <a:spcBef>
                <a:spcPct val="10000"/>
              </a:spcBef>
              <a:buFont typeface="Wingdings" pitchFamily="2" charset="2"/>
              <a:buChar char="q"/>
            </a:pPr>
            <a:r>
              <a:rPr lang="ru-RU" altLang="ru-RU" sz="3200" baseline="0">
                <a:latin typeface="Times New Roman" pitchFamily="18" charset="0"/>
                <a:cs typeface="Times New Roman" pitchFamily="18" charset="0"/>
              </a:rPr>
              <a:t>неправильная работа ОС или прикладных программ</a:t>
            </a:r>
          </a:p>
          <a:p>
            <a:pPr algn="just">
              <a:spcBef>
                <a:spcPct val="10000"/>
              </a:spcBef>
              <a:buFont typeface="Wingdings" pitchFamily="2" charset="2"/>
              <a:buChar char="q"/>
            </a:pPr>
            <a:r>
              <a:rPr lang="ru-RU" altLang="ru-RU" sz="3200" baseline="0">
                <a:latin typeface="Times New Roman" pitchFamily="18" charset="0"/>
                <a:cs typeface="Times New Roman" pitchFamily="18" charset="0"/>
              </a:rPr>
              <a:t>изменение длины файлов</a:t>
            </a:r>
          </a:p>
          <a:p>
            <a:pPr algn="just">
              <a:spcBef>
                <a:spcPct val="10000"/>
              </a:spcBef>
              <a:buFont typeface="Wingdings" pitchFamily="2" charset="2"/>
              <a:buChar char="q"/>
            </a:pPr>
            <a:r>
              <a:rPr lang="ru-RU" altLang="ru-RU" sz="3200" baseline="0">
                <a:latin typeface="Times New Roman" pitchFamily="18" charset="0"/>
                <a:cs typeface="Times New Roman" pitchFamily="18" charset="0"/>
              </a:rPr>
              <a:t>появление новых файлов</a:t>
            </a:r>
          </a:p>
          <a:p>
            <a:pPr algn="just">
              <a:spcBef>
                <a:spcPct val="10000"/>
              </a:spcBef>
              <a:buFont typeface="Wingdings" pitchFamily="2" charset="2"/>
              <a:buChar char="q"/>
            </a:pPr>
            <a:r>
              <a:rPr lang="ru-RU" altLang="ru-RU" sz="3200" baseline="0">
                <a:latin typeface="Times New Roman" pitchFamily="18" charset="0"/>
                <a:cs typeface="Times New Roman" pitchFamily="18" charset="0"/>
              </a:rPr>
              <a:t>уменьшение объема оперативной памяти</a:t>
            </a:r>
          </a:p>
          <a:p>
            <a:pPr algn="just">
              <a:spcBef>
                <a:spcPct val="10000"/>
              </a:spcBef>
              <a:buFont typeface="Wingdings" pitchFamily="2" charset="2"/>
              <a:buChar char="q"/>
            </a:pPr>
            <a:r>
              <a:rPr lang="ru-RU" altLang="ru-RU" sz="3200" baseline="0">
                <a:latin typeface="Times New Roman" pitchFamily="18" charset="0"/>
                <a:cs typeface="Times New Roman" pitchFamily="18" charset="0"/>
              </a:rPr>
              <a:t>рассылка сообщений e-mail без ведома автора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Effect transition="in" filter="fade">
                                      <p:cBhvr>
                                        <p:cTn id="7" dur="500"/>
                                        <p:tgtEl>
                                          <p:spTgt spid="51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6">
                                            <p:txEl>
                                              <p:pRg st="1" end="1"/>
                                            </p:txEl>
                                          </p:spTgt>
                                        </p:tgtEl>
                                        <p:attrNameLst>
                                          <p:attrName>style.visibility</p:attrName>
                                        </p:attrNameLst>
                                      </p:cBhvr>
                                      <p:to>
                                        <p:strVal val="visible"/>
                                      </p:to>
                                    </p:set>
                                    <p:animEffect transition="in" filter="fade">
                                      <p:cBhvr>
                                        <p:cTn id="12" dur="500"/>
                                        <p:tgtEl>
                                          <p:spTgt spid="51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6">
                                            <p:txEl>
                                              <p:pRg st="2" end="2"/>
                                            </p:txEl>
                                          </p:spTgt>
                                        </p:tgtEl>
                                        <p:attrNameLst>
                                          <p:attrName>style.visibility</p:attrName>
                                        </p:attrNameLst>
                                      </p:cBhvr>
                                      <p:to>
                                        <p:strVal val="visible"/>
                                      </p:to>
                                    </p:set>
                                    <p:animEffect transition="in" filter="fade">
                                      <p:cBhvr>
                                        <p:cTn id="17" dur="500"/>
                                        <p:tgtEl>
                                          <p:spTgt spid="512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6">
                                            <p:txEl>
                                              <p:pRg st="3" end="3"/>
                                            </p:txEl>
                                          </p:spTgt>
                                        </p:tgtEl>
                                        <p:attrNameLst>
                                          <p:attrName>style.visibility</p:attrName>
                                        </p:attrNameLst>
                                      </p:cBhvr>
                                      <p:to>
                                        <p:strVal val="visible"/>
                                      </p:to>
                                    </p:set>
                                    <p:animEffect transition="in" filter="fade">
                                      <p:cBhvr>
                                        <p:cTn id="22" dur="500"/>
                                        <p:tgtEl>
                                          <p:spTgt spid="512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6">
                                            <p:txEl>
                                              <p:pRg st="4" end="4"/>
                                            </p:txEl>
                                          </p:spTgt>
                                        </p:tgtEl>
                                        <p:attrNameLst>
                                          <p:attrName>style.visibility</p:attrName>
                                        </p:attrNameLst>
                                      </p:cBhvr>
                                      <p:to>
                                        <p:strVal val="visible"/>
                                      </p:to>
                                    </p:set>
                                    <p:animEffect transition="in" filter="fade">
                                      <p:cBhvr>
                                        <p:cTn id="27" dur="500"/>
                                        <p:tgtEl>
                                          <p:spTgt spid="512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6">
                                            <p:txEl>
                                              <p:pRg st="5" end="5"/>
                                            </p:txEl>
                                          </p:spTgt>
                                        </p:tgtEl>
                                        <p:attrNameLst>
                                          <p:attrName>style.visibility</p:attrName>
                                        </p:attrNameLst>
                                      </p:cBhvr>
                                      <p:to>
                                        <p:strVal val="visible"/>
                                      </p:to>
                                    </p:set>
                                    <p:animEffect transition="in" filter="fade">
                                      <p:cBhvr>
                                        <p:cTn id="32" dur="500"/>
                                        <p:tgtEl>
                                          <p:spTgt spid="512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26">
                                            <p:txEl>
                                              <p:pRg st="6" end="6"/>
                                            </p:txEl>
                                          </p:spTgt>
                                        </p:tgtEl>
                                        <p:attrNameLst>
                                          <p:attrName>style.visibility</p:attrName>
                                        </p:attrNameLst>
                                      </p:cBhvr>
                                      <p:to>
                                        <p:strVal val="visible"/>
                                      </p:to>
                                    </p:set>
                                    <p:animEffect transition="in" filter="fade">
                                      <p:cBhvr>
                                        <p:cTn id="37" dur="500"/>
                                        <p:tgtEl>
                                          <p:spTgt spid="51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2291" name="Text Box 4"/>
          <p:cNvSpPr txBox="1">
            <a:spLocks noChangeArrowheads="1"/>
          </p:cNvSpPr>
          <p:nvPr/>
        </p:nvSpPr>
        <p:spPr bwMode="auto">
          <a:xfrm>
            <a:off x="395288" y="188913"/>
            <a:ext cx="81407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Способы заражения</a:t>
            </a:r>
          </a:p>
        </p:txBody>
      </p:sp>
      <p:sp>
        <p:nvSpPr>
          <p:cNvPr id="5126" name="Text Box 6"/>
          <p:cNvSpPr txBox="1">
            <a:spLocks noChangeArrowheads="1"/>
          </p:cNvSpPr>
          <p:nvPr/>
        </p:nvSpPr>
        <p:spPr bwMode="auto">
          <a:xfrm>
            <a:off x="376238" y="1068388"/>
            <a:ext cx="8321675" cy="465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530225">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spcBef>
                <a:spcPct val="10000"/>
              </a:spcBef>
              <a:buFont typeface="Wingdings" pitchFamily="2" charset="2"/>
              <a:buChar char="q"/>
            </a:pPr>
            <a:r>
              <a:rPr lang="ru-RU" altLang="ru-RU" sz="2800" baseline="0">
                <a:latin typeface="Times New Roman" pitchFamily="18" charset="0"/>
                <a:cs typeface="Times New Roman" pitchFamily="18" charset="0"/>
              </a:rPr>
              <a:t>запустить зараженный файл;</a:t>
            </a:r>
          </a:p>
          <a:p>
            <a:pPr algn="just">
              <a:spcBef>
                <a:spcPct val="10000"/>
              </a:spcBef>
              <a:buFont typeface="Wingdings" pitchFamily="2" charset="2"/>
              <a:buChar char="q"/>
            </a:pPr>
            <a:r>
              <a:rPr lang="ru-RU" altLang="ru-RU" sz="2800" baseline="0">
                <a:latin typeface="Times New Roman" pitchFamily="18" charset="0"/>
                <a:cs typeface="Times New Roman" pitchFamily="18" charset="0"/>
              </a:rPr>
              <a:t>загрузить компьютер с зараженного диска;</a:t>
            </a:r>
          </a:p>
          <a:p>
            <a:pPr algn="just">
              <a:spcBef>
                <a:spcPct val="10000"/>
              </a:spcBef>
              <a:buFont typeface="Wingdings" pitchFamily="2" charset="2"/>
              <a:buChar char="q"/>
            </a:pPr>
            <a:r>
              <a:rPr lang="ru-RU" altLang="ru-RU" sz="2800" baseline="0">
                <a:latin typeface="Times New Roman" pitchFamily="18" charset="0"/>
                <a:cs typeface="Times New Roman" pitchFamily="18" charset="0"/>
              </a:rPr>
              <a:t>при автозапуске CD(DVD)-диска или флэш-диска;</a:t>
            </a:r>
          </a:p>
          <a:p>
            <a:pPr algn="just">
              <a:spcBef>
                <a:spcPct val="10000"/>
              </a:spcBef>
              <a:buFont typeface="Wingdings" pitchFamily="2" charset="2"/>
              <a:buChar char="q"/>
            </a:pPr>
            <a:r>
              <a:rPr lang="ru-RU" altLang="ru-RU" sz="2800" baseline="0">
                <a:latin typeface="Times New Roman" pitchFamily="18" charset="0"/>
                <a:cs typeface="Times New Roman" pitchFamily="18" charset="0"/>
              </a:rPr>
              <a:t>открыть зараженный документ с макросами (Word или Excel);</a:t>
            </a:r>
          </a:p>
          <a:p>
            <a:pPr algn="just">
              <a:spcBef>
                <a:spcPct val="10000"/>
              </a:spcBef>
              <a:buFont typeface="Wingdings" pitchFamily="2" charset="2"/>
              <a:buChar char="q"/>
            </a:pPr>
            <a:r>
              <a:rPr lang="ru-RU" altLang="ru-RU" sz="2800" baseline="0">
                <a:latin typeface="Times New Roman" pitchFamily="18" charset="0"/>
                <a:cs typeface="Times New Roman" pitchFamily="18" charset="0"/>
              </a:rPr>
              <a:t>открыть сообщение e-mail с вирусом;</a:t>
            </a:r>
          </a:p>
          <a:p>
            <a:pPr algn="just">
              <a:spcBef>
                <a:spcPct val="10000"/>
              </a:spcBef>
              <a:buFont typeface="Wingdings" pitchFamily="2" charset="2"/>
              <a:buChar char="q"/>
            </a:pPr>
            <a:r>
              <a:rPr lang="ru-RU" altLang="ru-RU" sz="2800" baseline="0">
                <a:latin typeface="Times New Roman" pitchFamily="18" charset="0"/>
                <a:cs typeface="Times New Roman" pitchFamily="18" charset="0"/>
              </a:rPr>
              <a:t>открыть Web-страницу с вирусом;</a:t>
            </a:r>
          </a:p>
          <a:p>
            <a:pPr algn="just">
              <a:spcBef>
                <a:spcPct val="10000"/>
              </a:spcBef>
              <a:buFont typeface="Wingdings" pitchFamily="2" charset="2"/>
              <a:buChar char="q"/>
            </a:pPr>
            <a:r>
              <a:rPr lang="ru-RU" altLang="ru-RU" sz="2800" baseline="0">
                <a:latin typeface="Times New Roman" pitchFamily="18" charset="0"/>
                <a:cs typeface="Times New Roman" pitchFamily="18" charset="0"/>
              </a:rPr>
              <a:t>разрешить установить активное содержимое на Web-странице.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Effect transition="in" filter="fade">
                                      <p:cBhvr>
                                        <p:cTn id="7" dur="500"/>
                                        <p:tgtEl>
                                          <p:spTgt spid="51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6">
                                            <p:txEl>
                                              <p:pRg st="1" end="1"/>
                                            </p:txEl>
                                          </p:spTgt>
                                        </p:tgtEl>
                                        <p:attrNameLst>
                                          <p:attrName>style.visibility</p:attrName>
                                        </p:attrNameLst>
                                      </p:cBhvr>
                                      <p:to>
                                        <p:strVal val="visible"/>
                                      </p:to>
                                    </p:set>
                                    <p:animEffect transition="in" filter="fade">
                                      <p:cBhvr>
                                        <p:cTn id="12" dur="500"/>
                                        <p:tgtEl>
                                          <p:spTgt spid="51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6">
                                            <p:txEl>
                                              <p:pRg st="2" end="2"/>
                                            </p:txEl>
                                          </p:spTgt>
                                        </p:tgtEl>
                                        <p:attrNameLst>
                                          <p:attrName>style.visibility</p:attrName>
                                        </p:attrNameLst>
                                      </p:cBhvr>
                                      <p:to>
                                        <p:strVal val="visible"/>
                                      </p:to>
                                    </p:set>
                                    <p:animEffect transition="in" filter="fade">
                                      <p:cBhvr>
                                        <p:cTn id="17" dur="500"/>
                                        <p:tgtEl>
                                          <p:spTgt spid="512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6">
                                            <p:txEl>
                                              <p:pRg st="3" end="3"/>
                                            </p:txEl>
                                          </p:spTgt>
                                        </p:tgtEl>
                                        <p:attrNameLst>
                                          <p:attrName>style.visibility</p:attrName>
                                        </p:attrNameLst>
                                      </p:cBhvr>
                                      <p:to>
                                        <p:strVal val="visible"/>
                                      </p:to>
                                    </p:set>
                                    <p:animEffect transition="in" filter="fade">
                                      <p:cBhvr>
                                        <p:cTn id="22" dur="500"/>
                                        <p:tgtEl>
                                          <p:spTgt spid="512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6">
                                            <p:txEl>
                                              <p:pRg st="4" end="4"/>
                                            </p:txEl>
                                          </p:spTgt>
                                        </p:tgtEl>
                                        <p:attrNameLst>
                                          <p:attrName>style.visibility</p:attrName>
                                        </p:attrNameLst>
                                      </p:cBhvr>
                                      <p:to>
                                        <p:strVal val="visible"/>
                                      </p:to>
                                    </p:set>
                                    <p:animEffect transition="in" filter="fade">
                                      <p:cBhvr>
                                        <p:cTn id="27" dur="500"/>
                                        <p:tgtEl>
                                          <p:spTgt spid="512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6">
                                            <p:txEl>
                                              <p:pRg st="5" end="5"/>
                                            </p:txEl>
                                          </p:spTgt>
                                        </p:tgtEl>
                                        <p:attrNameLst>
                                          <p:attrName>style.visibility</p:attrName>
                                        </p:attrNameLst>
                                      </p:cBhvr>
                                      <p:to>
                                        <p:strVal val="visible"/>
                                      </p:to>
                                    </p:set>
                                    <p:animEffect transition="in" filter="fade">
                                      <p:cBhvr>
                                        <p:cTn id="32" dur="500"/>
                                        <p:tgtEl>
                                          <p:spTgt spid="512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26">
                                            <p:txEl>
                                              <p:pRg st="6" end="6"/>
                                            </p:txEl>
                                          </p:spTgt>
                                        </p:tgtEl>
                                        <p:attrNameLst>
                                          <p:attrName>style.visibility</p:attrName>
                                        </p:attrNameLst>
                                      </p:cBhvr>
                                      <p:to>
                                        <p:strVal val="visible"/>
                                      </p:to>
                                    </p:set>
                                    <p:animEffect transition="in" filter="fade">
                                      <p:cBhvr>
                                        <p:cTn id="37" dur="500"/>
                                        <p:tgtEl>
                                          <p:spTgt spid="51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3315"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Жизненный цикл вируса</a:t>
            </a:r>
          </a:p>
        </p:txBody>
      </p:sp>
      <p:sp>
        <p:nvSpPr>
          <p:cNvPr id="214033" name="Rectangle 17"/>
          <p:cNvSpPr>
            <a:spLocks noChangeArrowheads="1"/>
          </p:cNvSpPr>
          <p:nvPr/>
        </p:nvSpPr>
        <p:spPr bwMode="auto">
          <a:xfrm>
            <a:off x="392113" y="1204913"/>
            <a:ext cx="8275637"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eaLnBrk="1" hangingPunct="1">
              <a:spcBef>
                <a:spcPct val="50000"/>
              </a:spcBef>
            </a:pPr>
            <a:r>
              <a:rPr lang="ru-RU" altLang="ru-RU" sz="2400" baseline="0">
                <a:latin typeface="Times New Roman" pitchFamily="18" charset="0"/>
                <a:cs typeface="Times New Roman" pitchFamily="18" charset="0"/>
              </a:rPr>
              <a:t>1</a:t>
            </a:r>
            <a:r>
              <a:rPr lang="ru-RU" altLang="ru-RU" sz="4000" baseline="0">
                <a:latin typeface="Times New Roman" pitchFamily="18" charset="0"/>
                <a:cs typeface="Times New Roman" pitchFamily="18" charset="0"/>
              </a:rPr>
              <a:t>. Проникновение на чужой компьютер </a:t>
            </a:r>
          </a:p>
          <a:p>
            <a:pPr algn="just" eaLnBrk="1" hangingPunct="1">
              <a:spcBef>
                <a:spcPct val="50000"/>
              </a:spcBef>
            </a:pPr>
            <a:r>
              <a:rPr lang="ru-RU" altLang="ru-RU" sz="4000" baseline="0">
                <a:latin typeface="Times New Roman" pitchFamily="18" charset="0"/>
                <a:cs typeface="Times New Roman" pitchFamily="18" charset="0"/>
              </a:rPr>
              <a:t>2. Активация </a:t>
            </a:r>
          </a:p>
          <a:p>
            <a:pPr algn="just" eaLnBrk="1" hangingPunct="1">
              <a:spcBef>
                <a:spcPct val="50000"/>
              </a:spcBef>
            </a:pPr>
            <a:r>
              <a:rPr lang="ru-RU" altLang="ru-RU" sz="4000" baseline="0">
                <a:latin typeface="Times New Roman" pitchFamily="18" charset="0"/>
                <a:cs typeface="Times New Roman" pitchFamily="18" charset="0"/>
              </a:rPr>
              <a:t>3. Поиск объектов для заражения </a:t>
            </a:r>
          </a:p>
          <a:p>
            <a:pPr algn="just" eaLnBrk="1" hangingPunct="1">
              <a:spcBef>
                <a:spcPct val="50000"/>
              </a:spcBef>
            </a:pPr>
            <a:r>
              <a:rPr lang="ru-RU" altLang="ru-RU" sz="4000" baseline="0">
                <a:latin typeface="Times New Roman" pitchFamily="18" charset="0"/>
                <a:cs typeface="Times New Roman" pitchFamily="18" charset="0"/>
              </a:rPr>
              <a:t>4. Подготовка копий </a:t>
            </a:r>
          </a:p>
          <a:p>
            <a:pPr algn="just" eaLnBrk="1" hangingPunct="1">
              <a:spcBef>
                <a:spcPct val="50000"/>
              </a:spcBef>
            </a:pPr>
            <a:r>
              <a:rPr lang="ru-RU" altLang="ru-RU" sz="4000" baseline="0">
                <a:latin typeface="Times New Roman" pitchFamily="18" charset="0"/>
                <a:cs typeface="Times New Roman" pitchFamily="18" charset="0"/>
              </a:rPr>
              <a:t>5. Внедрение копий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33">
                                            <p:txEl>
                                              <p:pRg st="3" end="3"/>
                                            </p:txEl>
                                          </p:spTgt>
                                        </p:tgtEl>
                                        <p:attrNameLst>
                                          <p:attrName>style.visibility</p:attrName>
                                        </p:attrNameLst>
                                      </p:cBhvr>
                                      <p:to>
                                        <p:strVal val="visible"/>
                                      </p:to>
                                    </p:set>
                                    <p:animEffect transition="in" filter="fade">
                                      <p:cBhvr>
                                        <p:cTn id="22" dur="500"/>
                                        <p:tgtEl>
                                          <p:spTgt spid="2140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4033">
                                            <p:txEl>
                                              <p:pRg st="4" end="4"/>
                                            </p:txEl>
                                          </p:spTgt>
                                        </p:tgtEl>
                                        <p:attrNameLst>
                                          <p:attrName>style.visibility</p:attrName>
                                        </p:attrNameLst>
                                      </p:cBhvr>
                                      <p:to>
                                        <p:strVal val="visible"/>
                                      </p:to>
                                    </p:set>
                                    <p:animEffect transition="in" filter="fade">
                                      <p:cBhvr>
                                        <p:cTn id="27" dur="500"/>
                                        <p:tgtEl>
                                          <p:spTgt spid="2140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4339"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Классификация вирусов</a:t>
            </a:r>
          </a:p>
        </p:txBody>
      </p:sp>
      <p:sp>
        <p:nvSpPr>
          <p:cNvPr id="214033" name="Rectangle 17"/>
          <p:cNvSpPr>
            <a:spLocks noChangeArrowheads="1"/>
          </p:cNvSpPr>
          <p:nvPr/>
        </p:nvSpPr>
        <p:spPr bwMode="auto">
          <a:xfrm>
            <a:off x="398463" y="1104900"/>
            <a:ext cx="8275637"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lvl1pPr indent="354013"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449263" algn="just" eaLnBrk="1" hangingPunct="1">
              <a:spcBef>
                <a:spcPct val="50000"/>
              </a:spcBef>
              <a:buFontTx/>
              <a:buNone/>
              <a:tabLst>
                <a:tab pos="361950" algn="l"/>
              </a:tabLst>
              <a:defRPr/>
            </a:pPr>
            <a:r>
              <a:rPr lang="ru-RU" altLang="ru-RU" sz="2800" b="1" i="1" baseline="0" dirty="0" smtClean="0">
                <a:latin typeface="Times New Roman" panose="02020603050405020304" pitchFamily="18" charset="0"/>
                <a:cs typeface="Times New Roman" panose="02020603050405020304" pitchFamily="18" charset="0"/>
              </a:rPr>
              <a:t>По величине вредных воздействий:</a:t>
            </a:r>
          </a:p>
          <a:p>
            <a:pPr algn="just" eaLnBrk="1" hangingPunct="1">
              <a:spcBef>
                <a:spcPct val="50000"/>
              </a:spcBef>
              <a:buFont typeface="Wingdings" panose="05000000000000000000" pitchFamily="2" charset="2"/>
              <a:buChar char="q"/>
              <a:tabLst>
                <a:tab pos="361950" algn="l"/>
              </a:tabLst>
              <a:defRPr/>
            </a:pPr>
            <a:r>
              <a:rPr lang="ru-RU" altLang="ru-RU" sz="2800" b="1" i="1" baseline="0" dirty="0" smtClean="0">
                <a:latin typeface="Times New Roman" panose="02020603050405020304" pitchFamily="18" charset="0"/>
                <a:cs typeface="Times New Roman" panose="02020603050405020304" pitchFamily="18" charset="0"/>
              </a:rPr>
              <a:t>Неопасные</a:t>
            </a:r>
            <a:r>
              <a:rPr lang="ru-RU" altLang="ru-RU" sz="2800" baseline="0" dirty="0" smtClean="0">
                <a:latin typeface="Times New Roman" panose="02020603050405020304" pitchFamily="18" charset="0"/>
                <a:cs typeface="Times New Roman" panose="02020603050405020304" pitchFamily="18" charset="0"/>
              </a:rPr>
              <a:t> – их влияние ограничивается уменьшением свободной памяти на диске, графическими, звуковыми и другими внешними эффектами.</a:t>
            </a:r>
          </a:p>
          <a:p>
            <a:pPr algn="just" eaLnBrk="1" hangingPunct="1">
              <a:spcBef>
                <a:spcPct val="50000"/>
              </a:spcBef>
              <a:buFont typeface="Wingdings" panose="05000000000000000000" pitchFamily="2" charset="2"/>
              <a:buChar char="q"/>
              <a:tabLst>
                <a:tab pos="361950" algn="l"/>
              </a:tabLst>
              <a:defRPr/>
            </a:pPr>
            <a:r>
              <a:rPr lang="ru-RU" altLang="ru-RU" sz="2800" b="1" i="1" baseline="0" dirty="0" smtClean="0">
                <a:latin typeface="Times New Roman" panose="02020603050405020304" pitchFamily="18" charset="0"/>
                <a:cs typeface="Times New Roman" panose="02020603050405020304" pitchFamily="18" charset="0"/>
              </a:rPr>
              <a:t>Опасные</a:t>
            </a:r>
            <a:r>
              <a:rPr lang="ru-RU" altLang="ru-RU" sz="2800" baseline="0" dirty="0" smtClean="0">
                <a:latin typeface="Times New Roman" panose="02020603050405020304" pitchFamily="18" charset="0"/>
                <a:cs typeface="Times New Roman" panose="02020603050405020304" pitchFamily="18" charset="0"/>
              </a:rPr>
              <a:t> – могут привести к сбоям и зависаниям при работе компьютера.</a:t>
            </a:r>
          </a:p>
          <a:p>
            <a:pPr algn="just" eaLnBrk="1" hangingPunct="1">
              <a:spcBef>
                <a:spcPct val="50000"/>
              </a:spcBef>
              <a:buFont typeface="Wingdings" panose="05000000000000000000" pitchFamily="2" charset="2"/>
              <a:buChar char="q"/>
              <a:tabLst>
                <a:tab pos="361950" algn="l"/>
              </a:tabLst>
              <a:defRPr/>
            </a:pPr>
            <a:r>
              <a:rPr lang="ru-RU" altLang="ru-RU" sz="2800" b="1" i="1" baseline="0" dirty="0" smtClean="0">
                <a:latin typeface="Times New Roman" panose="02020603050405020304" pitchFamily="18" charset="0"/>
                <a:cs typeface="Times New Roman" panose="02020603050405020304" pitchFamily="18" charset="0"/>
              </a:rPr>
              <a:t>Очень опасные </a:t>
            </a:r>
            <a:r>
              <a:rPr lang="ru-RU" altLang="ru-RU" sz="2800" baseline="0" dirty="0" smtClean="0">
                <a:latin typeface="Times New Roman" panose="02020603050405020304" pitchFamily="18" charset="0"/>
                <a:cs typeface="Times New Roman" panose="02020603050405020304" pitchFamily="18" charset="0"/>
              </a:rPr>
              <a:t>– их активизация может привести к потере программ и данных, форматированию винчестера и т.д.</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33">
                                            <p:txEl>
                                              <p:pRg st="3" end="3"/>
                                            </p:txEl>
                                          </p:spTgt>
                                        </p:tgtEl>
                                        <p:attrNameLst>
                                          <p:attrName>style.visibility</p:attrName>
                                        </p:attrNameLst>
                                      </p:cBhvr>
                                      <p:to>
                                        <p:strVal val="visible"/>
                                      </p:to>
                                    </p:set>
                                    <p:animEffect transition="in" filter="fade">
                                      <p:cBhvr>
                                        <p:cTn id="22" dur="500"/>
                                        <p:tgtEl>
                                          <p:spTgt spid="2140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5363"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Классификация вирусов</a:t>
            </a:r>
          </a:p>
        </p:txBody>
      </p:sp>
      <p:sp>
        <p:nvSpPr>
          <p:cNvPr id="214033" name="Rectangle 17"/>
          <p:cNvSpPr>
            <a:spLocks noChangeArrowheads="1"/>
          </p:cNvSpPr>
          <p:nvPr/>
        </p:nvSpPr>
        <p:spPr bwMode="auto">
          <a:xfrm>
            <a:off x="314325" y="1104900"/>
            <a:ext cx="8526463" cy="547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lvl1pPr indent="354013"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363538" algn="just" eaLnBrk="1" hangingPunct="1">
              <a:spcBef>
                <a:spcPct val="50000"/>
              </a:spcBef>
              <a:buFontTx/>
              <a:buNone/>
              <a:tabLst>
                <a:tab pos="361950" algn="l"/>
              </a:tabLst>
              <a:defRPr/>
            </a:pPr>
            <a:r>
              <a:rPr lang="ru-RU" altLang="ru-RU" sz="2000" b="1" i="1" baseline="0" dirty="0" smtClean="0">
                <a:latin typeface="Times New Roman" panose="02020603050405020304" pitchFamily="18" charset="0"/>
                <a:cs typeface="Times New Roman" panose="02020603050405020304" pitchFamily="18" charset="0"/>
              </a:rPr>
              <a:t>По среде обитания:</a:t>
            </a:r>
          </a:p>
          <a:p>
            <a:pPr algn="just" eaLnBrk="1" hangingPunct="1">
              <a:spcBef>
                <a:spcPct val="50000"/>
              </a:spcBef>
              <a:buFont typeface="Wingdings" panose="05000000000000000000" pitchFamily="2" charset="2"/>
              <a:buChar char="q"/>
              <a:tabLst>
                <a:tab pos="361950" algn="l"/>
              </a:tabLst>
              <a:defRPr/>
            </a:pPr>
            <a:r>
              <a:rPr lang="ru-RU" altLang="ru-RU" sz="2000" b="1" i="1" baseline="0" dirty="0" smtClean="0">
                <a:latin typeface="Times New Roman" panose="02020603050405020304" pitchFamily="18" charset="0"/>
                <a:cs typeface="Times New Roman" panose="02020603050405020304" pitchFamily="18" charset="0"/>
              </a:rPr>
              <a:t>Загрузочные вирусы </a:t>
            </a:r>
            <a:r>
              <a:rPr lang="ru-RU" altLang="ru-RU" sz="2000" baseline="0" dirty="0" smtClean="0">
                <a:latin typeface="Times New Roman" panose="02020603050405020304" pitchFamily="18" charset="0"/>
                <a:cs typeface="Times New Roman" panose="02020603050405020304" pitchFamily="18" charset="0"/>
              </a:rPr>
              <a:t>- заражают загрузочные сектора жестких дисков и мобильных носителей. </a:t>
            </a:r>
          </a:p>
          <a:p>
            <a:pPr algn="just" eaLnBrk="1" hangingPunct="1">
              <a:spcBef>
                <a:spcPct val="50000"/>
              </a:spcBef>
              <a:buFont typeface="Wingdings" panose="05000000000000000000" pitchFamily="2" charset="2"/>
              <a:buChar char="q"/>
              <a:tabLst>
                <a:tab pos="361950" algn="l"/>
              </a:tabLst>
              <a:defRPr/>
            </a:pPr>
            <a:r>
              <a:rPr lang="ru-RU" altLang="ru-RU" sz="2000" b="1" i="1" baseline="0" dirty="0" smtClean="0">
                <a:latin typeface="Times New Roman" panose="02020603050405020304" pitchFamily="18" charset="0"/>
                <a:cs typeface="Times New Roman" panose="02020603050405020304" pitchFamily="18" charset="0"/>
              </a:rPr>
              <a:t>Файловые вирусы </a:t>
            </a:r>
            <a:r>
              <a:rPr lang="ru-RU" altLang="ru-RU" sz="2000" baseline="0" dirty="0" smtClean="0">
                <a:latin typeface="Times New Roman" panose="02020603050405020304" pitchFamily="18" charset="0"/>
                <a:cs typeface="Times New Roman" panose="02020603050405020304" pitchFamily="18" charset="0"/>
              </a:rPr>
              <a:t>- заражают файлы. Отдельно по типу среды обитания в этой группе также выделяют: </a:t>
            </a:r>
          </a:p>
          <a:p>
            <a:pPr marL="255588" indent="280988" algn="just" eaLnBrk="1" hangingPunct="1">
              <a:spcBef>
                <a:spcPct val="50000"/>
              </a:spcBef>
              <a:buFont typeface="Wingdings" panose="05000000000000000000" pitchFamily="2" charset="2"/>
              <a:buChar char="Ø"/>
              <a:tabLst>
                <a:tab pos="174625" algn="l"/>
              </a:tabLst>
              <a:defRPr/>
            </a:pPr>
            <a:r>
              <a:rPr lang="ru-RU" altLang="ru-RU" sz="2000" b="1" i="1" baseline="0" dirty="0" smtClean="0">
                <a:latin typeface="Times New Roman" panose="02020603050405020304" pitchFamily="18" charset="0"/>
                <a:cs typeface="Times New Roman" panose="02020603050405020304" pitchFamily="18" charset="0"/>
              </a:rPr>
              <a:t>Классические файловые вирусы </a:t>
            </a:r>
            <a:r>
              <a:rPr lang="ru-RU" altLang="ru-RU" sz="2000" baseline="0" dirty="0" smtClean="0">
                <a:latin typeface="Times New Roman" panose="02020603050405020304" pitchFamily="18" charset="0"/>
                <a:cs typeface="Times New Roman" panose="02020603050405020304" pitchFamily="18" charset="0"/>
              </a:rPr>
              <a:t>- различными способами внедряются в исполняемые файлы (внедряют свой вредоносный код или полностью их перезаписывают), создают файлы-двойники, свои копии в различных каталогах жесткого диска или используют особенности организации файловой системы. </a:t>
            </a:r>
          </a:p>
          <a:p>
            <a:pPr marL="255588" indent="280988" algn="just" eaLnBrk="1" hangingPunct="1">
              <a:spcBef>
                <a:spcPct val="50000"/>
              </a:spcBef>
              <a:buFont typeface="Wingdings" panose="05000000000000000000" pitchFamily="2" charset="2"/>
              <a:buChar char="Ø"/>
              <a:tabLst>
                <a:tab pos="174625" algn="l"/>
              </a:tabLst>
              <a:defRPr/>
            </a:pPr>
            <a:r>
              <a:rPr lang="ru-RU" altLang="ru-RU" sz="2000" b="1" i="1" baseline="0" dirty="0" smtClean="0">
                <a:latin typeface="Times New Roman" panose="02020603050405020304" pitchFamily="18" charset="0"/>
                <a:cs typeface="Times New Roman" panose="02020603050405020304" pitchFamily="18" charset="0"/>
              </a:rPr>
              <a:t>Макровирусы</a:t>
            </a:r>
            <a:r>
              <a:rPr lang="ru-RU" altLang="ru-RU" sz="2000" baseline="0" dirty="0" smtClean="0">
                <a:latin typeface="Times New Roman" panose="02020603050405020304" pitchFamily="18" charset="0"/>
                <a:cs typeface="Times New Roman" panose="02020603050405020304" pitchFamily="18" charset="0"/>
              </a:rPr>
              <a:t> - написаны на внутреннем языке, так называемых макросах какого-либо приложения. Подавляющее большинство макровирусов используют макросы текстового редактора </a:t>
            </a:r>
            <a:r>
              <a:rPr lang="ru-RU" altLang="ru-RU" sz="2000" baseline="0" dirty="0" err="1" smtClean="0">
                <a:latin typeface="Times New Roman" panose="02020603050405020304" pitchFamily="18" charset="0"/>
                <a:cs typeface="Times New Roman" panose="02020603050405020304" pitchFamily="18" charset="0"/>
              </a:rPr>
              <a:t>Microsoft</a:t>
            </a:r>
            <a:r>
              <a:rPr lang="ru-RU" altLang="ru-RU" sz="2000" baseline="0" dirty="0" smtClean="0">
                <a:latin typeface="Times New Roman" panose="02020603050405020304" pitchFamily="18" charset="0"/>
                <a:cs typeface="Times New Roman" panose="02020603050405020304" pitchFamily="18" charset="0"/>
              </a:rPr>
              <a:t> </a:t>
            </a:r>
            <a:r>
              <a:rPr lang="ru-RU" altLang="ru-RU" sz="2000" baseline="0" dirty="0" err="1" smtClean="0">
                <a:latin typeface="Times New Roman" panose="02020603050405020304" pitchFamily="18" charset="0"/>
                <a:cs typeface="Times New Roman" panose="02020603050405020304" pitchFamily="18" charset="0"/>
              </a:rPr>
              <a:t>Word</a:t>
            </a:r>
            <a:r>
              <a:rPr lang="ru-RU" altLang="ru-RU" sz="2000" baseline="0" dirty="0" smtClean="0">
                <a:latin typeface="Times New Roman" panose="02020603050405020304" pitchFamily="18" charset="0"/>
                <a:cs typeface="Times New Roman" panose="02020603050405020304" pitchFamily="18" charset="0"/>
              </a:rPr>
              <a:t>. </a:t>
            </a:r>
          </a:p>
          <a:p>
            <a:pPr marL="255588" indent="280988" algn="just" eaLnBrk="1" hangingPunct="1">
              <a:spcBef>
                <a:spcPct val="50000"/>
              </a:spcBef>
              <a:buFont typeface="Wingdings" panose="05000000000000000000" pitchFamily="2" charset="2"/>
              <a:buChar char="Ø"/>
              <a:tabLst>
                <a:tab pos="174625" algn="l"/>
              </a:tabLst>
              <a:defRPr/>
            </a:pPr>
            <a:r>
              <a:rPr lang="ru-RU" altLang="ru-RU" sz="2000" b="1" i="1" baseline="0" dirty="0" smtClean="0">
                <a:latin typeface="Times New Roman" panose="02020603050405020304" pitchFamily="18" charset="0"/>
                <a:cs typeface="Times New Roman" panose="02020603050405020304" pitchFamily="18" charset="0"/>
              </a:rPr>
              <a:t>Скрипт-вирусы</a:t>
            </a:r>
            <a:r>
              <a:rPr lang="ru-RU" altLang="ru-RU" sz="2000" baseline="0" dirty="0" smtClean="0">
                <a:latin typeface="Times New Roman" panose="02020603050405020304" pitchFamily="18" charset="0"/>
                <a:cs typeface="Times New Roman" panose="02020603050405020304" pitchFamily="18" charset="0"/>
              </a:rPr>
              <a:t> – написаны в виде скриптов для определенной командной оболочки.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33">
                                            <p:txEl>
                                              <p:pRg st="3" end="3"/>
                                            </p:txEl>
                                          </p:spTgt>
                                        </p:tgtEl>
                                        <p:attrNameLst>
                                          <p:attrName>style.visibility</p:attrName>
                                        </p:attrNameLst>
                                      </p:cBhvr>
                                      <p:to>
                                        <p:strVal val="visible"/>
                                      </p:to>
                                    </p:set>
                                    <p:animEffect transition="in" filter="fade">
                                      <p:cBhvr>
                                        <p:cTn id="22" dur="500"/>
                                        <p:tgtEl>
                                          <p:spTgt spid="2140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4033">
                                            <p:txEl>
                                              <p:pRg st="4" end="4"/>
                                            </p:txEl>
                                          </p:spTgt>
                                        </p:tgtEl>
                                        <p:attrNameLst>
                                          <p:attrName>style.visibility</p:attrName>
                                        </p:attrNameLst>
                                      </p:cBhvr>
                                      <p:to>
                                        <p:strVal val="visible"/>
                                      </p:to>
                                    </p:set>
                                    <p:animEffect transition="in" filter="fade">
                                      <p:cBhvr>
                                        <p:cTn id="27" dur="500"/>
                                        <p:tgtEl>
                                          <p:spTgt spid="21403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4033">
                                            <p:txEl>
                                              <p:pRg st="5" end="5"/>
                                            </p:txEl>
                                          </p:spTgt>
                                        </p:tgtEl>
                                        <p:attrNameLst>
                                          <p:attrName>style.visibility</p:attrName>
                                        </p:attrNameLst>
                                      </p:cBhvr>
                                      <p:to>
                                        <p:strVal val="visible"/>
                                      </p:to>
                                    </p:set>
                                    <p:animEffect transition="in" filter="fade">
                                      <p:cBhvr>
                                        <p:cTn id="32" dur="500"/>
                                        <p:tgtEl>
                                          <p:spTgt spid="21403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6387"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Виды вирусов</a:t>
            </a:r>
          </a:p>
        </p:txBody>
      </p:sp>
      <p:sp>
        <p:nvSpPr>
          <p:cNvPr id="214033" name="Rectangle 17"/>
          <p:cNvSpPr>
            <a:spLocks noChangeArrowheads="1"/>
          </p:cNvSpPr>
          <p:nvPr/>
        </p:nvSpPr>
        <p:spPr bwMode="auto">
          <a:xfrm>
            <a:off x="392113" y="1204913"/>
            <a:ext cx="8275637" cy="587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marL="457200" indent="-457200" algn="just" eaLnBrk="1" hangingPunct="1">
              <a:spcBef>
                <a:spcPct val="50000"/>
              </a:spcBef>
              <a:buFont typeface="Arial" charset="0"/>
              <a:buChar char="•"/>
            </a:pPr>
            <a:r>
              <a:rPr lang="ru-RU" altLang="ru-RU" sz="4800" b="1">
                <a:latin typeface="Times New Roman" pitchFamily="18" charset="0"/>
                <a:cs typeface="Times New Roman" pitchFamily="18" charset="0"/>
              </a:rPr>
              <a:t>Червь</a:t>
            </a:r>
          </a:p>
          <a:p>
            <a:pPr marL="457200" indent="-457200" algn="just" eaLnBrk="1" hangingPunct="1">
              <a:spcBef>
                <a:spcPct val="50000"/>
              </a:spcBef>
              <a:buFont typeface="Arial" charset="0"/>
              <a:buChar char="•"/>
            </a:pPr>
            <a:r>
              <a:rPr lang="ru-RU" altLang="ru-RU" sz="4800" b="1">
                <a:latin typeface="Times New Roman" pitchFamily="18" charset="0"/>
                <a:cs typeface="Times New Roman" pitchFamily="18" charset="0"/>
              </a:rPr>
              <a:t>Троянская программа (Троян, Троянский конь)</a:t>
            </a:r>
          </a:p>
          <a:p>
            <a:pPr marL="457200" indent="-457200" algn="just" eaLnBrk="1" hangingPunct="1">
              <a:spcBef>
                <a:spcPct val="50000"/>
              </a:spcBef>
              <a:buFont typeface="Arial" charset="0"/>
              <a:buChar char="•"/>
            </a:pPr>
            <a:r>
              <a:rPr lang="ru-RU" altLang="ru-RU" sz="4800" b="1">
                <a:latin typeface="Times New Roman" pitchFamily="18" charset="0"/>
                <a:cs typeface="Times New Roman" pitchFamily="18" charset="0"/>
              </a:rPr>
              <a:t>Программы шпионы</a:t>
            </a:r>
          </a:p>
          <a:p>
            <a:pPr marL="457200" indent="-457200" algn="just" eaLnBrk="1" hangingPunct="1">
              <a:spcBef>
                <a:spcPct val="50000"/>
              </a:spcBef>
              <a:buFont typeface="Arial" charset="0"/>
              <a:buChar char="•"/>
            </a:pPr>
            <a:r>
              <a:rPr lang="ru-RU" altLang="ru-RU" sz="4800" b="1">
                <a:latin typeface="Times New Roman" pitchFamily="18" charset="0"/>
                <a:cs typeface="Times New Roman" pitchFamily="18" charset="0"/>
              </a:rPr>
              <a:t>Программа-блокировщик (баннер)</a:t>
            </a:r>
          </a:p>
          <a:p>
            <a:pPr marL="457200" indent="-457200" algn="just" eaLnBrk="1" hangingPunct="1">
              <a:spcBef>
                <a:spcPct val="50000"/>
              </a:spcBef>
              <a:buFont typeface="Arial" charset="0"/>
              <a:buChar char="•"/>
            </a:pPr>
            <a:r>
              <a:rPr lang="ru-RU" altLang="ru-RU" sz="4800" b="1">
                <a:latin typeface="Times New Roman" pitchFamily="18" charset="0"/>
                <a:cs typeface="Times New Roman" pitchFamily="18" charset="0"/>
              </a:rPr>
              <a:t>Загрузочные вирусы</a:t>
            </a:r>
          </a:p>
          <a:p>
            <a:pPr marL="457200" indent="-457200" algn="just" eaLnBrk="1" hangingPunct="1">
              <a:spcBef>
                <a:spcPct val="50000"/>
              </a:spcBef>
              <a:buFont typeface="Arial" charset="0"/>
              <a:buChar char="•"/>
            </a:pPr>
            <a:r>
              <a:rPr lang="ru-RU" altLang="ru-RU" sz="4800" b="1">
                <a:latin typeface="Times New Roman" pitchFamily="18" charset="0"/>
                <a:cs typeface="Times New Roman" pitchFamily="18" charset="0"/>
              </a:rPr>
              <a:t>Программный вирус</a:t>
            </a:r>
          </a:p>
          <a:p>
            <a:pPr marL="457200" indent="-457200" algn="just" eaLnBrk="1" hangingPunct="1">
              <a:spcBef>
                <a:spcPct val="50000"/>
              </a:spcBef>
              <a:buFont typeface="Arial" charset="0"/>
              <a:buChar char="•"/>
            </a:pPr>
            <a:endParaRPr lang="ru-RU" altLang="ru-RU" sz="4800" baseline="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4033">
                                            <p:txEl>
                                              <p:pRg st="1" end="1"/>
                                            </p:txEl>
                                          </p:spTgt>
                                        </p:tgtEl>
                                        <p:attrNameLst>
                                          <p:attrName>style.visibility</p:attrName>
                                        </p:attrNameLst>
                                      </p:cBhvr>
                                      <p:to>
                                        <p:strVal val="visible"/>
                                      </p:to>
                                    </p:set>
                                    <p:animEffect transition="in" filter="fade">
                                      <p:cBhvr>
                                        <p:cTn id="10" dur="500"/>
                                        <p:tgtEl>
                                          <p:spTgt spid="21403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4033">
                                            <p:txEl>
                                              <p:pRg st="2" end="2"/>
                                            </p:txEl>
                                          </p:spTgt>
                                        </p:tgtEl>
                                        <p:attrNameLst>
                                          <p:attrName>style.visibility</p:attrName>
                                        </p:attrNameLst>
                                      </p:cBhvr>
                                      <p:to>
                                        <p:strVal val="visible"/>
                                      </p:to>
                                    </p:set>
                                    <p:animEffect transition="in" filter="fade">
                                      <p:cBhvr>
                                        <p:cTn id="13" dur="500"/>
                                        <p:tgtEl>
                                          <p:spTgt spid="21403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4033">
                                            <p:txEl>
                                              <p:pRg st="3" end="3"/>
                                            </p:txEl>
                                          </p:spTgt>
                                        </p:tgtEl>
                                        <p:attrNameLst>
                                          <p:attrName>style.visibility</p:attrName>
                                        </p:attrNameLst>
                                      </p:cBhvr>
                                      <p:to>
                                        <p:strVal val="visible"/>
                                      </p:to>
                                    </p:set>
                                    <p:animEffect transition="in" filter="fade">
                                      <p:cBhvr>
                                        <p:cTn id="16" dur="500"/>
                                        <p:tgtEl>
                                          <p:spTgt spid="21403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4033">
                                            <p:txEl>
                                              <p:pRg st="4" end="4"/>
                                            </p:txEl>
                                          </p:spTgt>
                                        </p:tgtEl>
                                        <p:attrNameLst>
                                          <p:attrName>style.visibility</p:attrName>
                                        </p:attrNameLst>
                                      </p:cBhvr>
                                      <p:to>
                                        <p:strVal val="visible"/>
                                      </p:to>
                                    </p:set>
                                    <p:animEffect transition="in" filter="fade">
                                      <p:cBhvr>
                                        <p:cTn id="19" dur="500"/>
                                        <p:tgtEl>
                                          <p:spTgt spid="21403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4033">
                                            <p:txEl>
                                              <p:pRg st="5" end="5"/>
                                            </p:txEl>
                                          </p:spTgt>
                                        </p:tgtEl>
                                        <p:attrNameLst>
                                          <p:attrName>style.visibility</p:attrName>
                                        </p:attrNameLst>
                                      </p:cBhvr>
                                      <p:to>
                                        <p:strVal val="visible"/>
                                      </p:to>
                                    </p:set>
                                    <p:animEffect transition="in" filter="fade">
                                      <p:cBhvr>
                                        <p:cTn id="22" dur="500"/>
                                        <p:tgtEl>
                                          <p:spTgt spid="21403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5593</TotalTime>
  <Words>1398</Words>
  <Application>Microsoft Office PowerPoint</Application>
  <PresentationFormat>Экран (4:3)</PresentationFormat>
  <Paragraphs>154</Paragraphs>
  <Slides>31</Slides>
  <Notes>28</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31</vt:i4>
      </vt:variant>
    </vt:vector>
  </HeadingPairs>
  <TitlesOfParts>
    <vt:vector size="37" baseType="lpstr">
      <vt:lpstr>Arial</vt:lpstr>
      <vt:lpstr>Candara</vt:lpstr>
      <vt:lpstr>Symbol</vt:lpstr>
      <vt:lpstr>Times New Roman</vt:lpstr>
      <vt:lpstr>Wingdings</vt:lpstr>
      <vt:lpstr>Волна</vt:lpstr>
      <vt:lpstr>Сделать в рабочей тетради конспект по теме:   Защита информации, антивирусная защита информации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163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Программное обеспечение (ПО)</dc:title>
  <dc:creator>kp</dc:creator>
  <cp:lastModifiedBy>Дима</cp:lastModifiedBy>
  <cp:revision>626</cp:revision>
  <dcterms:created xsi:type="dcterms:W3CDTF">2007-01-31T19:13:48Z</dcterms:created>
  <dcterms:modified xsi:type="dcterms:W3CDTF">2020-03-21T10:17:37Z</dcterms:modified>
</cp:coreProperties>
</file>