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342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E530D-D708-45F4-AA57-FC5ECAAE825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C216999-874E-438E-B565-77E3DF1D124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Законы</a:t>
          </a:r>
          <a:endParaRPr lang="ru-RU" b="1" dirty="0">
            <a:solidFill>
              <a:schemeClr val="bg1"/>
            </a:solidFill>
          </a:endParaRPr>
        </a:p>
      </dgm:t>
    </dgm:pt>
    <dgm:pt modelId="{5CEA927E-C066-45DA-8F51-ADAF5E8050F5}" type="parTrans" cxnId="{91A28FD3-BFD9-439E-ACBE-39E61FC5A70F}">
      <dgm:prSet/>
      <dgm:spPr/>
      <dgm:t>
        <a:bodyPr/>
        <a:lstStyle/>
        <a:p>
          <a:endParaRPr lang="ru-RU"/>
        </a:p>
      </dgm:t>
    </dgm:pt>
    <dgm:pt modelId="{9C9D2B9E-B46B-4393-8663-A9A6041D1F06}" type="sibTrans" cxnId="{91A28FD3-BFD9-439E-ACBE-39E61FC5A70F}">
      <dgm:prSet/>
      <dgm:spPr/>
      <dgm:t>
        <a:bodyPr/>
        <a:lstStyle/>
        <a:p>
          <a:endParaRPr lang="ru-RU"/>
        </a:p>
      </dgm:t>
    </dgm:pt>
    <dgm:pt modelId="{17DDD55C-283D-4F05-BC73-F3543A1AD467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Суд </a:t>
          </a:r>
          <a:endParaRPr lang="ru-RU" b="1" dirty="0">
            <a:solidFill>
              <a:schemeClr val="bg1"/>
            </a:solidFill>
          </a:endParaRPr>
        </a:p>
      </dgm:t>
    </dgm:pt>
    <dgm:pt modelId="{207AB5A6-FCB9-43E3-9561-9DBDDE42C22A}" type="parTrans" cxnId="{DEC99B0E-5A69-428F-854A-28E76826065A}">
      <dgm:prSet/>
      <dgm:spPr/>
      <dgm:t>
        <a:bodyPr/>
        <a:lstStyle/>
        <a:p>
          <a:endParaRPr lang="ru-RU"/>
        </a:p>
      </dgm:t>
    </dgm:pt>
    <dgm:pt modelId="{E65D2CE3-6D27-47B3-8BB0-3160A97308E8}" type="sibTrans" cxnId="{DEC99B0E-5A69-428F-854A-28E76826065A}">
      <dgm:prSet/>
      <dgm:spPr/>
      <dgm:t>
        <a:bodyPr/>
        <a:lstStyle/>
        <a:p>
          <a:endParaRPr lang="ru-RU"/>
        </a:p>
      </dgm:t>
    </dgm:pt>
    <dgm:pt modelId="{E9829EDF-2D1E-4451-AABA-6ABFDEF55EF9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Наказание </a:t>
          </a:r>
          <a:endParaRPr lang="ru-RU" b="1" dirty="0">
            <a:solidFill>
              <a:schemeClr val="bg1"/>
            </a:solidFill>
          </a:endParaRPr>
        </a:p>
      </dgm:t>
    </dgm:pt>
    <dgm:pt modelId="{85BDE32B-3F12-472F-A637-AAE20B0C8A34}" type="parTrans" cxnId="{A0C8A3E2-1403-4E74-B73D-E14A55D701AE}">
      <dgm:prSet/>
      <dgm:spPr/>
      <dgm:t>
        <a:bodyPr/>
        <a:lstStyle/>
        <a:p>
          <a:endParaRPr lang="ru-RU"/>
        </a:p>
      </dgm:t>
    </dgm:pt>
    <dgm:pt modelId="{C63CEF5D-0718-4F70-BB95-0B1E5DF1EE80}" type="sibTrans" cxnId="{A0C8A3E2-1403-4E74-B73D-E14A55D701AE}">
      <dgm:prSet/>
      <dgm:spPr/>
      <dgm:t>
        <a:bodyPr/>
        <a:lstStyle/>
        <a:p>
          <a:endParaRPr lang="ru-RU"/>
        </a:p>
      </dgm:t>
    </dgm:pt>
    <dgm:pt modelId="{E416540E-E861-4D90-B8A0-760B239179B8}" type="pres">
      <dgm:prSet presAssocID="{B86E530D-D708-45F4-AA57-FC5ECAAE8254}" presName="CompostProcess" presStyleCnt="0">
        <dgm:presLayoutVars>
          <dgm:dir/>
          <dgm:resizeHandles val="exact"/>
        </dgm:presLayoutVars>
      </dgm:prSet>
      <dgm:spPr/>
    </dgm:pt>
    <dgm:pt modelId="{4566D9BF-832B-4AE8-882F-CCEB5EE20DF1}" type="pres">
      <dgm:prSet presAssocID="{B86E530D-D708-45F4-AA57-FC5ECAAE8254}" presName="arrow" presStyleLbl="bgShp" presStyleIdx="0" presStyleCnt="1"/>
      <dgm:spPr/>
    </dgm:pt>
    <dgm:pt modelId="{2B21DAA1-C733-4750-A0F1-A1281663E3F5}" type="pres">
      <dgm:prSet presAssocID="{B86E530D-D708-45F4-AA57-FC5ECAAE8254}" presName="linearProcess" presStyleCnt="0"/>
      <dgm:spPr/>
    </dgm:pt>
    <dgm:pt modelId="{B9AF0BED-BCBB-4E44-904B-5D9F2324013D}" type="pres">
      <dgm:prSet presAssocID="{FC216999-874E-438E-B565-77E3DF1D124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73EDE-FAF8-4EC0-9C22-F550B769803B}" type="pres">
      <dgm:prSet presAssocID="{9C9D2B9E-B46B-4393-8663-A9A6041D1F06}" presName="sibTrans" presStyleCnt="0"/>
      <dgm:spPr/>
    </dgm:pt>
    <dgm:pt modelId="{26400270-3681-465B-B34A-C5C68774963F}" type="pres">
      <dgm:prSet presAssocID="{17DDD55C-283D-4F05-BC73-F3543A1AD467}" presName="textNode" presStyleLbl="node1" presStyleIdx="1" presStyleCnt="3" custLinFactNeighborX="-44484" custLinFactNeighborY="-4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C0D03-2748-4C72-9CA0-E5D4C0518BB0}" type="pres">
      <dgm:prSet presAssocID="{E65D2CE3-6D27-47B3-8BB0-3160A97308E8}" presName="sibTrans" presStyleCnt="0"/>
      <dgm:spPr/>
    </dgm:pt>
    <dgm:pt modelId="{DB03BDF1-0758-41CA-8609-BD6544DBDFDF}" type="pres">
      <dgm:prSet presAssocID="{E9829EDF-2D1E-4451-AABA-6ABFDEF55EF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957A0C-7622-4C98-AFC0-B459F2D1E262}" type="presOf" srcId="{B86E530D-D708-45F4-AA57-FC5ECAAE8254}" destId="{E416540E-E861-4D90-B8A0-760B239179B8}" srcOrd="0" destOrd="0" presId="urn:microsoft.com/office/officeart/2005/8/layout/hProcess9"/>
    <dgm:cxn modelId="{91A28FD3-BFD9-439E-ACBE-39E61FC5A70F}" srcId="{B86E530D-D708-45F4-AA57-FC5ECAAE8254}" destId="{FC216999-874E-438E-B565-77E3DF1D1244}" srcOrd="0" destOrd="0" parTransId="{5CEA927E-C066-45DA-8F51-ADAF5E8050F5}" sibTransId="{9C9D2B9E-B46B-4393-8663-A9A6041D1F06}"/>
    <dgm:cxn modelId="{FCCB494B-9DF6-4826-B01E-A10B4CEC423C}" type="presOf" srcId="{FC216999-874E-438E-B565-77E3DF1D1244}" destId="{B9AF0BED-BCBB-4E44-904B-5D9F2324013D}" srcOrd="0" destOrd="0" presId="urn:microsoft.com/office/officeart/2005/8/layout/hProcess9"/>
    <dgm:cxn modelId="{DEC99B0E-5A69-428F-854A-28E76826065A}" srcId="{B86E530D-D708-45F4-AA57-FC5ECAAE8254}" destId="{17DDD55C-283D-4F05-BC73-F3543A1AD467}" srcOrd="1" destOrd="0" parTransId="{207AB5A6-FCB9-43E3-9561-9DBDDE42C22A}" sibTransId="{E65D2CE3-6D27-47B3-8BB0-3160A97308E8}"/>
    <dgm:cxn modelId="{A0C8A3E2-1403-4E74-B73D-E14A55D701AE}" srcId="{B86E530D-D708-45F4-AA57-FC5ECAAE8254}" destId="{E9829EDF-2D1E-4451-AABA-6ABFDEF55EF9}" srcOrd="2" destOrd="0" parTransId="{85BDE32B-3F12-472F-A637-AAE20B0C8A34}" sibTransId="{C63CEF5D-0718-4F70-BB95-0B1E5DF1EE80}"/>
    <dgm:cxn modelId="{C28F45C8-74EB-472C-A7FB-2CC4FD877F53}" type="presOf" srcId="{E9829EDF-2D1E-4451-AABA-6ABFDEF55EF9}" destId="{DB03BDF1-0758-41CA-8609-BD6544DBDFDF}" srcOrd="0" destOrd="0" presId="urn:microsoft.com/office/officeart/2005/8/layout/hProcess9"/>
    <dgm:cxn modelId="{D8986DD1-47FB-493B-8D55-01DAF7FA3056}" type="presOf" srcId="{17DDD55C-283D-4F05-BC73-F3543A1AD467}" destId="{26400270-3681-465B-B34A-C5C68774963F}" srcOrd="0" destOrd="0" presId="urn:microsoft.com/office/officeart/2005/8/layout/hProcess9"/>
    <dgm:cxn modelId="{AB04F574-B670-411A-B720-9F23692B70C9}" type="presParOf" srcId="{E416540E-E861-4D90-B8A0-760B239179B8}" destId="{4566D9BF-832B-4AE8-882F-CCEB5EE20DF1}" srcOrd="0" destOrd="0" presId="urn:microsoft.com/office/officeart/2005/8/layout/hProcess9"/>
    <dgm:cxn modelId="{65FE1C08-6251-457B-AE43-9D83ECEBC843}" type="presParOf" srcId="{E416540E-E861-4D90-B8A0-760B239179B8}" destId="{2B21DAA1-C733-4750-A0F1-A1281663E3F5}" srcOrd="1" destOrd="0" presId="urn:microsoft.com/office/officeart/2005/8/layout/hProcess9"/>
    <dgm:cxn modelId="{14A8B68B-0BFD-4041-B3A7-B9DDE30BE128}" type="presParOf" srcId="{2B21DAA1-C733-4750-A0F1-A1281663E3F5}" destId="{B9AF0BED-BCBB-4E44-904B-5D9F2324013D}" srcOrd="0" destOrd="0" presId="urn:microsoft.com/office/officeart/2005/8/layout/hProcess9"/>
    <dgm:cxn modelId="{E52D0AC5-FA1B-4C39-A491-70FCA8C336E8}" type="presParOf" srcId="{2B21DAA1-C733-4750-A0F1-A1281663E3F5}" destId="{69873EDE-FAF8-4EC0-9C22-F550B769803B}" srcOrd="1" destOrd="0" presId="urn:microsoft.com/office/officeart/2005/8/layout/hProcess9"/>
    <dgm:cxn modelId="{96D6774D-E508-4456-92AE-EB78E4E2EA4F}" type="presParOf" srcId="{2B21DAA1-C733-4750-A0F1-A1281663E3F5}" destId="{26400270-3681-465B-B34A-C5C68774963F}" srcOrd="2" destOrd="0" presId="urn:microsoft.com/office/officeart/2005/8/layout/hProcess9"/>
    <dgm:cxn modelId="{CAD8B573-133B-4A0E-91DF-9750195C461E}" type="presParOf" srcId="{2B21DAA1-C733-4750-A0F1-A1281663E3F5}" destId="{943C0D03-2748-4C72-9CA0-E5D4C0518BB0}" srcOrd="3" destOrd="0" presId="urn:microsoft.com/office/officeart/2005/8/layout/hProcess9"/>
    <dgm:cxn modelId="{D7B64BD5-879C-4DA2-8299-896340CB8265}" type="presParOf" srcId="{2B21DAA1-C733-4750-A0F1-A1281663E3F5}" destId="{DB03BDF1-0758-41CA-8609-BD6544DBDFD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66D9BF-832B-4AE8-882F-CCEB5EE20DF1}">
      <dsp:nvSpPr>
        <dsp:cNvPr id="0" name=""/>
        <dsp:cNvSpPr/>
      </dsp:nvSpPr>
      <dsp:spPr>
        <a:xfrm>
          <a:off x="617219" y="0"/>
          <a:ext cx="6995160" cy="355441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F0BED-BCBB-4E44-904B-5D9F2324013D}">
      <dsp:nvSpPr>
        <dsp:cNvPr id="0" name=""/>
        <dsp:cNvSpPr/>
      </dsp:nvSpPr>
      <dsp:spPr>
        <a:xfrm>
          <a:off x="5743" y="1066325"/>
          <a:ext cx="2579708" cy="1421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</a:rPr>
            <a:t>Законы</a:t>
          </a:r>
          <a:endParaRPr lang="ru-RU" sz="3600" b="1" kern="1200" dirty="0">
            <a:solidFill>
              <a:schemeClr val="bg1"/>
            </a:solidFill>
          </a:endParaRPr>
        </a:p>
      </dsp:txBody>
      <dsp:txXfrm>
        <a:off x="75148" y="1135730"/>
        <a:ext cx="2440898" cy="1282957"/>
      </dsp:txXfrm>
    </dsp:sp>
    <dsp:sp modelId="{26400270-3681-465B-B34A-C5C68774963F}">
      <dsp:nvSpPr>
        <dsp:cNvPr id="0" name=""/>
        <dsp:cNvSpPr/>
      </dsp:nvSpPr>
      <dsp:spPr>
        <a:xfrm>
          <a:off x="2718409" y="1000128"/>
          <a:ext cx="2579708" cy="1421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</a:rPr>
            <a:t>Суд </a:t>
          </a:r>
          <a:endParaRPr lang="ru-RU" sz="3600" b="1" kern="1200" dirty="0">
            <a:solidFill>
              <a:schemeClr val="bg1"/>
            </a:solidFill>
          </a:endParaRPr>
        </a:p>
      </dsp:txBody>
      <dsp:txXfrm>
        <a:off x="2787814" y="1069533"/>
        <a:ext cx="2440898" cy="1282957"/>
      </dsp:txXfrm>
    </dsp:sp>
    <dsp:sp modelId="{DB03BDF1-0758-41CA-8609-BD6544DBDFDF}">
      <dsp:nvSpPr>
        <dsp:cNvPr id="0" name=""/>
        <dsp:cNvSpPr/>
      </dsp:nvSpPr>
      <dsp:spPr>
        <a:xfrm>
          <a:off x="5644148" y="1066325"/>
          <a:ext cx="2579708" cy="1421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</a:rPr>
            <a:t>Наказание </a:t>
          </a:r>
          <a:endParaRPr lang="ru-RU" sz="3600" b="1" kern="1200" dirty="0">
            <a:solidFill>
              <a:schemeClr val="bg1"/>
            </a:solidFill>
          </a:endParaRPr>
        </a:p>
      </dsp:txBody>
      <dsp:txXfrm>
        <a:off x="5713553" y="1135730"/>
        <a:ext cx="2440898" cy="1282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6B1B6F-8992-4774-B620-A61D2410AA9F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7DC067-FF7F-4715-ACD4-CFB998477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44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8885BCD-3812-4EF3-AEB6-2D78BE2F6FC9}" type="slidenum">
              <a:rPr lang="ru-RU" altLang="ru-RU" smtClean="0">
                <a:latin typeface="Arial" charset="0"/>
              </a:rPr>
              <a:pPr/>
              <a:t>7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A3D04DA-4BC4-4F1F-AC46-2795A540771D}" type="slidenum">
              <a:rPr lang="ru-RU" altLang="ru-RU" smtClean="0">
                <a:latin typeface="Arial" charset="0"/>
              </a:rPr>
              <a:pPr/>
              <a:t>8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3D93149-A9DB-4F45-B431-7D05FBCB6E03}" type="slidenum">
              <a:rPr lang="ru-RU" altLang="ru-RU" smtClean="0">
                <a:latin typeface="Arial" charset="0"/>
              </a:rPr>
              <a:pPr/>
              <a:t>10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E4798AA-C911-41C8-B78D-ABC185B78471}" type="slidenum">
              <a:rPr lang="ru-RU" altLang="ru-RU" smtClean="0">
                <a:latin typeface="Arial" charset="0"/>
              </a:rPr>
              <a:pPr/>
              <a:t>11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D7013E4-3A8E-4F88-B3C1-5FF2578C8A1B}" type="slidenum">
              <a:rPr lang="ru-RU" altLang="ru-RU" smtClean="0">
                <a:latin typeface="Arial" charset="0"/>
              </a:rPr>
              <a:pPr/>
              <a:t>12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13FED-F0E0-464B-9E45-41CC74112DB6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8F7EB-C1FD-4F3E-AF40-195BC26E9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12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D3DF-D695-4971-A55C-C4A0BCEF74D4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8BADB-4FB9-45AE-9EB7-AA8097EBA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65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A7739-1E44-4989-AFA7-51AD2BFF1558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8D1C-B8A8-487B-AE66-CA9140E49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0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DFD38-C2F3-4643-9B17-065AFB320D62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AD5C7-4421-4FCF-8A0C-60A8A71BB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1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6C859-E6D4-4E31-981A-B463D9B82E47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F683-B698-4189-AD32-5CC32B6C2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701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3EF37-8929-4CB4-B75F-DE35BD350A8D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299A0-AD7B-4987-9BEB-D421DF6E0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8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8E2CE-F249-46D9-8F01-5DA0DC603DE5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DF8A4-A7F9-4F91-8858-B326D2E36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91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2D15B-3CEA-4180-912B-DD53666932A4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C53D3-4BEB-45CE-91A7-A324AA1E5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2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61DFD-50D9-434D-9CEF-F0A302F3C34C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B5E06-1EF4-42AB-9853-CDC0E28CA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80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8704-0D33-4E85-BE49-CE2A2CAD6797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B918A-3EEC-42FF-A641-308EDF5BA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2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116B8-2552-4E2B-BE5B-0200A055E203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3234-CEC6-4720-9DB7-7E656087A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99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264E28-6444-4530-A993-25515C3080A4}" type="datetimeFigureOut">
              <a:rPr lang="ru-RU"/>
              <a:pPr>
                <a:defRPr/>
              </a:pPr>
              <a:t>21.03.2020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5546B8-A3CA-4BE3-B6BE-8C318BFCB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2" r:id="rId4"/>
    <p:sldLayoutId id="2147483838" r:id="rId5"/>
    <p:sldLayoutId id="2147483833" r:id="rId6"/>
    <p:sldLayoutId id="2147483839" r:id="rId7"/>
    <p:sldLayoutId id="2147483840" r:id="rId8"/>
    <p:sldLayoutId id="2147483841" r:id="rId9"/>
    <p:sldLayoutId id="2147483834" r:id="rId10"/>
    <p:sldLayoutId id="21474838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Evgeniya-chudina@yandex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0" y="692150"/>
            <a:ext cx="90011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/>
              <a:t>Сделать в рабочей тетради конспект по теме:</a:t>
            </a:r>
            <a:endParaRPr lang="ru-RU" sz="4400"/>
          </a:p>
          <a:p>
            <a:pPr algn="ctr"/>
            <a:r>
              <a:rPr lang="ru-RU" altLang="ru-RU" sz="4400" b="1">
                <a:solidFill>
                  <a:srgbClr val="FF0000"/>
                </a:solidFill>
              </a:rPr>
              <a:t>Стоимостные характеристики информационной деятельности. Правовые нормы</a:t>
            </a:r>
            <a:r>
              <a:rPr lang="ru-RU" altLang="ru-RU" sz="6000" b="1">
                <a:solidFill>
                  <a:srgbClr val="FF0000"/>
                </a:solidFill>
              </a:rPr>
              <a:t>.</a:t>
            </a:r>
            <a:endParaRPr lang="ru-RU" altLang="ru-RU" sz="6000" b="1">
              <a:solidFill>
                <a:srgbClr val="FF00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85813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C00000"/>
                </a:solidFill>
              </a:rPr>
              <a:t>Информационная безопасность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578643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Информационная среда </a:t>
            </a:r>
            <a:r>
              <a:rPr lang="ru-RU" dirty="0" smtClean="0"/>
              <a:t>–это совокупность условий, средств и методов на базе компьютерных систем, предназначенных для создания и использования информационных ресурсов.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Информационные угрозы </a:t>
            </a:r>
            <a:r>
              <a:rPr lang="ru-RU" dirty="0" smtClean="0"/>
              <a:t>– совокупность факторов, представляющих опасность для функционирования информационной среды.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ru-RU" dirty="0" smtClean="0"/>
              <a:t>Результат информационных угроз: исчезновение информации, модификация информации, проникновение посторонних лиц и т.д.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Информационная безопасность </a:t>
            </a:r>
            <a:r>
              <a:rPr lang="ru-RU" dirty="0" smtClean="0"/>
              <a:t>– совокупность мер по защите информационной среды общества и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313" y="214313"/>
            <a:ext cx="6786562" cy="461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Источники информационных угроз для России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38" y="1071563"/>
            <a:ext cx="2214562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Внешние источники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4938" y="1071563"/>
            <a:ext cx="2857500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Внутренние источники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1785938"/>
            <a:ext cx="1928812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Политика стран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" y="2357438"/>
            <a:ext cx="2000250" cy="642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Информационная война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1813" y="1857375"/>
            <a:ext cx="1571625" cy="646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Преступная деятельность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4500" y="3357563"/>
            <a:ext cx="21431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Прочие источники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72250" y="1714500"/>
            <a:ext cx="2143125" cy="9286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Отставание по уровню информатизации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0" y="3071813"/>
            <a:ext cx="1785938" cy="642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Отставание по технологии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29250" y="4071938"/>
            <a:ext cx="1928813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Недостаточный уровень образования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29063" y="5429250"/>
            <a:ext cx="2143125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Прочие источники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2143125" y="714375"/>
            <a:ext cx="357188" cy="3571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7" idx="0"/>
          </p:cNvCxnSpPr>
          <p:nvPr/>
        </p:nvCxnSpPr>
        <p:spPr>
          <a:xfrm rot="10800000" flipV="1">
            <a:off x="1177925" y="1428750"/>
            <a:ext cx="465138" cy="3571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928938" y="1428750"/>
            <a:ext cx="571500" cy="4286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1893094" y="1750219"/>
            <a:ext cx="928688" cy="2857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1893094" y="2321719"/>
            <a:ext cx="1928813" cy="1428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5929313" y="785812"/>
            <a:ext cx="357188" cy="2143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715125" y="1428750"/>
            <a:ext cx="357188" cy="2857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5607843" y="2107407"/>
            <a:ext cx="1643063" cy="2857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4464844" y="2750344"/>
            <a:ext cx="2644775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3143250" y="3143250"/>
            <a:ext cx="4000500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63" y="214313"/>
            <a:ext cx="6357937" cy="461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Основные виды информационных угроз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25" y="1357313"/>
            <a:ext cx="2214563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Преднамеренные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2500313"/>
            <a:ext cx="1500187" cy="642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Хищение информации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75" y="3500438"/>
            <a:ext cx="1714500" cy="642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Компьютерные вирусы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5938" y="4572000"/>
            <a:ext cx="1785937" cy="9239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Физическое воздействие на аппаратуру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25" y="1428750"/>
            <a:ext cx="1500188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Случайные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3750" y="2857500"/>
            <a:ext cx="1857375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Ошибки профессионалов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3375" y="3286125"/>
            <a:ext cx="1643063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Ошибки пользователя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6563" y="4071938"/>
            <a:ext cx="1785937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Отказы и сбои аппаратуры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4938" y="5572125"/>
            <a:ext cx="2000250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Форс-мажорные обстоятельства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2286000" y="642938"/>
            <a:ext cx="714375" cy="71437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4" idx="0"/>
          </p:cNvCxnSpPr>
          <p:nvPr/>
        </p:nvCxnSpPr>
        <p:spPr>
          <a:xfrm rot="5400000">
            <a:off x="1053306" y="1767682"/>
            <a:ext cx="785813" cy="67945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357313" y="2357437"/>
            <a:ext cx="1785938" cy="50006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6" idx="0"/>
          </p:cNvCxnSpPr>
          <p:nvPr/>
        </p:nvCxnSpPr>
        <p:spPr>
          <a:xfrm rot="5400000">
            <a:off x="1446213" y="2946400"/>
            <a:ext cx="2857500" cy="3937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4964907" y="821531"/>
            <a:ext cx="785812" cy="4286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0"/>
          </p:cNvCxnSpPr>
          <p:nvPr/>
        </p:nvCxnSpPr>
        <p:spPr>
          <a:xfrm rot="5400000">
            <a:off x="4446588" y="2303463"/>
            <a:ext cx="1500187" cy="4651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2"/>
          </p:cNvCxnSpPr>
          <p:nvPr/>
        </p:nvCxnSpPr>
        <p:spPr>
          <a:xfrm rot="16200000" flipH="1">
            <a:off x="4025107" y="3525044"/>
            <a:ext cx="3773487" cy="3206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286500" y="1785938"/>
            <a:ext cx="1214438" cy="10715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5536407" y="2250281"/>
            <a:ext cx="2214562" cy="12858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Основные цели и задачи информационной безопасности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57188" y="1643063"/>
            <a:ext cx="862965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200" dirty="0">
              <a:latin typeface="+mn-lt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>
                <a:solidFill>
                  <a:srgbClr val="C00000"/>
                </a:solidFill>
                <a:latin typeface="+mn-lt"/>
              </a:rPr>
              <a:t>Цели информационной безопасности</a:t>
            </a:r>
            <a:r>
              <a:rPr lang="ru-RU" sz="3200" dirty="0">
                <a:latin typeface="+mn-lt"/>
              </a:rPr>
              <a:t>: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</a:rPr>
              <a:t>Защита национальных интересов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</a:rPr>
              <a:t>Обеспечение общества достоверной информацией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</a:rPr>
              <a:t>Правовая защита человека и общества при получении, распространении и использовании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6540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b="1">
                <a:latin typeface="+mj-lt"/>
                <a:ea typeface="+mj-ea"/>
                <a:cs typeface="+mj-cs"/>
              </a:rPr>
              <a:t>Значимость безопасности информации</a:t>
            </a:r>
            <a:endParaRPr lang="ru-RU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50" y="1143000"/>
            <a:ext cx="5429250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/>
              <a:t>Прикладные задачи: </a:t>
            </a:r>
            <a:endParaRPr lang="en-US" sz="2000" b="1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сохранность личной информации пользователя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38" y="2214563"/>
            <a:ext cx="5857875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/>
              <a:t>Управленческие задачи: </a:t>
            </a:r>
            <a:endParaRPr lang="en-US" sz="2000" b="1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обеспечение полноты управленческих документов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625" y="3357563"/>
            <a:ext cx="6357938" cy="70802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/>
              <a:t>Информационные услуги: </a:t>
            </a:r>
            <a:endParaRPr lang="en-US" sz="2000" b="1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обеспечение доступности и безотказной работы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50" y="4500563"/>
            <a:ext cx="6786563" cy="70802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/>
              <a:t>Коммерческая деятельность: </a:t>
            </a:r>
            <a:endParaRPr lang="en-US" sz="2000" b="1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предотвращение утечки информации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" y="5643563"/>
            <a:ext cx="7072313" cy="70802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/>
              <a:t>Банковская деятельность:</a:t>
            </a:r>
            <a:endParaRPr lang="en-US" sz="2000" b="1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/>
              <a:t> </a:t>
            </a:r>
            <a:r>
              <a:rPr lang="ru-RU" sz="2000" dirty="0"/>
              <a:t>обеспечение целостности информации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4679950" y="3821113"/>
            <a:ext cx="550068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561" name="Прямоугольник 15"/>
          <p:cNvSpPr>
            <a:spLocks noChangeArrowheads="1"/>
          </p:cNvSpPr>
          <p:nvPr/>
        </p:nvSpPr>
        <p:spPr bwMode="auto">
          <a:xfrm rot="-5400000">
            <a:off x="5426869" y="3007519"/>
            <a:ext cx="5357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rgbClr val="C00000"/>
                </a:solidFill>
              </a:rPr>
              <a:t>Снижение степени значимости информации для компании и всех заинтересованных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75" y="214313"/>
            <a:ext cx="4357688" cy="4619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Методы защиты информации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86563" y="1428750"/>
            <a:ext cx="1728787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Ограничение доступа к информации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1428750"/>
            <a:ext cx="21431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Шифрование (криптография) информации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3188" y="3071813"/>
            <a:ext cx="2428875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Контроль доступа к аппаратуре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43375" y="1643063"/>
            <a:ext cx="2286000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Законодательные меры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785938" y="714375"/>
            <a:ext cx="1000125" cy="714375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536031" y="1607344"/>
            <a:ext cx="2357438" cy="57150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537075" y="1177925"/>
            <a:ext cx="928688" cy="158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57875" y="714375"/>
            <a:ext cx="1143000" cy="714375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86375" y="3286125"/>
            <a:ext cx="1857375" cy="20621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На уровне среды обитания человека: выдача документов, установка сигнализации или системы видеонаблюдения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625" y="3429000"/>
            <a:ext cx="1714500" cy="1857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На уровне защиты компьютерных систем: введение паролей для пользователей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7393782" y="2393156"/>
            <a:ext cx="1071562" cy="1000125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1" idx="0"/>
          </p:cNvCxnSpPr>
          <p:nvPr/>
        </p:nvCxnSpPr>
        <p:spPr>
          <a:xfrm rot="5400000">
            <a:off x="6143625" y="2428876"/>
            <a:ext cx="928687" cy="785812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5" y="3357563"/>
            <a:ext cx="1857375" cy="15700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Преобразование (кодирование) слов и т.д. с помощью специальных алгоритмов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00" y="4214813"/>
            <a:ext cx="2143125" cy="18161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Вся аппаратура закрыта и в местах доступа к ней установлены датчики, которые срабатывают при вскрытии аппаратуры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767556" y="2732882"/>
            <a:ext cx="1000125" cy="24923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6" idx="0"/>
          </p:cNvCxnSpPr>
          <p:nvPr/>
        </p:nvCxnSpPr>
        <p:spPr>
          <a:xfrm rot="5400000">
            <a:off x="3840162" y="3803651"/>
            <a:ext cx="500063" cy="322262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50" y="357188"/>
            <a:ext cx="3643313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Биометрические системы защиты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38" y="1071563"/>
            <a:ext cx="1643062" cy="9239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отпечаткам пальцев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38" y="3571875"/>
            <a:ext cx="2071687" cy="9239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характеристикам речи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0438" y="4071938"/>
            <a:ext cx="1714500" cy="646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геометрии ладони руки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7938" y="1428750"/>
            <a:ext cx="2071687" cy="646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радужной оболочке глаза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3563" y="3929063"/>
            <a:ext cx="1928812" cy="646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изображению лица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857375" y="714375"/>
            <a:ext cx="1214438" cy="3571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643063" y="1571625"/>
            <a:ext cx="28575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2643187" y="2357438"/>
            <a:ext cx="3357563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3821906" y="1607344"/>
            <a:ext cx="3214688" cy="14287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43563" y="714375"/>
            <a:ext cx="1500187" cy="7143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3" name="Рисунок 19" descr="860ad70c81366966bd54de86436defe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071688"/>
            <a:ext cx="1404937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Рисунок 21" descr="si_vibro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786313"/>
            <a:ext cx="19907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Рисунок 23" descr="hirotypemet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57750"/>
            <a:ext cx="18288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Рисунок 24" descr="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214563"/>
            <a:ext cx="19542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7" name="Рисунок 26" descr="15b4161ecd7a28fe937daccbf614bc79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714875"/>
            <a:ext cx="1600200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313" y="214313"/>
            <a:ext cx="4286250" cy="4619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Вредоносные программы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50" y="1285875"/>
            <a:ext cx="2928938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Вирусы, черви, троянские и хакерские программы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9250" y="2214563"/>
            <a:ext cx="3571875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Потенциально опасное программное обеспечение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6438" y="1143000"/>
            <a:ext cx="3214687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Шпионское, рекламное программное обеспечение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75" y="2143125"/>
            <a:ext cx="1428750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Загрузочные вирусы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50" y="3000375"/>
            <a:ext cx="1500188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Файловые вирусы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" y="3786188"/>
            <a:ext cx="1714500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Макровирусы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0438" y="1714500"/>
            <a:ext cx="1643062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Web</a:t>
            </a:r>
            <a:r>
              <a:rPr lang="ru-RU" b="1" dirty="0"/>
              <a:t>-черви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86125" y="2357438"/>
            <a:ext cx="1643063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Почтовые черви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4750" y="3286125"/>
            <a:ext cx="2428875" cy="9286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Троянские утилиты удаленного администрирования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063" y="4429125"/>
            <a:ext cx="1714500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Троянские программы-шпионы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29063" y="4357688"/>
            <a:ext cx="1714500" cy="642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Рекламные программы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71938" y="5214938"/>
            <a:ext cx="2071687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Сетевые атаки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7563" y="6000750"/>
            <a:ext cx="2928937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Утилиты взлома удаленных компьютеров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5813" y="5643563"/>
            <a:ext cx="1643062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Руткиты</a:t>
            </a:r>
            <a:endParaRPr lang="ru-RU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2357438" y="714375"/>
            <a:ext cx="1071562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857750" y="714375"/>
            <a:ext cx="1785938" cy="4286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500563" y="857250"/>
            <a:ext cx="1500188" cy="12144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4" name="TextBox 23"/>
          <p:cNvSpPr txBox="1">
            <a:spLocks noChangeArrowheads="1"/>
          </p:cNvSpPr>
          <p:nvPr/>
        </p:nvSpPr>
        <p:spPr bwMode="auto">
          <a:xfrm>
            <a:off x="6429375" y="3286125"/>
            <a:ext cx="2500313" cy="31400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 b="1" u="sng">
                <a:solidFill>
                  <a:srgbClr val="FFFF00"/>
                </a:solidFill>
                <a:latin typeface="Calibri" pitchFamily="34" charset="0"/>
              </a:rPr>
              <a:t>Методы борьбы: </a:t>
            </a:r>
            <a:r>
              <a:rPr lang="ru-RU" altLang="ru-RU" sz="1800">
                <a:solidFill>
                  <a:srgbClr val="FFFF00"/>
                </a:solidFill>
                <a:latin typeface="Calibri" pitchFamily="34" charset="0"/>
              </a:rPr>
              <a:t>антивирусные программы, межсетевой экран, своевременное обновление системы безопасности операционной системы и приложений, проверка скриптов в браузере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 flipV="1">
            <a:off x="1571625" y="1928813"/>
            <a:ext cx="1071563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1500188" y="1928813"/>
            <a:ext cx="1143000" cy="10715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1321594" y="2464594"/>
            <a:ext cx="1857375" cy="7858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1107282" y="2893219"/>
            <a:ext cx="2500312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642938" y="3643313"/>
            <a:ext cx="3714750" cy="2857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643188" y="1928813"/>
            <a:ext cx="714375" cy="4286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643188" y="1928813"/>
            <a:ext cx="857250" cy="1428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2214563" y="2357438"/>
            <a:ext cx="1928812" cy="10715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1821657" y="2821781"/>
            <a:ext cx="2928938" cy="12858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1500188" y="3071813"/>
            <a:ext cx="3714750" cy="14287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1071563" y="3571875"/>
            <a:ext cx="4000500" cy="8572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179388" y="260350"/>
            <a:ext cx="8424862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400" b="1"/>
              <a:t>Фото с результатом работы отправить на почту </a:t>
            </a:r>
          </a:p>
          <a:p>
            <a:r>
              <a:rPr lang="en-US" sz="4400" b="1" u="sng">
                <a:hlinkClick r:id="rId2"/>
              </a:rPr>
              <a:t>Evgeniya</a:t>
            </a:r>
            <a:r>
              <a:rPr lang="ru-RU" sz="4400" b="1" u="sng">
                <a:hlinkClick r:id="rId2"/>
              </a:rPr>
              <a:t>-</a:t>
            </a:r>
            <a:r>
              <a:rPr lang="en-US" sz="4400" b="1" u="sng">
                <a:hlinkClick r:id="rId2"/>
              </a:rPr>
              <a:t>chudina</a:t>
            </a:r>
            <a:r>
              <a:rPr lang="ru-RU" sz="4400" b="1" u="sng">
                <a:hlinkClick r:id="rId2"/>
              </a:rPr>
              <a:t>@</a:t>
            </a:r>
            <a:r>
              <a:rPr lang="en-US" sz="4400" b="1" u="sng">
                <a:hlinkClick r:id="rId2"/>
              </a:rPr>
              <a:t>yandex</a:t>
            </a:r>
            <a:r>
              <a:rPr lang="ru-RU" sz="4400" b="1" u="sng">
                <a:hlinkClick r:id="rId2"/>
              </a:rPr>
              <a:t>.</a:t>
            </a:r>
            <a:r>
              <a:rPr lang="en-US" sz="4400" b="1" u="sng">
                <a:hlinkClick r:id="rId2"/>
              </a:rPr>
              <a:t>ru</a:t>
            </a:r>
            <a:r>
              <a:rPr lang="en-US" sz="4400" b="1"/>
              <a:t> </a:t>
            </a:r>
            <a:r>
              <a:rPr lang="ru-RU" sz="4400" b="1"/>
              <a:t>с указанием в теме письма свою фамилию и номер группы.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357188" y="214313"/>
            <a:ext cx="8501062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400" b="1">
                <a:solidFill>
                  <a:srgbClr val="C00000"/>
                </a:solidFill>
                <a:latin typeface="Franklin Gothic Book" pitchFamily="34" charset="0"/>
              </a:rPr>
              <a:t>В некоторых случаях требуется покупка информации. </a:t>
            </a:r>
            <a:endParaRPr lang="en-US" altLang="ru-RU" sz="2400" b="1">
              <a:solidFill>
                <a:srgbClr val="C00000"/>
              </a:solidFill>
              <a:latin typeface="Franklin Gothic Book" pitchFamily="34" charset="0"/>
            </a:endParaRPr>
          </a:p>
          <a:p>
            <a:pPr algn="just"/>
            <a:endParaRPr lang="en-US" altLang="ru-RU" sz="2400" b="1">
              <a:latin typeface="Franklin Gothic Book" pitchFamily="34" charset="0"/>
            </a:endParaRPr>
          </a:p>
          <a:p>
            <a:pPr algn="just"/>
            <a:r>
              <a:rPr lang="ru-RU" altLang="ru-RU" sz="2400" b="1">
                <a:solidFill>
                  <a:srgbClr val="C00000"/>
                </a:solidFill>
                <a:latin typeface="Franklin Gothic Book" pitchFamily="34" charset="0"/>
              </a:rPr>
              <a:t>Коммерческим компаниям бывает необходима информация, которая может повлиять на процесс управления и сам бизнес. </a:t>
            </a:r>
            <a:endParaRPr lang="en-US" altLang="ru-RU" sz="2400" b="1">
              <a:solidFill>
                <a:srgbClr val="C00000"/>
              </a:solidFill>
              <a:latin typeface="Franklin Gothic Book" pitchFamily="34" charset="0"/>
            </a:endParaRPr>
          </a:p>
          <a:p>
            <a:pPr algn="just"/>
            <a:endParaRPr lang="ru-RU" altLang="ru-RU" sz="2400">
              <a:latin typeface="Franklin Gothic Book" pitchFamily="34" charset="0"/>
            </a:endParaRPr>
          </a:p>
          <a:p>
            <a:pPr algn="just"/>
            <a:r>
              <a:rPr lang="ru-RU" altLang="ru-RU" sz="2400" b="1">
                <a:latin typeface="Franklin Gothic Book" pitchFamily="34" charset="0"/>
              </a:rPr>
              <a:t>К такого рода информации относятся </a:t>
            </a:r>
          </a:p>
          <a:p>
            <a:pPr algn="just"/>
            <a:r>
              <a:rPr lang="ru-RU" altLang="ru-RU" sz="2400" b="1">
                <a:latin typeface="Franklin Gothic Book" pitchFamily="34" charset="0"/>
              </a:rPr>
              <a:t>сведения  о ценах на рынках и </a:t>
            </a:r>
            <a:r>
              <a:rPr lang="en-US" altLang="ru-RU" sz="2400" b="1">
                <a:latin typeface="Franklin Gothic Book" pitchFamily="34" charset="0"/>
              </a:rPr>
              <a:t> </a:t>
            </a:r>
            <a:r>
              <a:rPr lang="ru-RU" altLang="ru-RU" sz="2400" b="1">
                <a:latin typeface="Franklin Gothic Book" pitchFamily="34" charset="0"/>
              </a:rPr>
              <a:t>промышленных</a:t>
            </a:r>
            <a:endParaRPr lang="en-US" altLang="ru-RU" sz="2400" b="1">
              <a:latin typeface="Franklin Gothic Book" pitchFamily="34" charset="0"/>
            </a:endParaRPr>
          </a:p>
          <a:p>
            <a:pPr algn="just"/>
            <a:r>
              <a:rPr lang="ru-RU" altLang="ru-RU" sz="2400" b="1">
                <a:latin typeface="Franklin Gothic Book" pitchFamily="34" charset="0"/>
              </a:rPr>
              <a:t> стандартах в странах,</a:t>
            </a:r>
            <a:r>
              <a:rPr lang="en-US" altLang="ru-RU" sz="2400" b="1">
                <a:latin typeface="Franklin Gothic Book" pitchFamily="34" charset="0"/>
              </a:rPr>
              <a:t> </a:t>
            </a:r>
            <a:r>
              <a:rPr lang="ru-RU" altLang="ru-RU" sz="2400" b="1">
                <a:latin typeface="Franklin Gothic Book" pitchFamily="34" charset="0"/>
              </a:rPr>
              <a:t> где компания ведет свой</a:t>
            </a:r>
            <a:endParaRPr lang="en-US" altLang="ru-RU" sz="2400" b="1">
              <a:latin typeface="Franklin Gothic Book" pitchFamily="34" charset="0"/>
            </a:endParaRPr>
          </a:p>
          <a:p>
            <a:pPr algn="just"/>
            <a:r>
              <a:rPr lang="ru-RU" altLang="ru-RU" sz="2400" b="1">
                <a:latin typeface="Franklin Gothic Book" pitchFamily="34" charset="0"/>
              </a:rPr>
              <a:t> бизнес.</a:t>
            </a:r>
            <a:endParaRPr lang="en-US" altLang="ru-RU" sz="2400" b="1">
              <a:latin typeface="Franklin Gothic Book" pitchFamily="34" charset="0"/>
            </a:endParaRPr>
          </a:p>
          <a:p>
            <a:pPr algn="just"/>
            <a:r>
              <a:rPr lang="ru-RU" altLang="ru-RU" sz="2000">
                <a:latin typeface="Franklin Gothic Book" pitchFamily="34" charset="0"/>
              </a:rPr>
              <a:t> </a:t>
            </a:r>
          </a:p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285750" y="1857375"/>
            <a:ext cx="8358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  <a:p>
            <a:endParaRPr lang="ru-RU" altLang="ru-RU">
              <a:latin typeface="Franklin Gothic Book" pitchFamily="34" charset="0"/>
            </a:endParaRPr>
          </a:p>
        </p:txBody>
      </p:sp>
      <p:pic>
        <p:nvPicPr>
          <p:cNvPr id="11268" name="Рисунок 4" descr="hhhghh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989138"/>
            <a:ext cx="1484313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Рисунок 5" descr="mone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49725"/>
            <a:ext cx="1878012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Прямоугольник 5"/>
          <p:cNvSpPr>
            <a:spLocks noChangeArrowheads="1"/>
          </p:cNvSpPr>
          <p:nvPr/>
        </p:nvSpPr>
        <p:spPr bwMode="auto">
          <a:xfrm>
            <a:off x="2411413" y="3643313"/>
            <a:ext cx="64817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400" b="1">
                <a:solidFill>
                  <a:srgbClr val="C00000"/>
                </a:solidFill>
                <a:latin typeface="Franklin Gothic Book" pitchFamily="34" charset="0"/>
              </a:rPr>
              <a:t>В связи с этим возникает вопрос</a:t>
            </a:r>
            <a:r>
              <a:rPr lang="en-US" altLang="ru-RU" sz="2400" b="1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ru-RU" altLang="ru-RU" sz="2400" b="1">
                <a:solidFill>
                  <a:srgbClr val="C00000"/>
                </a:solidFill>
                <a:latin typeface="Franklin Gothic Book" pitchFamily="34" charset="0"/>
              </a:rPr>
              <a:t>о стоимости информации.</a:t>
            </a:r>
            <a:endParaRPr lang="en-US" altLang="ru-RU" sz="2400" b="1">
              <a:solidFill>
                <a:srgbClr val="C00000"/>
              </a:solidFill>
              <a:latin typeface="Franklin Gothic Book" pitchFamily="34" charset="0"/>
            </a:endParaRPr>
          </a:p>
          <a:p>
            <a:pPr algn="just"/>
            <a:endParaRPr lang="en-US" altLang="ru-RU" sz="2400">
              <a:latin typeface="Franklin Gothic Book" pitchFamily="34" charset="0"/>
            </a:endParaRPr>
          </a:p>
          <a:p>
            <a:pPr algn="just"/>
            <a:r>
              <a:rPr lang="ru-RU" altLang="ru-RU" sz="2400" b="1">
                <a:solidFill>
                  <a:srgbClr val="C00000"/>
                </a:solidFill>
                <a:latin typeface="Franklin Gothic Book" pitchFamily="34" charset="0"/>
              </a:rPr>
              <a:t>У различных компаний в случае применения одной и той же исходной информации при ведении бизнеса результаты будут разными. </a:t>
            </a:r>
            <a:r>
              <a:rPr lang="ru-RU" altLang="ru-RU" sz="2400" b="1">
                <a:latin typeface="Franklin Gothic Book" pitchFamily="34" charset="0"/>
              </a:rPr>
              <a:t>Соответственно </a:t>
            </a:r>
            <a:r>
              <a:rPr lang="ru-RU" altLang="ru-RU" sz="2400" b="1">
                <a:solidFill>
                  <a:srgbClr val="C00000"/>
                </a:solidFill>
                <a:latin typeface="Franklin Gothic Book" pitchFamily="34" charset="0"/>
              </a:rPr>
              <a:t>и экономия от этой информации будет отличаться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" descr="photos0-800x60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142875"/>
            <a:ext cx="3335337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323850" y="3357563"/>
            <a:ext cx="8534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400" b="1">
                <a:solidFill>
                  <a:srgbClr val="C00000"/>
                </a:solidFill>
                <a:latin typeface="Franklin Gothic Book" pitchFamily="34" charset="0"/>
              </a:rPr>
              <a:t>Информацию нельзя измерять  только </a:t>
            </a:r>
            <a:r>
              <a:rPr lang="en-US" altLang="ru-RU" sz="2400" b="1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ru-RU" altLang="ru-RU" sz="2400" b="1">
                <a:solidFill>
                  <a:srgbClr val="C00000"/>
                </a:solidFill>
                <a:latin typeface="Franklin Gothic Book" pitchFamily="34" charset="0"/>
              </a:rPr>
              <a:t>количественными характеристиками,</a:t>
            </a:r>
            <a:r>
              <a:rPr lang="en-US" altLang="ru-RU" sz="2400" b="1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ru-RU" altLang="ru-RU" sz="2400" b="1">
                <a:solidFill>
                  <a:srgbClr val="C00000"/>
                </a:solidFill>
                <a:latin typeface="Franklin Gothic Book" pitchFamily="34" charset="0"/>
              </a:rPr>
              <a:t>т.к. качество ее различно, следовательно,</a:t>
            </a:r>
            <a:r>
              <a:rPr lang="en-US" altLang="ru-RU" sz="2400" b="1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ru-RU" altLang="ru-RU" sz="2400" b="1">
                <a:solidFill>
                  <a:srgbClr val="C00000"/>
                </a:solidFill>
                <a:latin typeface="Franklin Gothic Book" pitchFamily="34" charset="0"/>
              </a:rPr>
              <a:t>различна и её стоимость.</a:t>
            </a:r>
          </a:p>
          <a:p>
            <a:pPr algn="just"/>
            <a:endParaRPr lang="ru-RU" altLang="ru-RU" sz="2400" b="1">
              <a:latin typeface="Franklin Gothic Book" pitchFamily="34" charset="0"/>
            </a:endParaRPr>
          </a:p>
          <a:p>
            <a:pPr algn="just"/>
            <a:r>
              <a:rPr lang="ru-RU" altLang="ru-RU" sz="2400" b="1"/>
              <a:t>В информационном обществе повышается значение информации как товара. </a:t>
            </a:r>
          </a:p>
          <a:p>
            <a:pPr algn="just"/>
            <a:endParaRPr lang="ru-RU" altLang="ru-RU" sz="2400" b="1">
              <a:latin typeface="Franklin Gothic Book" pitchFamily="34" charset="0"/>
            </a:endParaRPr>
          </a:p>
          <a:p>
            <a:pPr algn="just"/>
            <a:r>
              <a:rPr lang="ru-RU" altLang="ru-RU" sz="2400" b="1">
                <a:solidFill>
                  <a:srgbClr val="C00000"/>
                </a:solidFill>
                <a:latin typeface="Franklin Gothic Book" pitchFamily="34" charset="0"/>
              </a:rPr>
              <a:t>Стоимость информации как товара определяется трудом, вложенным в его производство.</a:t>
            </a:r>
          </a:p>
        </p:txBody>
      </p:sp>
      <p:sp>
        <p:nvSpPr>
          <p:cNvPr id="12292" name="Прямоугольник 5"/>
          <p:cNvSpPr>
            <a:spLocks noChangeArrowheads="1"/>
          </p:cNvSpPr>
          <p:nvPr/>
        </p:nvSpPr>
        <p:spPr bwMode="auto">
          <a:xfrm>
            <a:off x="285750" y="357188"/>
            <a:ext cx="52863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000" b="1">
                <a:latin typeface="Franklin Gothic Book" pitchFamily="34" charset="0"/>
              </a:rPr>
              <a:t>Потребности управления любой компании в информации практически не ограничены. </a:t>
            </a:r>
            <a:endParaRPr lang="en-US" altLang="ru-RU" sz="2000" b="1">
              <a:latin typeface="Franklin Gothic Book" pitchFamily="34" charset="0"/>
            </a:endParaRPr>
          </a:p>
          <a:p>
            <a:pPr algn="just"/>
            <a:endParaRPr lang="ru-RU" altLang="ru-RU" sz="2000" b="1">
              <a:latin typeface="Franklin Gothic Book" pitchFamily="34" charset="0"/>
            </a:endParaRPr>
          </a:p>
          <a:p>
            <a:pPr algn="just"/>
            <a:r>
              <a:rPr lang="ru-RU" altLang="ru-RU" sz="2000" b="1">
                <a:latin typeface="Franklin Gothic Book" pitchFamily="34" charset="0"/>
              </a:rPr>
              <a:t>Приобретение дополнительной </a:t>
            </a:r>
            <a:r>
              <a:rPr lang="en-US" altLang="ru-RU" sz="2000" b="1">
                <a:latin typeface="Franklin Gothic Book" pitchFamily="34" charset="0"/>
              </a:rPr>
              <a:t> </a:t>
            </a:r>
            <a:r>
              <a:rPr lang="ru-RU" altLang="ru-RU" sz="2000" b="1">
                <a:latin typeface="Franklin Gothic Book" pitchFamily="34" charset="0"/>
              </a:rPr>
              <a:t>информации приводит, как правило,</a:t>
            </a:r>
            <a:r>
              <a:rPr lang="en-US" altLang="ru-RU" sz="2000" b="1">
                <a:latin typeface="Franklin Gothic Book" pitchFamily="34" charset="0"/>
              </a:rPr>
              <a:t> </a:t>
            </a:r>
            <a:r>
              <a:rPr lang="ru-RU" altLang="ru-RU" sz="2000" b="1">
                <a:latin typeface="Franklin Gothic Book" pitchFamily="34" charset="0"/>
              </a:rPr>
              <a:t> к серьезным затратам. </a:t>
            </a:r>
          </a:p>
        </p:txBody>
      </p:sp>
      <p:pic>
        <p:nvPicPr>
          <p:cNvPr id="12293" name="Рисунок 2" descr="125682596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349500"/>
            <a:ext cx="1260475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357188" y="357188"/>
            <a:ext cx="85010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ru-RU" sz="2400" b="1">
                <a:solidFill>
                  <a:srgbClr val="C00000"/>
                </a:solidFill>
              </a:rPr>
              <a:t>C</a:t>
            </a:r>
            <a:r>
              <a:rPr lang="ru-RU" altLang="ru-RU" sz="2400" b="1">
                <a:solidFill>
                  <a:srgbClr val="C00000"/>
                </a:solidFill>
              </a:rPr>
              <a:t>уществуют  три главные причины тому, что информация имеет свою стоимость для бизнеса:</a:t>
            </a:r>
          </a:p>
          <a:p>
            <a:r>
              <a:rPr lang="ru-RU" altLang="ru-RU" sz="2400" b="1">
                <a:solidFill>
                  <a:srgbClr val="C00000"/>
                </a:solidFill>
              </a:rPr>
              <a:t>1. Информация снижает неопределенность в связи с решениями, имеющими экономические последствия. </a:t>
            </a:r>
          </a:p>
          <a:p>
            <a:r>
              <a:rPr lang="ru-RU" altLang="ru-RU" sz="2400" b="1">
                <a:solidFill>
                  <a:srgbClr val="C00000"/>
                </a:solidFill>
              </a:rPr>
              <a:t>2. Она влияет на поведение людей, и это также имеет экономические последствия. </a:t>
            </a:r>
          </a:p>
          <a:p>
            <a:r>
              <a:rPr lang="ru-RU" altLang="ru-RU" sz="2400" b="1">
                <a:solidFill>
                  <a:srgbClr val="C00000"/>
                </a:solidFill>
              </a:rPr>
              <a:t>3. Иногда информация сама обладает собственной рыночной стоимостью.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428625" y="5715000"/>
            <a:ext cx="8143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ru-RU"/>
          </a:p>
          <a:p>
            <a:endParaRPr lang="ru-RU" altLang="ru-RU"/>
          </a:p>
          <a:p>
            <a:endParaRPr lang="en-US" altLang="ru-RU"/>
          </a:p>
          <a:p>
            <a:endParaRPr lang="ru-RU" altLang="ru-RU"/>
          </a:p>
        </p:txBody>
      </p:sp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179388" y="3500438"/>
            <a:ext cx="45720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000"/>
              <a:t>Рынок информационных услуг и продуктов представляет собой совокупность экономических, правовых и организационных отношений по продаже и покупке, услуг между поставщиками и потребителями и характеризуется определенной номенклатурой услуг, условиями и механизмами их предоставления и ценами.</a:t>
            </a:r>
          </a:p>
        </p:txBody>
      </p:sp>
      <p:pic>
        <p:nvPicPr>
          <p:cNvPr id="13317" name="Рисунок 3" descr="clip214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7163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857250" y="214313"/>
            <a:ext cx="7215188" cy="523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C00000"/>
                </a:solidFill>
                <a:latin typeface="Arial" pitchFamily="34" charset="0"/>
              </a:rPr>
              <a:t>Сектора информационного рынка 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14313" y="1214438"/>
            <a:ext cx="2500312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 b="1">
                <a:solidFill>
                  <a:srgbClr val="CC0099"/>
                </a:solidFill>
                <a:latin typeface="Arial" charset="0"/>
              </a:rPr>
              <a:t>Деловая информация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928938" y="1143000"/>
            <a:ext cx="2428875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 b="1">
                <a:solidFill>
                  <a:srgbClr val="CC0099"/>
                </a:solidFill>
                <a:latin typeface="Arial" charset="0"/>
              </a:rPr>
              <a:t>Информация для специалистов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6143625" y="1143000"/>
            <a:ext cx="2786063" cy="923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 b="1">
                <a:solidFill>
                  <a:srgbClr val="CC0099"/>
                </a:solidFill>
                <a:latin typeface="Arial" charset="0"/>
              </a:rPr>
              <a:t>Массовая, потребительская информация</a:t>
            </a: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142875" y="2286000"/>
            <a:ext cx="1571625" cy="923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>
                <a:solidFill>
                  <a:srgbClr val="7030A0"/>
                </a:solidFill>
                <a:latin typeface="Arial" charset="0"/>
              </a:rPr>
              <a:t>Биржевая и финансовая информация</a:t>
            </a:r>
            <a:endParaRPr lang="en-US" altLang="ru-RU" sz="180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142875" y="3357563"/>
            <a:ext cx="2143125" cy="1200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>
                <a:solidFill>
                  <a:srgbClr val="342F91"/>
                </a:solidFill>
                <a:latin typeface="Arial" charset="0"/>
              </a:rPr>
              <a:t>Экономическая и статистическая демографическая информация</a:t>
            </a:r>
            <a:endParaRPr lang="en-US" altLang="ru-RU" sz="1800">
              <a:solidFill>
                <a:srgbClr val="342F91"/>
              </a:solidFill>
              <a:latin typeface="Arial" charset="0"/>
            </a:endParaRP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142875" y="4714875"/>
            <a:ext cx="1785938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>
                <a:solidFill>
                  <a:srgbClr val="342F91"/>
                </a:solidFill>
                <a:latin typeface="Arial" charset="0"/>
              </a:rPr>
              <a:t>Коммерческая информация</a:t>
            </a:r>
            <a:endParaRPr lang="en-US" altLang="ru-RU" sz="1800">
              <a:solidFill>
                <a:srgbClr val="342F91"/>
              </a:solidFill>
              <a:latin typeface="Arial" charset="0"/>
            </a:endParaRPr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3643313" y="2357438"/>
            <a:ext cx="2357437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>
                <a:solidFill>
                  <a:srgbClr val="342F91"/>
                </a:solidFill>
                <a:latin typeface="Arial" charset="0"/>
              </a:rPr>
              <a:t>Профессиональная информация</a:t>
            </a:r>
          </a:p>
        </p:txBody>
      </p:sp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3643313" y="3214688"/>
            <a:ext cx="2428875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>
                <a:solidFill>
                  <a:srgbClr val="342F91"/>
                </a:solidFill>
                <a:latin typeface="Arial" charset="0"/>
              </a:rPr>
              <a:t>Научно-техническая информация</a:t>
            </a:r>
          </a:p>
        </p:txBody>
      </p:sp>
      <p:sp>
        <p:nvSpPr>
          <p:cNvPr id="14347" name="TextBox 10"/>
          <p:cNvSpPr txBox="1">
            <a:spLocks noChangeArrowheads="1"/>
          </p:cNvSpPr>
          <p:nvPr/>
        </p:nvSpPr>
        <p:spPr bwMode="auto">
          <a:xfrm>
            <a:off x="3714750" y="4071938"/>
            <a:ext cx="2071688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>
                <a:solidFill>
                  <a:srgbClr val="342F91"/>
                </a:solidFill>
                <a:latin typeface="Arial" charset="0"/>
              </a:rPr>
              <a:t>Доступ к первоисточникам</a:t>
            </a:r>
          </a:p>
        </p:txBody>
      </p:sp>
      <p:sp>
        <p:nvSpPr>
          <p:cNvPr id="14348" name="TextBox 11"/>
          <p:cNvSpPr txBox="1">
            <a:spLocks noChangeArrowheads="1"/>
          </p:cNvSpPr>
          <p:nvPr/>
        </p:nvSpPr>
        <p:spPr bwMode="auto">
          <a:xfrm>
            <a:off x="7000875" y="2428875"/>
            <a:ext cx="2000250" cy="923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>
                <a:solidFill>
                  <a:srgbClr val="342F91"/>
                </a:solidFill>
                <a:latin typeface="Arial" charset="0"/>
              </a:rPr>
              <a:t>Массовая, потребительская информация</a:t>
            </a:r>
          </a:p>
        </p:txBody>
      </p:sp>
      <p:sp>
        <p:nvSpPr>
          <p:cNvPr id="14349" name="TextBox 12"/>
          <p:cNvSpPr txBox="1">
            <a:spLocks noChangeArrowheads="1"/>
          </p:cNvSpPr>
          <p:nvPr/>
        </p:nvSpPr>
        <p:spPr bwMode="auto">
          <a:xfrm>
            <a:off x="6786563" y="3643313"/>
            <a:ext cx="2214562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>
                <a:solidFill>
                  <a:srgbClr val="342F91"/>
                </a:solidFill>
                <a:latin typeface="Arial" charset="0"/>
              </a:rPr>
              <a:t>Новости и литература</a:t>
            </a:r>
          </a:p>
        </p:txBody>
      </p:sp>
      <p:sp>
        <p:nvSpPr>
          <p:cNvPr id="14350" name="TextBox 13"/>
          <p:cNvSpPr txBox="1">
            <a:spLocks noChangeArrowheads="1"/>
          </p:cNvSpPr>
          <p:nvPr/>
        </p:nvSpPr>
        <p:spPr bwMode="auto">
          <a:xfrm>
            <a:off x="6786563" y="4572000"/>
            <a:ext cx="2214562" cy="923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>
                <a:solidFill>
                  <a:srgbClr val="342F91"/>
                </a:solidFill>
                <a:latin typeface="Arial" charset="0"/>
              </a:rPr>
              <a:t>Потребительская и развлекательная информация</a:t>
            </a:r>
          </a:p>
        </p:txBody>
      </p:sp>
      <p:sp>
        <p:nvSpPr>
          <p:cNvPr id="14351" name="TextBox 14"/>
          <p:cNvSpPr txBox="1">
            <a:spLocks noChangeArrowheads="1"/>
          </p:cNvSpPr>
          <p:nvPr/>
        </p:nvSpPr>
        <p:spPr bwMode="auto">
          <a:xfrm>
            <a:off x="142875" y="5500688"/>
            <a:ext cx="2071688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marL="342900" indent="-342900"/>
            <a:r>
              <a:rPr lang="ru-RU" altLang="ru-RU" sz="1800">
                <a:solidFill>
                  <a:srgbClr val="342F91"/>
                </a:solidFill>
                <a:latin typeface="Arial" charset="0"/>
              </a:rPr>
              <a:t>Деловые новости</a:t>
            </a:r>
            <a:endParaRPr lang="en-US" altLang="ru-RU" sz="1800">
              <a:solidFill>
                <a:srgbClr val="342F91"/>
              </a:solidFill>
              <a:latin typeface="Arial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5036344" y="3536157"/>
            <a:ext cx="293052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500813" y="5000625"/>
            <a:ext cx="28575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500813" y="4143375"/>
            <a:ext cx="28575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500813" y="2928938"/>
            <a:ext cx="500062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715169" y="3785394"/>
            <a:ext cx="385762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>
            <a:off x="2214563" y="5715000"/>
            <a:ext cx="42862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>
            <a:off x="1928813" y="5000625"/>
            <a:ext cx="71437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2286000" y="4071938"/>
            <a:ext cx="3571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>
            <a:off x="1714500" y="2857500"/>
            <a:ext cx="9286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1822450" y="3106738"/>
            <a:ext cx="264318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143250" y="4429125"/>
            <a:ext cx="571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143250" y="3643313"/>
            <a:ext cx="500063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143250" y="2786063"/>
            <a:ext cx="500063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3642519" y="927894"/>
            <a:ext cx="428625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143750" y="714375"/>
            <a:ext cx="642938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0800000" flipV="1">
            <a:off x="1071563" y="714375"/>
            <a:ext cx="714375" cy="5000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500" y="5715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800">
                <a:latin typeface="+mj-lt"/>
                <a:ea typeface="+mj-ea"/>
                <a:cs typeface="+mj-cs"/>
              </a:rPr>
              <a:t>Правовое регулирование</a:t>
            </a:r>
            <a:endParaRPr lang="ru-RU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71500" y="1744663"/>
            <a:ext cx="7772400" cy="4572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1313" indent="341313" fontAlgn="auto">
              <a:spcBef>
                <a:spcPts val="875"/>
              </a:spcBef>
              <a:spcAft>
                <a:spcPts val="0"/>
              </a:spcAft>
              <a:buClr>
                <a:srgbClr val="FFFFCC"/>
              </a:buClr>
              <a:buSzPct val="7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341313" indent="341313" algn="just" fontAlgn="auto">
              <a:spcBef>
                <a:spcPts val="875"/>
              </a:spcBef>
              <a:spcAft>
                <a:spcPts val="0"/>
              </a:spcAft>
              <a:buClr>
                <a:srgbClr val="FFFFCC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b="1" dirty="0" err="1">
                <a:latin typeface="Arial" pitchFamily="34" charset="0"/>
                <a:cs typeface="Arial" pitchFamily="34" charset="0"/>
              </a:rPr>
              <a:t>Главная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  <a:cs typeface="Arial" pitchFamily="34" charset="0"/>
              </a:rPr>
              <a:t>тенденция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2800" b="1" dirty="0" err="1">
                <a:latin typeface="Arial" pitchFamily="34" charset="0"/>
                <a:cs typeface="Arial" pitchFamily="34" charset="0"/>
              </a:rPr>
              <a:t>характеризующая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  <a:cs typeface="Arial" pitchFamily="34" charset="0"/>
              </a:rPr>
              <a:t>развитие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  <a:cs typeface="Arial" pitchFamily="34" charset="0"/>
              </a:rPr>
              <a:t>современных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GB" sz="2800" b="1" dirty="0" err="1">
                <a:latin typeface="Arial" pitchFamily="34" charset="0"/>
                <a:cs typeface="Arial" pitchFamily="34" charset="0"/>
              </a:rPr>
              <a:t>информационных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  <a:cs typeface="Arial" pitchFamily="34" charset="0"/>
              </a:rPr>
              <a:t>технологий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рост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числа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компьютерных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преступлений</a:t>
            </a:r>
            <a:r>
              <a:rPr lang="ru-RU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связанных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ними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хищений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конфиденциальной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иной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информации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также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материальных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потерь</a:t>
            </a:r>
            <a:r>
              <a:rPr lang="en-GB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1313" indent="341313" algn="just" fontAlgn="auto">
              <a:spcBef>
                <a:spcPts val="875"/>
              </a:spcBef>
              <a:spcAft>
                <a:spcPts val="0"/>
              </a:spcAft>
              <a:buClr>
                <a:srgbClr val="FFFFCC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Следовательно, очень важной становится проблема </a:t>
            </a:r>
            <a:r>
              <a:rPr lang="en-GB" sz="2800" b="1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щ</a:t>
            </a:r>
            <a:r>
              <a:rPr lang="en-GB" sz="2800" b="1" dirty="0" err="1">
                <a:latin typeface="Arial" pitchFamily="34" charset="0"/>
                <a:cs typeface="Arial" pitchFamily="34" charset="0"/>
              </a:rPr>
              <a:t>ит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ы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  <a:cs typeface="Arial" pitchFamily="34" charset="0"/>
              </a:rPr>
              <a:t>информации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341313" indent="341313" algn="just" fontAlgn="auto">
              <a:spcBef>
                <a:spcPts val="875"/>
              </a:spcBef>
              <a:spcAft>
                <a:spcPts val="0"/>
              </a:spcAft>
              <a:buClr>
                <a:srgbClr val="FFFFCC"/>
              </a:buClr>
              <a:buSzPct val="7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3200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Правовое регулирование </a:t>
            </a:r>
            <a:br>
              <a:rPr lang="ru-RU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Российской Федерации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357313"/>
            <a:ext cx="8229600" cy="53578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i="1">
                <a:latin typeface="+mn-lt"/>
              </a:rPr>
              <a:t>Закон «О правовой охране программ для ЭВМ и баз данных» </a:t>
            </a:r>
            <a:r>
              <a:rPr lang="ru-RU" sz="2400">
                <a:latin typeface="+mn-lt"/>
              </a:rPr>
              <a:t>регламентирует юридические вопросы, связанные с авторскими правами на программные продукты и базы данных.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i="1">
                <a:latin typeface="+mn-lt"/>
              </a:rPr>
              <a:t>Закон «Об информации, информатизации и защите информации» </a:t>
            </a:r>
            <a:r>
              <a:rPr lang="ru-RU" sz="2400">
                <a:latin typeface="+mn-lt"/>
              </a:rPr>
              <a:t>позволяет защищать информационные ресурсы (личные и общественные) от искажения, порчи, уничтожения.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>
                <a:latin typeface="+mn-lt"/>
              </a:rPr>
              <a:t>В </a:t>
            </a:r>
            <a:r>
              <a:rPr lang="ru-RU" sz="2400" b="1" i="1">
                <a:latin typeface="+mn-lt"/>
              </a:rPr>
              <a:t>Уголовном кодексе РФ </a:t>
            </a:r>
            <a:r>
              <a:rPr lang="ru-RU" sz="2400">
                <a:latin typeface="+mn-lt"/>
              </a:rPr>
              <a:t>имеется раздел «Преступления в сфере компьютерной информации». Он предусматривает наказания за: </a:t>
            </a:r>
          </a:p>
          <a:p>
            <a:pPr marL="900000" indent="-51435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>
                <a:latin typeface="+mn-lt"/>
              </a:rPr>
              <a:t>Неправомерный доступ к компьютерной информации;</a:t>
            </a:r>
          </a:p>
          <a:p>
            <a:pPr marL="900000" indent="-51435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>
                <a:latin typeface="+mn-lt"/>
              </a:rPr>
              <a:t>Создание, использование и распространение вредоносных программ для ЭВМ;</a:t>
            </a:r>
          </a:p>
          <a:p>
            <a:pPr marL="900000" indent="-51435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>
                <a:latin typeface="+mn-lt"/>
              </a:rPr>
              <a:t>Умышленное нарушение правил эксплуатации ЭВМ и их сетей.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Информационное право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Право распоряжения </a:t>
            </a:r>
            <a:r>
              <a:rPr lang="ru-RU" dirty="0" smtClean="0"/>
              <a:t>состоит в том, что только субъект-владелец информации имеет право определять, кому эта информация может быть предоставлена.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Право владения </a:t>
            </a:r>
            <a:r>
              <a:rPr lang="ru-RU" dirty="0" smtClean="0"/>
              <a:t>должно обеспечивать субъекту-владельцу информации хранение информации в неизменном виде. Никто, кроме него, не может ее изменять.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Право пользования </a:t>
            </a:r>
            <a:r>
              <a:rPr lang="ru-RU" dirty="0" smtClean="0"/>
              <a:t>предоставляет субъекту владельцу информации право ее использования только в своих интересах.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5" descr="диск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4786313"/>
            <a:ext cx="2316162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1868487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Право собственности регулируется и охраняется государственной инфраструктурой</a:t>
            </a:r>
            <a:r>
              <a:rPr lang="ru-RU" sz="4400" dirty="0">
                <a:latin typeface="+mj-lt"/>
                <a:ea typeface="+mj-ea"/>
                <a:cs typeface="+mj-cs"/>
              </a:rPr>
              <a:t>:</a:t>
            </a: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642910" y="1643050"/>
          <a:ext cx="8229600" cy="3554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88" y="4286250"/>
            <a:ext cx="671512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Знак охраны авторского права: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©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Имя правообладателя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Год первого выпуска программы в свет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278</TotalTime>
  <Words>889</Words>
  <Application>Microsoft Office PowerPoint</Application>
  <PresentationFormat>Экран (4:3)</PresentationFormat>
  <Paragraphs>151</Paragraphs>
  <Slides>18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Franklin Gothic Medium</vt:lpstr>
      <vt:lpstr>Franklin Gothic Book</vt:lpstr>
      <vt:lpstr>Wingdings 2</vt:lpstr>
      <vt:lpstr>Calibri</vt:lpstr>
      <vt:lpstr>Comic Sans MS</vt:lpstr>
      <vt:lpstr>Wingdings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Информационное право</vt:lpstr>
      <vt:lpstr>Презентация PowerPoint</vt:lpstr>
      <vt:lpstr>Информационная безопасность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Дима</cp:lastModifiedBy>
  <cp:revision>37</cp:revision>
  <dcterms:created xsi:type="dcterms:W3CDTF">2011-09-04T12:26:56Z</dcterms:created>
  <dcterms:modified xsi:type="dcterms:W3CDTF">2020-03-21T10:13:48Z</dcterms:modified>
</cp:coreProperties>
</file>