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91" r:id="rId6"/>
    <p:sldId id="274" r:id="rId7"/>
    <p:sldId id="285" r:id="rId8"/>
    <p:sldId id="292" r:id="rId9"/>
    <p:sldId id="275" r:id="rId10"/>
    <p:sldId id="296" r:id="rId11"/>
    <p:sldId id="276" r:id="rId12"/>
    <p:sldId id="277" r:id="rId13"/>
    <p:sldId id="278" r:id="rId14"/>
    <p:sldId id="300" r:id="rId15"/>
    <p:sldId id="279" r:id="rId16"/>
    <p:sldId id="305" r:id="rId17"/>
    <p:sldId id="280" r:id="rId18"/>
    <p:sldId id="307" r:id="rId19"/>
    <p:sldId id="286" r:id="rId20"/>
    <p:sldId id="289" r:id="rId21"/>
    <p:sldId id="281" r:id="rId22"/>
    <p:sldId id="287" r:id="rId23"/>
    <p:sldId id="267" r:id="rId24"/>
    <p:sldId id="284" r:id="rId25"/>
    <p:sldId id="268" r:id="rId26"/>
    <p:sldId id="269" r:id="rId27"/>
    <p:sldId id="270" r:id="rId28"/>
    <p:sldId id="271" r:id="rId29"/>
    <p:sldId id="272" r:id="rId30"/>
    <p:sldId id="273" r:id="rId31"/>
    <p:sldId id="282" r:id="rId32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9F0"/>
    <a:srgbClr val="6666FF"/>
    <a:srgbClr val="DB1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5ECBE99-BC18-49F0-BDAE-04BD58E1C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4259DE8-5B91-43F0-9BFF-301DD49F1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004A3142-FF25-4393-ADB3-855C7E8E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297A-71B9-4D3A-8200-98519B07C2D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C378E79-47E9-4E5A-BEC7-E6EF06B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CBDB54E-337A-469C-95F8-C96BAF77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8ECC-FC6F-4169-A70E-BA51AAE1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415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DD4496C-65F1-4328-BE56-A234B3C9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27F4EC2-42CD-47A0-8F20-78DB81EB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313ABB23-F7C2-4AFE-BC90-8675F728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297A-71B9-4D3A-8200-98519B07C2D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4FE1F30-F040-4571-9FC6-3ED28AF4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0918887-615F-419C-9DE9-C908DAA3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8ECC-FC6F-4169-A70E-BA51AAE1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984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32B7A6D-0D53-447D-AD1B-331FF010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297A-71B9-4D3A-8200-98519B07C2D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51EB0199-F21D-4A54-B018-31B09139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D6EB77D4-B20D-406F-A863-9B98FE5C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8ECC-FC6F-4169-A70E-BA51AAE1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086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F1A8EE5C-F8FD-47A5-B2F8-B38798F3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CD1A945-FCDA-477F-BD61-E6A99B7C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9F99ECA-4296-420B-96CB-9F5036D5C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297A-71B9-4D3A-8200-98519B07C2D2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DDE24E6B-5768-4ABB-8A38-D28EC3B31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C523470A-EDBA-4BAF-AE46-510626277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8ECC-FC6F-4169-A70E-BA51AAE1C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0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AFDC9F6-DA93-49D1-AF65-35091FCB2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D6DBACC-6100-48AF-A9E8-E7DC476F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rgbClr val="DB1584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E890964-45B1-4439-AE3C-C0D62E1F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6" y="101192"/>
            <a:ext cx="11399520" cy="1655762"/>
          </a:xfrm>
        </p:spPr>
        <p:txBody>
          <a:bodyPr/>
          <a:lstStyle/>
          <a:p>
            <a:r>
              <a:rPr lang="ru-RU"/>
              <a:t>ГБПОУ РК «Симферопольский колледж сферы обслуживания и дизайна»</a:t>
            </a:r>
          </a:p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AE3DF10C-900F-4653-B5A1-418E8F1D789B}"/>
              </a:ext>
            </a:extLst>
          </p:cNvPr>
          <p:cNvSpPr txBox="1"/>
          <p:nvPr/>
        </p:nvSpPr>
        <p:spPr>
          <a:xfrm>
            <a:off x="2268584" y="5872983"/>
            <a:ext cx="617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Председатель ЦК  Медведева Ольга Александровна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065B8479-4A9C-4C2E-9840-5BAE05021098}"/>
              </a:ext>
            </a:extLst>
          </p:cNvPr>
          <p:cNvSpPr txBox="1"/>
          <p:nvPr/>
        </p:nvSpPr>
        <p:spPr>
          <a:xfrm>
            <a:off x="470263" y="1032356"/>
            <a:ext cx="9144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>
                <a:ln w="28575">
                  <a:solidFill>
                    <a:srgbClr val="DB158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ad Script" panose="02000000000000000000" pitchFamily="2" charset="0"/>
              </a:rPr>
              <a:t>Предметная неделя</a:t>
            </a:r>
          </a:p>
          <a:p>
            <a:r>
              <a:rPr lang="ru-RU" sz="2400" b="1" i="1">
                <a:solidFill>
                  <a:srgbClr val="DB1584"/>
                </a:solidFill>
              </a:rPr>
              <a:t>ЦК «Технология легкой промышленности»</a:t>
            </a:r>
          </a:p>
          <a:p>
            <a:endParaRPr lang="ru-RU" sz="2400" b="1" i="1">
              <a:solidFill>
                <a:srgbClr val="DB1584"/>
              </a:solidFill>
            </a:endParaRPr>
          </a:p>
          <a:p>
            <a:r>
              <a:rPr lang="ru-RU" sz="2400" b="1" i="1">
                <a:solidFill>
                  <a:srgbClr val="DB1584"/>
                </a:solidFill>
              </a:rPr>
              <a:t>Профессии «Портной», </a:t>
            </a:r>
          </a:p>
          <a:p>
            <a:r>
              <a:rPr lang="ru-RU" sz="2400" b="1" i="1">
                <a:solidFill>
                  <a:srgbClr val="DB1584"/>
                </a:solidFill>
              </a:rPr>
              <a:t>                                     «Закройщик»</a:t>
            </a:r>
          </a:p>
        </p:txBody>
      </p:sp>
    </p:spTree>
    <p:extLst>
      <p:ext uri="{BB962C8B-B14F-4D97-AF65-F5344CB8AC3E}">
        <p14:creationId xmlns:p14="http://schemas.microsoft.com/office/powerpoint/2010/main" val="17419885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90C5~1\AppData\Local\Temp\Rar$DIa2984.22776\DSCF9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5" r="26658"/>
          <a:stretch>
            <a:fillRect/>
          </a:stretch>
        </p:blipFill>
        <p:spPr bwMode="auto">
          <a:xfrm>
            <a:off x="421279" y="213755"/>
            <a:ext cx="2381298" cy="397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90C5~1\AppData\Local\Temp\Rar$DIa2984.34377\DSCF9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25524"/>
          <a:stretch>
            <a:fillRect/>
          </a:stretch>
        </p:blipFill>
        <p:spPr bwMode="auto">
          <a:xfrm>
            <a:off x="3111334" y="213755"/>
            <a:ext cx="2471585" cy="397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90C5~1\AppData\Local\Temp\Rar$DIa2984.38105\DSCF9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0" r="25516"/>
          <a:stretch>
            <a:fillRect/>
          </a:stretch>
        </p:blipFill>
        <p:spPr bwMode="auto">
          <a:xfrm>
            <a:off x="6017326" y="213755"/>
            <a:ext cx="2532189" cy="397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3" r="22783"/>
          <a:stretch>
            <a:fillRect/>
          </a:stretch>
        </p:blipFill>
        <p:spPr bwMode="auto">
          <a:xfrm>
            <a:off x="9001497" y="209301"/>
            <a:ext cx="2678978" cy="398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r="16080"/>
          <a:stretch>
            <a:fillRect/>
          </a:stretch>
        </p:blipFill>
        <p:spPr bwMode="auto">
          <a:xfrm>
            <a:off x="2101932" y="3049283"/>
            <a:ext cx="1964048" cy="351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4575"/>
          <a:stretch>
            <a:fillRect/>
          </a:stretch>
        </p:blipFill>
        <p:spPr bwMode="auto">
          <a:xfrm>
            <a:off x="7702078" y="3022769"/>
            <a:ext cx="2118008" cy="353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012" y="3022769"/>
            <a:ext cx="1829831" cy="353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914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83A3F2FC-D4A3-46A7-9AD5-26528768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842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</a:t>
            </a:r>
            <a:r>
              <a:rPr lang="ru-RU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«Любимая классика. Куртки»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BF9C80F1-C294-42F1-98F8-71DA4E17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7" y="1018103"/>
            <a:ext cx="11927774" cy="4351338"/>
          </a:xfrm>
        </p:spPr>
        <p:txBody>
          <a:bodyPr>
            <a:normAutofit/>
          </a:bodyPr>
          <a:lstStyle/>
          <a:p>
            <a:r>
              <a:rPr lang="ru-RU" sz="2400"/>
              <a:t>Стеганые  куртки вот уже который сезон занимают место фаворитов межсезонья. Укороченные варианты лучше выбирать максимально свободные, а вот с длинными модными куртками всё  по- старому неизменно прямой силуэт и лёгкий оверсайз.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r="35360"/>
          <a:stretch>
            <a:fillRect/>
          </a:stretch>
        </p:blipFill>
        <p:spPr bwMode="auto">
          <a:xfrm>
            <a:off x="213756" y="2536393"/>
            <a:ext cx="2095489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8" r="27683"/>
          <a:stretch>
            <a:fillRect/>
          </a:stretch>
        </p:blipFill>
        <p:spPr bwMode="auto">
          <a:xfrm>
            <a:off x="2576945" y="2536393"/>
            <a:ext cx="2131780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2" r="29592"/>
          <a:stretch>
            <a:fillRect/>
          </a:stretch>
        </p:blipFill>
        <p:spPr bwMode="auto">
          <a:xfrm>
            <a:off x="5082639" y="2536393"/>
            <a:ext cx="1955470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r="31682"/>
          <a:stretch>
            <a:fillRect/>
          </a:stretch>
        </p:blipFill>
        <p:spPr bwMode="auto">
          <a:xfrm>
            <a:off x="7279574" y="2536393"/>
            <a:ext cx="2032490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r="40120"/>
          <a:stretch>
            <a:fillRect/>
          </a:stretch>
        </p:blipFill>
        <p:spPr bwMode="auto">
          <a:xfrm>
            <a:off x="9607136" y="2536393"/>
            <a:ext cx="1604823" cy="395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829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3854131E-12CD-448E-A3C8-439E846F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" y="18256"/>
            <a:ext cx="10515600" cy="104052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«Любимая классика. Шубы»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C1D769D-4741-49F5-B0BA-2AFFDD36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" y="982476"/>
            <a:ext cx="11844648" cy="4351338"/>
          </a:xfrm>
        </p:spPr>
        <p:txBody>
          <a:bodyPr>
            <a:norm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Последние годы, взяв ориентир на  экологичное  потребление, мир приветствует отказ от натурального меха и использование его искусственных  эко-аналогов. Сегодня экомех не уступает натуральному ни визуально, ни по тактильным ощущениям. А уж цветов — вся палитра и в шубах, и в куртках!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r="23932"/>
          <a:stretch>
            <a:fillRect/>
          </a:stretch>
        </p:blipFill>
        <p:spPr bwMode="auto">
          <a:xfrm>
            <a:off x="8360230" y="2470068"/>
            <a:ext cx="1770842" cy="396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-8051" r="-2018" b="8051"/>
          <a:stretch>
            <a:fillRect/>
          </a:stretch>
        </p:blipFill>
        <p:spPr bwMode="auto">
          <a:xfrm>
            <a:off x="1531917" y="2113807"/>
            <a:ext cx="6477350" cy="431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679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08EFFD8C-76F2-410E-8264-72C87AD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8255"/>
            <a:ext cx="10028712" cy="92502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«Тартан»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9204BE2-8849-411C-88BA-D7D1E15A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05" y="780597"/>
            <a:ext cx="11904024" cy="4351338"/>
          </a:xfrm>
        </p:spPr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Клетка – строгая, респектабельная, цветная, чёрно-белая, какая угодно, но только не устаревшая. Есть в мире вечные ценности, и клетка – одна из них…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коллекции «Тартан» так изначально шотландцы называли клетчатую ткань, представлены платья, жакеты, брюки, выполненные из костюмной ткани в  клетку ярких разнообразных оттенков с контрастной отделкой.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мужской моде официальный костюм сохранился для соблюдения условностей, а как его альтернатива предлагается свободный стиль, сочетающий классические   ткани с трикотажной отделкой, вязаной вручную.</a:t>
            </a:r>
          </a:p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13979" b="15891"/>
          <a:stretch>
            <a:fillRect/>
          </a:stretch>
        </p:blipFill>
        <p:spPr bwMode="auto">
          <a:xfrm>
            <a:off x="130630" y="3483409"/>
            <a:ext cx="5130140" cy="299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687" y="3300309"/>
            <a:ext cx="4897066" cy="340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27370"/>
          <a:stretch>
            <a:fillRect/>
          </a:stretch>
        </p:blipFill>
        <p:spPr bwMode="auto">
          <a:xfrm>
            <a:off x="5498490" y="3196461"/>
            <a:ext cx="1915197" cy="366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967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5234" b="16653"/>
          <a:stretch>
            <a:fillRect/>
          </a:stretch>
        </p:blipFill>
        <p:spPr bwMode="auto">
          <a:xfrm>
            <a:off x="2826327" y="3036094"/>
            <a:ext cx="6861361" cy="372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6455" r="31444" b="8665"/>
          <a:stretch>
            <a:fillRect/>
          </a:stretch>
        </p:blipFill>
        <p:spPr bwMode="auto">
          <a:xfrm>
            <a:off x="8497408" y="257268"/>
            <a:ext cx="3457085" cy="37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21267"/>
          <a:stretch>
            <a:fillRect/>
          </a:stretch>
        </p:blipFill>
        <p:spPr bwMode="auto">
          <a:xfrm>
            <a:off x="154379" y="257269"/>
            <a:ext cx="3811979" cy="372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235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D1E90308-E15E-4757-BC9D-BC7AFF3C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9635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«Яркая палитра лета»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BBB6A394-5F40-4432-989C-C316B7C6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79" y="950026"/>
            <a:ext cx="11939649" cy="3932526"/>
          </a:xfrm>
        </p:spPr>
        <p:txBody>
          <a:bodyPr>
            <a:norm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Если у вас полный шкаф нарядов и опять нечего одеть на свидание, настоятельно рекомендуем пошить очередное модное платье, за час до свиданья!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Милым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дамам и девушкам предлагаем платья с самыми разнообразными фасонами и расцветками, подходящие для работы, для выхода в свет или же просто для вечерних прогулок.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наступлением долгожданного тепла мы наконец можем достать из гардероба лёгкие платья, летящие юбки , нарядные блузки,  модные костюмы. Но любой образ будет неполным без аксессуаров —  шляпы, очки, сумки, бижутерия!</a:t>
            </a:r>
          </a:p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7703" b="11776"/>
          <a:stretch>
            <a:fillRect/>
          </a:stretch>
        </p:blipFill>
        <p:spPr bwMode="auto">
          <a:xfrm>
            <a:off x="250761" y="3942608"/>
            <a:ext cx="3967771" cy="277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18019" b="5109"/>
          <a:stretch>
            <a:fillRect/>
          </a:stretch>
        </p:blipFill>
        <p:spPr bwMode="auto">
          <a:xfrm>
            <a:off x="4417620" y="3951535"/>
            <a:ext cx="3966360" cy="276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8350" r="16256"/>
          <a:stretch>
            <a:fillRect/>
          </a:stretch>
        </p:blipFill>
        <p:spPr bwMode="auto">
          <a:xfrm>
            <a:off x="8562109" y="3951534"/>
            <a:ext cx="3358471" cy="276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006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90C5~1\AppData\Local\Temp\Rar$DIa2984.47954\DSCF94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3722"/>
          <a:stretch>
            <a:fillRect/>
          </a:stretch>
        </p:blipFill>
        <p:spPr bwMode="auto">
          <a:xfrm>
            <a:off x="951014" y="356260"/>
            <a:ext cx="10289969" cy="610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235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288857EF-2C48-4B36-B757-069ED078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069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«Маленькое черное платье»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C829D05A-EDE7-4B71-99F5-0A04ED5D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59" y="934976"/>
            <a:ext cx="11678392" cy="4351338"/>
          </a:xfrm>
        </p:spPr>
        <p:txBody>
          <a:bodyPr>
            <a:norm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Сегодня маленькое черное платье есть практически у каждой женщины и считается базовой вещью гардероба.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Коко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Шанель сшила для себя маленькое черное платье, которое выражало ее скорбь о погибшем любимом человеке и не нарушало этикета.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элегантную вещь можно было носить днем как строгий вариант повседневной одежды, а вечером благодаря правильным аксессуарам превратить в часть яркого вечернего образа, добавив длинные жемчужные нити.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Идеальное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чёрное платье  должно закрывать колени, быть лаконичным и доступным каждой женщине!</a:t>
            </a:r>
          </a:p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21712" r="30859"/>
          <a:stretch>
            <a:fillRect/>
          </a:stretch>
        </p:blipFill>
        <p:spPr bwMode="auto">
          <a:xfrm>
            <a:off x="9975274" y="4037611"/>
            <a:ext cx="1877144" cy="26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15007" r="34829" b="11303"/>
          <a:stretch>
            <a:fillRect/>
          </a:stretch>
        </p:blipFill>
        <p:spPr bwMode="auto">
          <a:xfrm>
            <a:off x="7621989" y="4037611"/>
            <a:ext cx="2139529" cy="26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9" t="21805" b="18851"/>
          <a:stretch>
            <a:fillRect/>
          </a:stretch>
        </p:blipFill>
        <p:spPr bwMode="auto">
          <a:xfrm>
            <a:off x="3467594" y="4037611"/>
            <a:ext cx="3978214" cy="264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2344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90C5~1\AppData\Local\Temp\Rar$DIa2984.14655\DSCF94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8"/>
          <a:stretch>
            <a:fillRect/>
          </a:stretch>
        </p:blipFill>
        <p:spPr bwMode="auto">
          <a:xfrm>
            <a:off x="4963885" y="332509"/>
            <a:ext cx="6495803" cy="568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К\Downloads\IMG-72e01e49d7609db3ee80d8695f07b85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61" y="332509"/>
            <a:ext cx="3726039" cy="5634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290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1256" y="174955"/>
            <a:ext cx="11768447" cy="4351338"/>
          </a:xfrm>
        </p:spPr>
        <p:txBody>
          <a:bodyPr/>
          <a:lstStyle/>
          <a:p>
            <a:pPr algn="ctr"/>
            <a:r>
              <a:rPr lang="ru-RU"/>
              <a:t>В едином порыве   студентов-демонстрантов  решили поддержать </a:t>
            </a:r>
            <a:r>
              <a:rPr lang="ru-RU" smtClean="0"/>
              <a:t>преподаватели, мастера </a:t>
            </a:r>
            <a:r>
              <a:rPr lang="ru-RU"/>
              <a:t>производственного обучения -  их наставники,  показать свой мастер – класс!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23993"/>
          <a:stretch>
            <a:fillRect/>
          </a:stretch>
        </p:blipFill>
        <p:spPr bwMode="auto">
          <a:xfrm>
            <a:off x="4085112" y="1657495"/>
            <a:ext cx="4123586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r="15816"/>
          <a:stretch>
            <a:fillRect/>
          </a:stretch>
        </p:blipFill>
        <p:spPr bwMode="auto">
          <a:xfrm>
            <a:off x="8395855" y="1657496"/>
            <a:ext cx="3574473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r="12540"/>
          <a:stretch>
            <a:fillRect/>
          </a:stretch>
        </p:blipFill>
        <p:spPr bwMode="auto">
          <a:xfrm>
            <a:off x="344384" y="1657496"/>
            <a:ext cx="3586349" cy="435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79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2C0097D1-BF9C-4EED-8220-91A04D51AD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928" y="497707"/>
            <a:ext cx="6789021" cy="55349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Уже стало доброй традицией каждую весну проводить в колледже  предметную неделю по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профессиям «Портной», «Закройщик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 ходе предметной недели было запланировано: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выставки творческих работ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проведение открытого урока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проведение мастер-классов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роведение фестиваля «Формула успеха моды»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B9338DB-8655-43BE-A14E-6B2B0AEB6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9" t="37893" r="37743" b="5404"/>
          <a:stretch>
            <a:fillRect/>
          </a:stretch>
        </p:blipFill>
        <p:spPr>
          <a:xfrm>
            <a:off x="7243949" y="2357938"/>
            <a:ext cx="4700754" cy="388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66810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ПК\Desktop\Мардаровской\Фестиваль\DSCF94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34873"/>
          <a:stretch>
            <a:fillRect/>
          </a:stretch>
        </p:blipFill>
        <p:spPr bwMode="auto">
          <a:xfrm>
            <a:off x="256175" y="2181886"/>
            <a:ext cx="274320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630" y="1647598"/>
            <a:ext cx="2871788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325" y="887578"/>
            <a:ext cx="2609850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6386" y="341312"/>
            <a:ext cx="2816225" cy="435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09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EB64594-1AF5-4EFD-82A9-5E717EC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11752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Музыкальное и танцевальное сопровождение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A055383-CEF7-44B0-A868-0FFD2830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1160607"/>
            <a:ext cx="10515600" cy="4351338"/>
          </a:xfrm>
        </p:spPr>
        <p:txBody>
          <a:bodyPr/>
          <a:lstStyle/>
          <a:p>
            <a:r>
              <a:rPr lang="ru-RU" smtClean="0"/>
              <a:t>Сурья Джаббарова, Эльнара Ковязина</a:t>
            </a:r>
          </a:p>
          <a:p>
            <a:r>
              <a:rPr lang="ru-RU" smtClean="0"/>
              <a:t>Валерия Лаврова, Анастасия Адамович</a:t>
            </a:r>
          </a:p>
          <a:p>
            <a:r>
              <a:rPr lang="ru-RU" smtClean="0"/>
              <a:t>Хор мастеров и преподавателей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4670"/>
          <a:stretch>
            <a:fillRect/>
          </a:stretch>
        </p:blipFill>
        <p:spPr bwMode="auto">
          <a:xfrm>
            <a:off x="6825384" y="997527"/>
            <a:ext cx="5130373" cy="242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3500" y="3621974"/>
            <a:ext cx="4362257" cy="290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r="31093" b="9546"/>
          <a:stretch>
            <a:fillRect/>
          </a:stretch>
        </p:blipFill>
        <p:spPr bwMode="auto">
          <a:xfrm>
            <a:off x="308758" y="2945286"/>
            <a:ext cx="2410691" cy="358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t="9532" r="36545"/>
          <a:stretch>
            <a:fillRect/>
          </a:stretch>
        </p:blipFill>
        <p:spPr bwMode="auto">
          <a:xfrm>
            <a:off x="2813942" y="2945286"/>
            <a:ext cx="2170218" cy="358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4290" r="28858"/>
          <a:stretch>
            <a:fillRect/>
          </a:stretch>
        </p:blipFill>
        <p:spPr bwMode="auto">
          <a:xfrm>
            <a:off x="5150414" y="3592282"/>
            <a:ext cx="2200411" cy="293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103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9386" y="269957"/>
            <a:ext cx="11752613" cy="4351338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      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Приятно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осознавать, что многие сотрудники   нашего учебного  заведения, в своё время закончили наш колледж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0" indent="0">
              <a:buNone/>
            </a:pPr>
            <a:r>
              <a:rPr lang="ru-RU" smtClean="0"/>
              <a:t> </a:t>
            </a:r>
            <a:r>
              <a:rPr lang="ru-RU"/>
              <a:t>Мы просто говорить не будем  </a:t>
            </a:r>
          </a:p>
          <a:p>
            <a:pPr marL="0" indent="0">
              <a:buNone/>
            </a:pPr>
            <a:r>
              <a:rPr lang="ru-RU" smtClean="0"/>
              <a:t>Банальных </a:t>
            </a:r>
            <a:r>
              <a:rPr lang="ru-RU"/>
              <a:t>слов, стандартных фраз, </a:t>
            </a:r>
          </a:p>
          <a:p>
            <a:pPr marL="0" indent="0">
              <a:buNone/>
            </a:pPr>
            <a:r>
              <a:rPr lang="ru-RU" smtClean="0"/>
              <a:t> Мы </a:t>
            </a:r>
            <a:r>
              <a:rPr lang="ru-RU"/>
              <a:t>просто скажем : Мы вас любим!</a:t>
            </a:r>
          </a:p>
          <a:p>
            <a:pPr marL="0" indent="0">
              <a:buNone/>
            </a:pPr>
            <a:r>
              <a:rPr lang="ru-RU" smtClean="0"/>
              <a:t>Примите </a:t>
            </a:r>
            <a:r>
              <a:rPr lang="ru-RU"/>
              <a:t>реверанс от нас!</a:t>
            </a:r>
          </a:p>
          <a:p>
            <a:endParaRPr lang="ru-RU"/>
          </a:p>
        </p:txBody>
      </p:sp>
      <p:pic>
        <p:nvPicPr>
          <p:cNvPr id="33794" name="Picture 2" descr="C:\Users\90C5~1\AppData\Local\Temp\Rar$DIa2984.21487\DSCF9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66" y="2705923"/>
            <a:ext cx="5925292" cy="395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173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D7E3B4F4-DEC8-4EEA-A03B-B3A7DE5B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58" y="240372"/>
            <a:ext cx="11540690" cy="10112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Выставка творческих работ мастеров, преподавателей, </a:t>
            </a:r>
            <a:r>
              <a:rPr kumimoji="0" lang="ru-RU" sz="28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обучающихся </a:t>
            </a:r>
            <a: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endParaRPr lang="ru-RU" sz="2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ПК\Downloads\20230519_092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05782" y="1897258"/>
            <a:ext cx="4993771" cy="374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ownloads\20230519_09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12859" y="2009144"/>
            <a:ext cx="4292805" cy="321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847" y="1044040"/>
            <a:ext cx="4093301" cy="545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399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ownloads\20230519_0922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46196" y="1244412"/>
            <a:ext cx="4823794" cy="361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6851" y="284019"/>
            <a:ext cx="4352925" cy="579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99" y="1210295"/>
            <a:ext cx="3941724" cy="52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324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031FEFD-5071-4F72-B316-32D3EECB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247"/>
            <a:ext cx="5657603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32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Оформление сцены</a:t>
            </a:r>
            <a:r>
              <a:rPr kumimoji="0" lang="ru-RU" sz="16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6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ПК\Desktop\20230517_11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383" y="1045029"/>
            <a:ext cx="7086597" cy="531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ПК\Desktop\20230517_1109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10" y="1890274"/>
            <a:ext cx="4832611" cy="3624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97924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DEF27F6-2B98-49AA-8FE4-7B8ADFA7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99" y="139494"/>
            <a:ext cx="10515600" cy="13255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Олимпиада среди обучающихся 2 курса профессии «Портной» </a:t>
            </a:r>
            <a:br>
              <a:rPr lang="ru-RU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общепрофессиональным предметам</a:t>
            </a:r>
            <a:br>
              <a:rPr lang="ru-RU"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2FA8C0E-E47A-466A-A38C-AD2A7719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065605"/>
            <a:ext cx="11899075" cy="38389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Преподавателем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Кардаш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Светланой Владимировной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разработана и проведена викторина «Знатоки» среди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2 курсов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Викторина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ориентирована на вопросы программы общепрофессионального обучения по профессии «Портной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».                                                                                                                                                       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проведения мероприятия: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создание благоприятных условий, способствующих проявлению обучающимися профессиональных и образовательных достижений, мотивирование к освоению профессиональных компетенции, развитие творческой инициативы обучающихся, повышение интереса к профессии.</a:t>
            </a:r>
          </a:p>
          <a:p>
            <a:endParaRPr lang="ru-RU"/>
          </a:p>
        </p:txBody>
      </p:sp>
      <p:pic>
        <p:nvPicPr>
          <p:cNvPr id="1027" name="Picture 3" descr="C:\Users\90C5~1\AppData\Local\Temp\Rar$DIa1784.2252\IMG-3bc846204c9a5e9493e6983e09184fc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169" y="3123210"/>
            <a:ext cx="4235532" cy="317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90C5~1\AppData\Local\Temp\Rar$DIa1784.13762\IMG-d3cce39ca6c9eb8eae8f06aacf88420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564" y="3455718"/>
            <a:ext cx="3990111" cy="299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90C5~1\AppData\Local\Temp\Rar$DIa1784.8203\IMG-598b3c627154f0be32543a3a14272d9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63" y="3788226"/>
            <a:ext cx="3811980" cy="285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1714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5426AC0A-AA60-42B0-A6C9-47393A21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9" y="198870"/>
            <a:ext cx="8762752" cy="13255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Открытый урок на тему </a:t>
            </a:r>
            <a:r>
              <a:rPr kumimoji="0" lang="ru-RU" sz="28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8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8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«</a:t>
            </a:r>
            <a: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Обработка шлицы и низа прямой юбки»</a:t>
            </a:r>
            <a:br>
              <a:rPr kumimoji="0" lang="ru-RU" sz="28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endParaRPr lang="ru-RU" sz="2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C2DE5B9-01DF-4FFC-BDD0-6106DCC9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12" y="1231858"/>
            <a:ext cx="8502338" cy="4351338"/>
          </a:xfrm>
        </p:spPr>
        <p:txBody>
          <a:bodyPr>
            <a:normAutofit/>
          </a:bodyPr>
          <a:lstStyle/>
          <a:p>
            <a:r>
              <a:rPr lang="ru-RU" sz="2400" smtClean="0"/>
              <a:t>Провела мастер производственного обучения Василец Ольга Валериевна.</a:t>
            </a:r>
          </a:p>
          <a:p>
            <a:r>
              <a:rPr lang="ru-RU" sz="2400" b="1" smtClean="0"/>
              <a:t>Цель урока</a:t>
            </a:r>
            <a:r>
              <a:rPr lang="ru-RU" sz="2400" smtClean="0"/>
              <a:t>- практически закрепить полученные знания и умения, развивать познавательный интерес, привить ответственность и аккуратность в работе.</a:t>
            </a:r>
          </a:p>
          <a:p>
            <a:r>
              <a:rPr lang="ru-RU" sz="2400" smtClean="0"/>
              <a:t>Занятие учебной практики проводилось на группе по профессии «Портной» 1 курса.</a:t>
            </a:r>
            <a:endParaRPr lang="ru-RU" sz="2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923" y="4038538"/>
            <a:ext cx="3568031" cy="267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90C5~1\AppData\Local\Temp\Rar$DIa396.35398\IMG-fb4afd015289b51e4aac28074afe9a2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619" y="4038538"/>
            <a:ext cx="3585111" cy="268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90C5~1\AppData\Local\Temp\Rar$DIa1784.38022\20230524_125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264" y="161245"/>
            <a:ext cx="2907970" cy="38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90C5~1\AppData\Local\Temp\Rar$DIa396.33435\IMG-b6018c95279c26bbb55f4137e28552f7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486" y="3612792"/>
            <a:ext cx="2326327" cy="310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32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5EDBBA6C-CE83-42AD-B076-1C41BC56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5" y="210941"/>
            <a:ext cx="8369761" cy="13255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мастерская </a:t>
            </a:r>
            <a:r>
              <a:rPr lang="ru-RU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Интересные факты из мира моды»</a:t>
            </a:r>
            <a:b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E3DB3B68-7F2B-4398-9CC0-FC124392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68" y="1268175"/>
            <a:ext cx="8120223" cy="4351338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   Преподаватель Романцова Виктория Валентиновна совместно с обучающимися группы «Закройщиков» провела занятие, </a:t>
            </a:r>
            <a:r>
              <a:rPr lang="ru-RU"/>
              <a:t>посвященное творчеству великих мастеров моды </a:t>
            </a:r>
            <a:r>
              <a:rPr lang="ru-RU" smtClean="0"/>
              <a:t>Вячеслава Зайцева </a:t>
            </a:r>
            <a:r>
              <a:rPr lang="ru-RU"/>
              <a:t>и </a:t>
            </a:r>
            <a:r>
              <a:rPr lang="ru-RU" smtClean="0"/>
              <a:t>Валентина Юдашкина. 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701067" y="1983386"/>
            <a:ext cx="3341688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701067" y="4286330"/>
            <a:ext cx="3341688" cy="232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6416" y="3047396"/>
            <a:ext cx="2495441" cy="356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1696" y="256887"/>
            <a:ext cx="3426522" cy="160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617" y="3506429"/>
            <a:ext cx="4011430" cy="310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606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A9BC18D4-58F7-4D21-9E5B-BE431466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186995"/>
            <a:ext cx="11128169" cy="13255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Мастер-класс «Корсет без построения» </a:t>
            </a:r>
            <a:b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2F192FA3-CCE5-4CC5-B904-4A667590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49" y="854506"/>
            <a:ext cx="8400555" cy="4351338"/>
          </a:xfrm>
        </p:spPr>
        <p:txBody>
          <a:bodyPr/>
          <a:lstStyle/>
          <a:p>
            <a:r>
              <a:rPr lang="ru-RU" sz="2400"/>
              <a:t>Провела мастер производственного обучения Василец Ольга Валериевна</a:t>
            </a:r>
            <a:r>
              <a:rPr lang="ru-RU" sz="2400" smtClean="0"/>
              <a:t>.</a:t>
            </a:r>
          </a:p>
          <a:p>
            <a:r>
              <a:rPr lang="ru-RU" sz="2400" smtClean="0"/>
              <a:t>Для присутствующих был представлен практический показ изготовления макета корсета безлекальным методом.</a:t>
            </a:r>
          </a:p>
          <a:p>
            <a:r>
              <a:rPr lang="ru-RU" sz="2400" smtClean="0"/>
              <a:t>Занятие проводилось для обучающихся по профессии «Закройщик» и мастеров производственного обучения.</a:t>
            </a:r>
            <a:endParaRPr lang="ru-RU" sz="2400"/>
          </a:p>
          <a:p>
            <a:endParaRPr lang="ru-RU"/>
          </a:p>
        </p:txBody>
      </p:sp>
      <p:pic>
        <p:nvPicPr>
          <p:cNvPr id="4098" name="Picture 2" descr="C:\Users\90C5~1\AppData\Local\Temp\Rar$DIa1784.46093\20230524_133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844" y="3351810"/>
            <a:ext cx="2478231" cy="330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90C5~1\AppData\Local\Temp\Rar$DIa1784.49776\20230524_133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9145" y="1425038"/>
            <a:ext cx="3353295" cy="447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90C5~1\AppData\Local\Temp\Rar$DIa4916.12689\20230523_140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02" y="3351810"/>
            <a:ext cx="4405744" cy="330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578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44C60C4E-8509-4864-AF51-64B3B323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22"/>
            <a:ext cx="10515600" cy="972152"/>
          </a:xfrm>
        </p:spPr>
        <p:txBody>
          <a:bodyPr>
            <a:noAutofit/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ru-RU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План проведения предметной недели</a:t>
            </a:r>
            <a:br>
              <a:rPr lang="ru-RU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ЦК «Технология легкой промышленности»</a:t>
            </a:r>
            <a:br>
              <a:rPr lang="ru-RU" sz="3200" b="1" i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3200" b="1" i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BCF688A5-E2C9-4B88-9133-24AA9C823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46070"/>
              </p:ext>
            </p:extLst>
          </p:nvPr>
        </p:nvGraphicFramePr>
        <p:xfrm>
          <a:off x="115906" y="1000758"/>
          <a:ext cx="10250503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23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369352506"/>
                    </a:ext>
                  </a:extLst>
                </a:gridCol>
                <a:gridCol w="486280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67378949"/>
                    </a:ext>
                  </a:extLst>
                </a:gridCol>
                <a:gridCol w="1777444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385435272"/>
                    </a:ext>
                  </a:extLst>
                </a:gridCol>
                <a:gridCol w="3019928">
                  <a:extLst>
                    <a:ext uri="{9D8B030D-6E8A-4147-A177-3AD203B41FA5}">
                      <a16:col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308272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№</a:t>
                      </a:r>
                    </a:p>
                    <a:p>
                      <a:r>
                        <a:rPr lang="ru-RU" sz="1600"/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Дата, место проведения, время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Ответственный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394395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Открытие предметной недели. </a:t>
                      </a:r>
                    </a:p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Фестиваль «Формула успеха моды»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19.05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Актовый зал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Медведева О.А.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Лебедева И.Ю.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33654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Выставка творческих работ мастеров, преподавателей, обучающихся. Презентация с показов модной одежды.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19.05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Холл колледжа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 течении дня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Баукина О.С., Мацюк Е.А.,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Коновалова Е.В.,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Василец О.В., Дроботенко О.Н.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330678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Оформление сцены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17-18.05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Слепченко В.П.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3277690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Олимпиада среди обучающихся 2 курса по профессии «Портной» по общепрофессиональным предметам.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22.05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Кабинет №27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Кардаш С.В.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717271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Открытый урок на тему «Обработка шлицы и низа прямой юбки»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23.05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Кабинет №37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Василец О.В.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88026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Творческая мастерская «Интересные факты из мира моды»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24.05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Кабинет №22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Романцова В.В.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248816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Мастер-класс «Корсет без построения» для обучающихся по профессии «Закройщик»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24.05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Кабинет №37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Василец О.В.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11414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Мастер-класс «Бумажная лоза» для обучающихся 1 и 2 курса по профессии «Портной»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25.05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Кабинет №41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Коновалова Е.В.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val="357830343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BB971CB-5704-4D70-B321-5EA715AB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71" r="21522"/>
          <a:stretch>
            <a:fillRect/>
          </a:stretch>
        </p:blipFill>
        <p:spPr>
          <a:xfrm>
            <a:off x="10485274" y="1443789"/>
            <a:ext cx="1590820" cy="4607559"/>
          </a:xfrm>
          <a:prstGeom prst="rect">
            <a:avLst/>
          </a:prstGeom>
          <a:ln>
            <a:solidFill>
              <a:srgbClr val="66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4845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3F7F390B-CD63-4E2C-B5DE-C46184DA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99477"/>
            <a:ext cx="11887200" cy="13255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Мастер-класс «Бумажная лоза» для обучающихся 1 и 2 курса </a:t>
            </a:r>
            <a:r>
              <a:rPr kumimoji="0" lang="ru-RU" sz="24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4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400" b="1" i="0" u="none" strike="noStrike" kern="1200" cap="all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по </a:t>
            </a:r>
            <a:r>
              <a:rPr kumimoji="0" lang="ru-RU" sz="24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профессии «Портной»</a:t>
            </a:r>
            <a:br>
              <a:rPr kumimoji="0" lang="ru-RU" sz="2400" b="1" i="0" u="none" strike="noStrike" kern="1200" cap="all" normalizeH="0" baseline="0" noProof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endParaRPr lang="ru-RU" sz="2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661AD98-85DA-4D7D-9EA1-50513E16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39" y="1034122"/>
            <a:ext cx="8332472" cy="4351338"/>
          </a:xfrm>
        </p:spPr>
        <p:txBody>
          <a:bodyPr/>
          <a:lstStyle/>
          <a:p>
            <a:r>
              <a:rPr lang="ru-RU" sz="2400"/>
              <a:t>Провела мастер производственного обучения Коновалова Елена Владимировна.</a:t>
            </a:r>
          </a:p>
          <a:p>
            <a:r>
              <a:rPr lang="ru-RU" sz="2400"/>
              <a:t>Мастер-класс посвящен изготовлению из бумажной лозы «Сердца».</a:t>
            </a:r>
          </a:p>
          <a:p>
            <a:r>
              <a:rPr lang="ru-RU" sz="2400" b="1"/>
              <a:t>Цель</a:t>
            </a:r>
            <a:r>
              <a:rPr lang="ru-RU" sz="2400"/>
              <a:t>- приобщить обучающихся к творчеству, развить познавательный интерес</a:t>
            </a:r>
            <a:r>
              <a:rPr lang="ru-RU"/>
              <a:t>.</a:t>
            </a:r>
          </a:p>
          <a:p>
            <a:endParaRPr lang="ru-RU"/>
          </a:p>
        </p:txBody>
      </p:sp>
      <p:pic>
        <p:nvPicPr>
          <p:cNvPr id="6146" name="Picture 2" descr="C:\Users\90C5~1\AppData\Local\Temp\Rar$DIa4916.16035\20230525_092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5" b="8310"/>
          <a:stretch>
            <a:fillRect/>
          </a:stretch>
        </p:blipFill>
        <p:spPr bwMode="auto">
          <a:xfrm>
            <a:off x="8832521" y="783772"/>
            <a:ext cx="2930042" cy="275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90C5~1\AppData\Local\Temp\Rar$DIa4916.20665\IMG-563962244d34999eed00f37b04418b19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03" y="3820886"/>
            <a:ext cx="3800106" cy="285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90C5~1\AppData\Local\Temp\Rar$DIa4916.22360\IMG-32579391132fc1fd0a0e49f929a6a37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862" y="3848078"/>
            <a:ext cx="3636571" cy="28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90C5~1\AppData\Local\Temp\Rar$DIa4916.24427\IMG-e30d6e174a547e4b155fbaa5e00547d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545" y="3820886"/>
            <a:ext cx="3229551" cy="285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872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0F48F2C8-AA39-4D95-8C9D-EB042AC6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121"/>
          <a:stretch>
            <a:fillRect/>
          </a:stretch>
        </p:blipFill>
        <p:spPr>
          <a:xfrm>
            <a:off x="432013" y="149503"/>
            <a:ext cx="3854979" cy="64296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0DDA7CD-BFC9-4324-A1D6-604456DCD9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5" y="1916566"/>
            <a:ext cx="8011885" cy="3412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Команда цикловой комиссии благодарит всех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внимание и оказанную поддержку. </a:t>
            </a:r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новых встреч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651" y="3408942"/>
            <a:ext cx="5937250" cy="31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0539" y="164026"/>
            <a:ext cx="7247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     В </a:t>
            </a:r>
            <a:r>
              <a:rPr lang="ru-RU"/>
              <a:t>проведении предметной недели активно принимали участие </a:t>
            </a:r>
            <a:r>
              <a:rPr lang="ru-RU" smtClean="0"/>
              <a:t>группы </a:t>
            </a:r>
            <a:r>
              <a:rPr lang="ru-RU"/>
              <a:t>обучающихся по профессии «Портной», «Закройщик», среди которых были дети инвалиды и с ограниченными возможностями </a:t>
            </a:r>
            <a:r>
              <a:rPr lang="ru-RU" smtClean="0"/>
              <a:t>здоровья. Большую </a:t>
            </a:r>
            <a:r>
              <a:rPr lang="ru-RU"/>
              <a:t>помощь в подготовке моделей (оформление причесок) оказали мастера и обучающиеся групп парикмахеров.</a:t>
            </a:r>
          </a:p>
        </p:txBody>
      </p:sp>
    </p:spTree>
    <p:extLst>
      <p:ext uri="{BB962C8B-B14F-4D97-AF65-F5344CB8AC3E}">
        <p14:creationId xmlns:p14="http://schemas.microsoft.com/office/powerpoint/2010/main" val="33471113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76323CE8-AC11-4C91-8AA1-56AF7E5C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73"/>
          <a:stretch>
            <a:fillRect/>
          </a:stretch>
        </p:blipFill>
        <p:spPr>
          <a:xfrm>
            <a:off x="95002" y="946038"/>
            <a:ext cx="6788810" cy="49398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F3F56E31-D5F9-434F-8FAC-20762F6C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" y="0"/>
            <a:ext cx="12124623" cy="1325563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i="0" u="none" strike="noStrike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Открытие предметной недели. Фестиваль «Формула успеха моды»</a:t>
            </a:r>
            <a:br>
              <a:rPr kumimoji="0" lang="ru-RU" sz="2800" i="0" u="none" strike="noStrike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</a:br>
            <a:endParaRPr lang="ru-RU" sz="28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18BED9E9-D9B0-48EC-BD64-931FCB5B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600" y="852216"/>
            <a:ext cx="8225588" cy="59048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Фестиваль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«Формула успеха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моды»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это пропаганда культуры, красоты, гармонии, стимулирование художественного самовыражения  личности и выявление талантливой молодежи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 моде столько пишут и говорят, что, казалось бы, тема исчерпана, но каждый раз мы открываем что-то новое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Модельеры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как никто, понимают: для того, чтобы человек чувствовал себя комфортно и элегантно, необходимо моду не диктовать, а учить людей одеваться со вкусом, подчеркивая их достоинства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Настоящим помощником в этом деле стал традиционный фестиваль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«Формула успеха моды»,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который проводится 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«Симферопольском колледже сферы обслуживания и дизайна»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ежегодно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Актуальной целью фестиваля является умение создать коллекцию одежды, объединив ее дизайн с соответствующей тканью. А основной задачей – становление обучающейся молодёжи творческих профессий, продвижение перспективных творческих работ и содействие в трудоустройстве молодых дизайнеров. </a:t>
            </a:r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колледжа уверена, что применяя свои знания и умения на практике, мы можем создать такие модели одежды , которые реально можно носить в повседневной жизни, что соответствует стандартам красоты, гармонии и конечно моды!</a:t>
            </a:r>
          </a:p>
        </p:txBody>
      </p:sp>
    </p:spTree>
    <p:extLst>
      <p:ext uri="{BB962C8B-B14F-4D97-AF65-F5344CB8AC3E}">
        <p14:creationId xmlns:p14="http://schemas.microsoft.com/office/powerpoint/2010/main" val="37034679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90C5~1\AppData\Local\Temp\Rar$DIa2984.24248\DSCF917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56" y="273133"/>
            <a:ext cx="5174673" cy="344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90C5~1\AppData\Local\Temp\Rar$DIa2984.31551\DSCF9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7684" y="273133"/>
            <a:ext cx="5183084" cy="3455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90C5~1\AppData\Local\Temp\Rar$DIa2984.35171\DSCF919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665" y="3826822"/>
            <a:ext cx="3740727" cy="2493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90C5~1\AppData\Local\Temp\Rar$DIa2984.37203\DSCF92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803" y="3826822"/>
            <a:ext cx="3906486" cy="260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286744" y="135368"/>
            <a:ext cx="390129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Открытие</a:t>
            </a:r>
          </a:p>
        </p:txBody>
      </p:sp>
    </p:spTree>
    <p:extLst>
      <p:ext uri="{BB962C8B-B14F-4D97-AF65-F5344CB8AC3E}">
        <p14:creationId xmlns:p14="http://schemas.microsoft.com/office/powerpoint/2010/main" val="33809944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B3F9797E-94EC-4105-8904-9F494AF7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05244"/>
            <a:ext cx="10515600" cy="9824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«20 век представляет»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C93D3971-83CA-480D-9322-C6913FF0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09" y="911225"/>
            <a:ext cx="7248896" cy="4351338"/>
          </a:xfrm>
        </p:spPr>
        <p:txBody>
          <a:bodyPr>
            <a:no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Давайте окунемся в экскурс истории посмотрим на моды ушедшего столетия. Прошлое столетие было самым красочным и ярким, таким, что до сих пор дизайнеры и дома моды вдохновляются коллекциями прошлого для создания новых.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что мы носим сейчас, пришло к нам из моды 20-ого века. Вот вы,  даже не подозреваете о том, что ваши яркие лосины пришли в моду из 80-х, впервые футболку создали в Америке в 40-х, а фривольный молодежный стиль появился в 60-х годах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данной коллекции представлена мода, начиная с 1910 года, заканчивая нулевыми.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2009" y="1776722"/>
            <a:ext cx="4608512" cy="3073400"/>
          </a:xfrm>
          <a:prstGeom prst="rect">
            <a:avLst/>
          </a:prstGeom>
          <a:ln w="9525">
            <a:solidFill>
              <a:schemeClr val="accent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950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90C5~1\AppData\Local\Temp\Rar$DIa2984.41660\DSCF9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67" y="213755"/>
            <a:ext cx="4659085" cy="310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90C5~1\AppData\Local\Temp\Rar$DIa2984.44203\DSCF9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01" y="3592286"/>
            <a:ext cx="4551218" cy="303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7038" y="213755"/>
            <a:ext cx="4572001" cy="305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587" y="3574473"/>
            <a:ext cx="4511675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794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90C5~1\AppData\Local\Temp\Rar$DIa2984.48896\DSCF9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169" y="356003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90C5~1\AppData\Local\Temp\Rar$DIa2984.1622\DSCF9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026" y="3553762"/>
            <a:ext cx="4581403" cy="305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932" y="321469"/>
            <a:ext cx="4542119" cy="303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111" y="321468"/>
            <a:ext cx="4545781" cy="303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505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53734D62-9663-4E43-BE78-21A75B81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9923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Коллекция «Любимая классика. Пальто»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34B5532A-351A-41BA-94CC-48F64BE3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1" y="1187532"/>
            <a:ext cx="11915898" cy="3920652"/>
          </a:xfrm>
        </p:spPr>
        <p:txBody>
          <a:bodyPr/>
          <a:lstStyle/>
          <a:p>
            <a:r>
              <a:rPr lang="ru-RU"/>
              <a:t>Коллекция «Любимая классика» в которой представлены женские и мужские демисезонные пальто полуприлегающего силуэта, выполненные из кашемира, драпа, темных и пастельных цветов.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33" y="2850078"/>
            <a:ext cx="5555222" cy="370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90C5~1\AppData\Local\Temp\Rar$DIa1784.5773\IMG-89e077b3c858e72fbf88792ce5a623a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 r="10122"/>
          <a:stretch>
            <a:fillRect/>
          </a:stretch>
        </p:blipFill>
        <p:spPr bwMode="auto">
          <a:xfrm>
            <a:off x="6416634" y="2850079"/>
            <a:ext cx="5183194" cy="370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1211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1351</Words>
  <Application>Microsoft Office PowerPoint</Application>
  <PresentationFormat>Произвольный</PresentationFormat>
  <Paragraphs>127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План проведения предметной недели ЦК «Технология легкой промышленности» </vt:lpstr>
      <vt:lpstr>Открытие предметной недели. Фестиваль «Формула успеха моды» </vt:lpstr>
      <vt:lpstr>Презентация PowerPoint</vt:lpstr>
      <vt:lpstr>Коллекция «20 век представляет»</vt:lpstr>
      <vt:lpstr>Презентация PowerPoint</vt:lpstr>
      <vt:lpstr>Презентация PowerPoint</vt:lpstr>
      <vt:lpstr>Коллекция «Любимая классика. Пальто»</vt:lpstr>
      <vt:lpstr>Презентация PowerPoint</vt:lpstr>
      <vt:lpstr>Коллекция «Любимая классика. Куртки»</vt:lpstr>
      <vt:lpstr>Коллекция «Любимая классика. Шубы»</vt:lpstr>
      <vt:lpstr>Коллекция «Тартан»</vt:lpstr>
      <vt:lpstr>Презентация PowerPoint</vt:lpstr>
      <vt:lpstr>Коллекция «Яркая палитра лета»</vt:lpstr>
      <vt:lpstr>Презентация PowerPoint</vt:lpstr>
      <vt:lpstr>Коллекция «Маленькое черное платье»</vt:lpstr>
      <vt:lpstr>Презентация PowerPoint</vt:lpstr>
      <vt:lpstr>Презентация PowerPoint</vt:lpstr>
      <vt:lpstr>Презентация PowerPoint</vt:lpstr>
      <vt:lpstr>Музыкальное и танцевальное сопровождение</vt:lpstr>
      <vt:lpstr>Презентация PowerPoint</vt:lpstr>
      <vt:lpstr>Выставка творческих работ мастеров, преподавателей, обучающихся  </vt:lpstr>
      <vt:lpstr>Презентация PowerPoint</vt:lpstr>
      <vt:lpstr>Оформление сцены </vt:lpstr>
      <vt:lpstr>Олимпиада среди обучающихся 2 курса профессии «Портной»  по общепрофессиональным предметам </vt:lpstr>
      <vt:lpstr>Открытый урок на тему  «Обработка шлицы и низа прямой юбки» </vt:lpstr>
      <vt:lpstr>Творческая мастерская  «Интересные факты из мира моды» </vt:lpstr>
      <vt:lpstr>Мастер-класс «Корсет без построения»  </vt:lpstr>
      <vt:lpstr>Мастер-класс «Бумажная лоза» для обучающихся 1 и 2 курса  по профессии «Портной»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MDV</cp:lastModifiedBy>
  <cp:revision>44</cp:revision>
  <dcterms:created xsi:type="dcterms:W3CDTF">2023-05-20T08:17:30Z</dcterms:created>
  <dcterms:modified xsi:type="dcterms:W3CDTF">2023-06-28T07:15:33Z</dcterms:modified>
</cp:coreProperties>
</file>