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5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Override+xml" PartName="/ppt/theme/themeOverride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6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41" r:id="rId2"/>
  </p:sldMasterIdLst>
  <p:notesMasterIdLst>
    <p:notesMasterId r:id="rId30"/>
  </p:notesMasterIdLst>
  <p:sldIdLst>
    <p:sldId id="304" r:id="rId3"/>
    <p:sldId id="334" r:id="rId4"/>
    <p:sldId id="337" r:id="rId5"/>
    <p:sldId id="317" r:id="rId6"/>
    <p:sldId id="339" r:id="rId7"/>
    <p:sldId id="364" r:id="rId8"/>
    <p:sldId id="365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50" r:id="rId18"/>
    <p:sldId id="352" r:id="rId19"/>
    <p:sldId id="354" r:id="rId20"/>
    <p:sldId id="355" r:id="rId21"/>
    <p:sldId id="356" r:id="rId22"/>
    <p:sldId id="359" r:id="rId23"/>
    <p:sldId id="358" r:id="rId24"/>
    <p:sldId id="360" r:id="rId25"/>
    <p:sldId id="361" r:id="rId26"/>
    <p:sldId id="315" r:id="rId27"/>
    <p:sldId id="363" r:id="rId28"/>
    <p:sldId id="31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5687AC-2D10-4FA0-977B-D53DE91307E3}" type="datetimeFigureOut">
              <a:rPr lang="ru-RU"/>
              <a:pPr>
                <a:defRPr/>
              </a:pPr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1EFE26-D2A0-4510-BA9E-2872AAF1A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2E5F30-BA7E-4785-AF0E-45CCF37218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88B4BA-9973-4D67-9C2F-0B9EBFBFFA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 fontAlgn="auto">
              <a:spcAft>
                <a:spcPts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 fontAlgn="auto">
              <a:spcAft>
                <a:spcPts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DE27E2-5763-4824-978F-7AAFF4F5EF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6B5A17B-A839-4CD8-97C6-42D3B4DB7E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09D0C81-3B0C-46F1-844E-DF6597963A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7E65BBD-758C-45B9-AAA2-8CBFCFFE9A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21D23E47-0049-41C1-BDF4-1E3F9B5BC7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125B366F-33A6-41A6-B983-F79D78B235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2BACE103-4760-474F-83FE-6604277158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7262CFDC-1AB2-4B94-ABE3-CDC56187BB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F682F233-0BAC-4EEC-BF02-DB9A496F87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9DFA05-80DF-4F03-B61A-3E2E4F79EC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693C94B-9669-4D4E-882B-6D5B526E55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EEA1AD-1145-494E-9FB0-A36777040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26EB13-8CDC-469A-B6C7-40D3EEB6A7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75E663-704A-412B-8B65-4A357AE057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53DDB9-A6CE-41A5-A1FD-913D72EC57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177B4C-667C-4A9D-966D-78F1AECCC5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39F070-DC64-4138-99BF-1273331615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946BAC-489E-498E-AAB6-8AA068F19B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7E148F8B-2B7D-4FEC-B855-6A2F007FD4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29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spcBef>
                <a:spcPts val="0"/>
              </a:spcBef>
              <a:defRPr kumimoji="0"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spcBef>
                <a:spcPts val="0"/>
              </a:spcBef>
              <a:defRPr kumimoji="0"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spcBef>
                <a:spcPts val="0"/>
              </a:spcBef>
              <a:defRPr kumimoji="0" sz="1400" b="1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810A43-6741-41D7-9023-3E31B3F9B8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16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76250"/>
            <a:ext cx="8353425" cy="10128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200" b="1" cap="none" smtClean="0">
                <a:solidFill>
                  <a:srgbClr val="000000"/>
                </a:solidFill>
              </a:rPr>
              <a:t/>
            </a:r>
            <a:br>
              <a:rPr lang="ru-RU" sz="2200" b="1" cap="none" smtClean="0">
                <a:solidFill>
                  <a:srgbClr val="000000"/>
                </a:solidFill>
              </a:rPr>
            </a:br>
            <a:r>
              <a:rPr lang="ru-RU" sz="2400" b="1" cap="none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ГБПОУ  РК «Симферопольский колледж сферы обслуживания и дизайна»</a:t>
            </a:r>
            <a:endParaRPr lang="ru-RU" sz="2400" cap="none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205038"/>
            <a:ext cx="7258050" cy="51831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itchFamily="18" charset="0"/>
              </a:rPr>
              <a:t>Применение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itchFamily="18" charset="0"/>
              </a:rPr>
              <a:t>метода проектов на занятиях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itchFamily="18" charset="0"/>
              </a:rPr>
              <a:t>по «Истории костюма»</a:t>
            </a:r>
          </a:p>
          <a:p>
            <a:pPr algn="r" eaLnBrk="1" hangingPunct="1"/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Лебедева Ирина Юрьевна –преподаватель высшей категории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210425" cy="7064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/>
              <a:t>Цель проекта:</a:t>
            </a:r>
            <a:r>
              <a:rPr lang="ru-RU" cap="none" smtClean="0"/>
              <a:t> 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125538"/>
            <a:ext cx="7467600" cy="4873625"/>
          </a:xfrm>
        </p:spPr>
        <p:txBody>
          <a:bodyPr/>
          <a:lstStyle/>
          <a:p>
            <a:r>
              <a:rPr lang="ru-RU" sz="2800" smtClean="0"/>
              <a:t>изучить   творчество великих кутюрье, создателей моды «прет-а-порте», оценить их влияние на мировую моду </a:t>
            </a:r>
          </a:p>
          <a:p>
            <a:r>
              <a:rPr lang="ru-RU" sz="2800" smtClean="0"/>
              <a:t>привить чувство вкуса, стиля, показать значимость профессий «портной», «закройщик», ведь именно  они, создают одежду, которая украшает и совершенствует  внешний вид человека.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/>
              <a:t>Задачи проекта</a:t>
            </a:r>
            <a:r>
              <a:rPr lang="ru-RU" cap="none" smtClean="0"/>
              <a:t> :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268413"/>
            <a:ext cx="7467600" cy="4873625"/>
          </a:xfrm>
        </p:spPr>
        <p:txBody>
          <a:bodyPr/>
          <a:lstStyle/>
          <a:p>
            <a:r>
              <a:rPr lang="ru-RU" sz="2800" smtClean="0"/>
              <a:t>сформировать навыки исследовательской деятельности в области моды </a:t>
            </a:r>
          </a:p>
          <a:p>
            <a:r>
              <a:rPr lang="ru-RU" sz="2800" smtClean="0"/>
              <a:t>развить умение ориентироваться в многообразии информации об известных модельерах и понимании их роли в развитии моды  ХХ и ХХ</a:t>
            </a:r>
            <a:r>
              <a:rPr lang="en-US" sz="2800" smtClean="0"/>
              <a:t>I</a:t>
            </a:r>
            <a:r>
              <a:rPr lang="ru-RU" sz="2800" smtClean="0"/>
              <a:t> веков</a:t>
            </a:r>
          </a:p>
          <a:p>
            <a:r>
              <a:rPr lang="ru-RU" sz="2800" smtClean="0"/>
              <a:t> попробовать  сшить модели одежды, используя идеи знаменитых дизайнеров, модельеров.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b="1" cap="none" smtClean="0"/>
              <a:t>Продукты проектной деятельности:</a:t>
            </a:r>
            <a:r>
              <a:rPr lang="ru-RU" cap="none" smtClean="0"/>
              <a:t>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7467600" cy="4873625"/>
          </a:xfrm>
        </p:spPr>
        <p:txBody>
          <a:bodyPr/>
          <a:lstStyle/>
          <a:p>
            <a:r>
              <a:rPr lang="ru-RU" sz="2800" b="1" smtClean="0"/>
              <a:t>внешние </a:t>
            </a:r>
            <a:r>
              <a:rPr lang="ru-RU" sz="2800" smtClean="0"/>
              <a:t>-   презентация; реферат </a:t>
            </a:r>
            <a:endParaRPr lang="ru-RU" sz="2800" b="1" smtClean="0"/>
          </a:p>
          <a:p>
            <a:r>
              <a:rPr lang="ru-RU" sz="2800" b="1" smtClean="0"/>
              <a:t>внутренние </a:t>
            </a:r>
            <a:r>
              <a:rPr lang="ru-RU" sz="2800" smtClean="0"/>
              <a:t>-развитие творческих способностей, креативность идей,  вербальных, визуально-пространственных способностей.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-17145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/>
              <a:t>Форма представления проекта:</a:t>
            </a:r>
            <a:r>
              <a:rPr lang="ru-RU" cap="none" smtClean="0"/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/>
              <a:t> презентация, печатный реферат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96975"/>
            <a:ext cx="483235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1196975"/>
            <a:ext cx="4756150" cy="4873625"/>
          </a:xfrm>
        </p:spPr>
      </p:pic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2627313" y="333375"/>
            <a:ext cx="429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</a:rPr>
              <a:t>Christian Dior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476250"/>
            <a:ext cx="7777162" cy="54943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16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620713"/>
            <a:ext cx="8172450" cy="50403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/>
          </a:p>
        </p:txBody>
      </p:sp>
      <p:pic>
        <p:nvPicPr>
          <p:cNvPr id="40962" name="Рисунок 7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0"/>
            <a:ext cx="5184775" cy="5022850"/>
          </a:xfrm>
        </p:spPr>
      </p:pic>
      <p:pic>
        <p:nvPicPr>
          <p:cNvPr id="4096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0"/>
            <a:ext cx="4451350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80000"/>
            <a:ext cx="884555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Рисунок 4"/>
          <p:cNvPicPr>
            <a:picLocks noChangeAspect="1"/>
          </p:cNvPicPr>
          <p:nvPr>
            <p:ph idx="4294967295" type="body"/>
          </p:nvPr>
        </p:nvPicPr>
        <p:blipFill>
          <a:blip r:embed="rId2"/>
          <a:srcRect l="54" r="96"/>
          <a:stretch>
            <a:fillRect/>
          </a:stretch>
        </p:blipFill>
        <p:spPr>
          <a:xfrm>
            <a:off x="1763713" y="404813"/>
            <a:ext cx="4986337" cy="624046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/>
              <a:t>Московская крымчанка Евгения Легкодымова</a:t>
            </a:r>
          </a:p>
        </p:txBody>
      </p:sp>
      <p:pic>
        <p:nvPicPr>
          <p:cNvPr id="43010" name="Рисунок 4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557338"/>
            <a:ext cx="3481388" cy="4873625"/>
          </a:xfrm>
        </p:spPr>
      </p:pic>
      <p:pic>
        <p:nvPicPr>
          <p:cNvPr id="4301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989138"/>
            <a:ext cx="4802188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34350" cy="1143000"/>
          </a:xfrm>
          <a:extLst>
            <a:ext uri="{AF507438-7753-43E0-B8FC-AC1667EBCBE1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ru-RU" sz="28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МЕТОДА ПРОЕКТОВ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5383213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b="1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 проектов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 это </a:t>
            </a:r>
            <a:r>
              <a:rPr lang="ru-RU" alt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обучения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которой знания и умения обучающиеся приобретают в процессе планирования и выполнения постепенно усложняющихся </a:t>
            </a:r>
            <a:r>
              <a:rPr lang="ru-RU" alt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практических заданий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ru-RU" alt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проектов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0" indent="0" eaLnBrk="1" hangingPunct="1">
              <a:spcBef>
                <a:spcPct val="30000"/>
              </a:spcBef>
              <a:buFontTx/>
              <a:buNone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Возник во второй половине </a:t>
            </a:r>
            <a:r>
              <a:rPr lang="en-US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XIX 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века в США. В 20-х годах </a:t>
            </a:r>
            <a:r>
              <a:rPr lang="en-US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XX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века получил распространение в советской школе.</a:t>
            </a:r>
          </a:p>
          <a:p>
            <a:pPr marL="0" indent="0" algn="r" eaLnBrk="1" hangingPunct="1">
              <a:spcBef>
                <a:spcPct val="40000"/>
              </a:spcBef>
              <a:buFontTx/>
              <a:buNone/>
              <a:defRPr/>
            </a:pPr>
            <a:r>
              <a:rPr lang="ru-RU" alt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Педагогический словарь </a:t>
            </a:r>
            <a:br>
              <a:rPr lang="ru-RU" alt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Г.М. Коджаспирова, А.Ю. Коджаспиров</a:t>
            </a:r>
          </a:p>
        </p:txBody>
      </p:sp>
      <p:sp>
        <p:nvSpPr>
          <p:cNvPr id="25603" name="Номер слайда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2614EB4-42AC-467A-BE44-AC28438DFB37}" type="slidenum">
              <a:rPr lang="ru-RU" altLang="ru-RU" sz="1200" b="0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1200" b="0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idx="4294967295" type="title"/>
          </p:nvPr>
        </p:nvSpPr>
        <p:spPr bwMode="auto">
          <a:xfrm>
            <a:off x="395288" y="-242888"/>
            <a:ext cx="7467600" cy="1143001"/>
          </a:xfrm>
          <a:noFill/>
        </p:spPr>
        <p:txBody>
          <a:bodyPr anchorCtr="0" bIns="45720" compatLnSpc="1" lIns="91440" numCol="1" rIns="91440" tIns="45720" wrap="square">
            <a:prstTxWarp prst="textNoShape">
              <a:avLst/>
            </a:prstTxWarp>
          </a:bodyPr>
          <a:lstStyle/>
          <a:p>
            <a:pPr algn="ctr"/>
            <a:r>
              <a:rPr cap="none" lang="ru-RU" smtClean="0"/>
              <a:t>История бренда </a:t>
            </a:r>
            <a:r>
              <a:rPr b="1" cap="none" lang="ru-RU" smtClean="0"/>
              <a:t>LOUIS VUITTON</a:t>
            </a:r>
          </a:p>
        </p:txBody>
      </p:sp>
      <p:pic>
        <p:nvPicPr>
          <p:cNvPr descr="Изображение выглядит как текст, стена, мужчина, человек&#10;&#10;Автоматически созданное описание" id="44034" name="Рисунок 6"/>
          <p:cNvPicPr>
            <a:picLocks noChangeAspect="1"/>
          </p:cNvPicPr>
          <p:nvPr>
            <p:ph idx="4294967295" type="body"/>
          </p:nvPr>
        </p:nvPicPr>
        <p:blipFill>
          <a:blip r:embed="rId2"/>
          <a:srcRect b="23" r="-2"/>
          <a:stretch>
            <a:fillRect/>
          </a:stretch>
        </p:blipFill>
        <p:spPr>
          <a:xfrm>
            <a:off x="3851275" y="1412875"/>
            <a:ext cx="4873625" cy="4873625"/>
          </a:xfrm>
        </p:spPr>
      </p:pic>
      <p:sp>
        <p:nvSpPr>
          <p:cNvPr id="2" name="Заголовок 1"/>
          <p:cNvSpPr>
            <a:spLocks/>
          </p:cNvSpPr>
          <p:nvPr/>
        </p:nvSpPr>
        <p:spPr bwMode="auto">
          <a:xfrm>
            <a:off x="539750" y="692150"/>
            <a:ext cx="2638425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3000">
                <a:latin charset="0" pitchFamily="18" typeface="Century Schoolbook"/>
              </a:rPr>
              <a:t/>
            </a:r>
            <a:br>
              <a:rPr lang="ru-RU" sz="3000">
                <a:latin charset="0" pitchFamily="18" typeface="Century Schoolbook"/>
              </a:rPr>
            </a:br>
            <a:r>
              <a:rPr b="1" lang="ru-RU" sz="3000">
                <a:latin charset="0" pitchFamily="18" typeface="Century Schoolbook"/>
              </a:rPr>
              <a:t/>
            </a:r>
            <a:br>
              <a:rPr b="1" lang="ru-RU" sz="3000">
                <a:latin charset="0" pitchFamily="18" typeface="Century Schoolbook"/>
              </a:rPr>
            </a:br>
            <a:endParaRPr lang="ru-RU" sz="3000">
              <a:latin charset="0" pitchFamily="18" typeface="Century Schoolbook"/>
            </a:endParaRPr>
          </a:p>
        </p:txBody>
      </p:sp>
      <p:pic>
        <p:nvPicPr>
          <p:cNvPr descr="Изображение выглядит как аксессуар, футляр, внутренний, многоуровневый&#10;&#10;Автоматически созданное описание" id="44036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700213"/>
            <a:ext cx="3479800" cy="394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Текст 70659"/>
          <p:cNvPicPr>
            <a:picLocks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333375"/>
            <a:ext cx="4679950" cy="619125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Текст 68611"/>
          <p:cNvPicPr>
            <a:picLocks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60350"/>
            <a:ext cx="6985000" cy="626427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3" descr="Elsa_Schiaparel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4200" y="981075"/>
            <a:ext cx="4786313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 Box 8"/>
          <p:cNvSpPr txBox="1">
            <a:spLocks noChangeArrowheads="1"/>
          </p:cNvSpPr>
          <p:nvPr/>
        </p:nvSpPr>
        <p:spPr bwMode="auto">
          <a:xfrm>
            <a:off x="323850" y="18891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latin typeface="Constantia" pitchFamily="18" charset="0"/>
              </a:rPr>
              <a:t>Элиза Скиапарелли</a:t>
            </a:r>
          </a:p>
        </p:txBody>
      </p:sp>
      <p:sp>
        <p:nvSpPr>
          <p:cNvPr id="47107" name="Rectangle 9"/>
          <p:cNvSpPr>
            <a:spLocks noChangeArrowheads="1"/>
          </p:cNvSpPr>
          <p:nvPr/>
        </p:nvSpPr>
        <p:spPr bwMode="auto">
          <a:xfrm>
            <a:off x="0" y="1268413"/>
            <a:ext cx="4572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Новатор и авантюрист модного мира Скиапарелли сильно опережала эпоху, </a:t>
            </a:r>
          </a:p>
          <a:p>
            <a:r>
              <a:rPr lang="ru-RU">
                <a:latin typeface="Arial" charset="0"/>
              </a:rPr>
              <a:t>в которой родилась. Ее видение моды как визуального искусства повлияло </a:t>
            </a:r>
          </a:p>
          <a:p>
            <a:r>
              <a:rPr lang="ru-RU">
                <a:latin typeface="Arial" charset="0"/>
              </a:rPr>
              <a:t>на все ее работы, начиная с создания фирменного розового цвета и заканчивая платьями с живописным</a:t>
            </a:r>
          </a:p>
          <a:p>
            <a:r>
              <a:rPr lang="ru-RU">
                <a:latin typeface="Arial" charset="0"/>
              </a:rPr>
              <a:t>работами художников- сюрреалистов,</a:t>
            </a:r>
          </a:p>
          <a:p>
            <a:r>
              <a:rPr lang="ru-RU">
                <a:latin typeface="Arial" charset="0"/>
              </a:rPr>
              <a:t>таких как Жан Кокто и Сальвадор Дали.</a:t>
            </a:r>
          </a:p>
          <a:p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  </a:t>
            </a:r>
          </a:p>
          <a:p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/>
          </p:cNvSpPr>
          <p:nvPr>
            <p:ph type="body" idx="4294967295"/>
          </p:nvPr>
        </p:nvSpPr>
        <p:spPr>
          <a:xfrm>
            <a:off x="0" y="981075"/>
            <a:ext cx="3995738" cy="48736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b="1" smtClean="0">
                <a:solidFill>
                  <a:schemeClr val="tx2"/>
                </a:solidFill>
              </a:rPr>
              <a:t>МОЛНИЯ В ОДЕЖДЕ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Еще одно важное изобретение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Скиапарелли — одежда с застежкой- молнией.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180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Раньше молнии использо-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вались только на сумках,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однако Эльза начала вшивать функциональные и декоративные молнии в наряды Haute Couture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smtClean="0"/>
              <a:t>     превратив фурнитуру в ключевой элемент дизайна.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smtClean="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Сперва модельер использовала застежки из нитроцеллюлозы, которые смотрелись грубо, но позже их научились делать из более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smtClean="0"/>
              <a:t>пластичных материалов и металла, что позволило применять молнии при работе с любыми тканями.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smtClean="0"/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48130" name="Рисунок 3" descr="aac138550d91bd315728f544b21b5ce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714375"/>
            <a:ext cx="5072062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260350"/>
            <a:ext cx="7993063" cy="5048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cap="none" smtClean="0">
                <a:cs typeface="Times New Roman" pitchFamily="18" charset="0"/>
              </a:rPr>
              <a:t>ОСНОВНЫЕ ЭТАПЫ РАБОТЫ НАД ПРОЕКТОМ</a:t>
            </a:r>
          </a:p>
        </p:txBody>
      </p:sp>
      <p:sp>
        <p:nvSpPr>
          <p:cNvPr id="49154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857250"/>
            <a:ext cx="8329612" cy="5451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i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ru-RU" sz="1800" b="1" i="1" smtClean="0"/>
              <a:t> </a:t>
            </a:r>
            <a:r>
              <a:rPr lang="ru-RU" altLang="ru-RU" b="1" smtClean="0"/>
              <a:t>1 этап вступительный --  </a:t>
            </a:r>
            <a:r>
              <a:rPr lang="ru-RU" altLang="ru-RU" smtClean="0"/>
              <a:t>утверждение темы проекта, формирование целей и задач.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</a:t>
            </a:r>
            <a:r>
              <a:rPr lang="ru-RU" altLang="ru-RU" b="1" smtClean="0"/>
              <a:t>2 этап</a:t>
            </a:r>
            <a:r>
              <a:rPr lang="ru-RU" altLang="ru-RU" smtClean="0"/>
              <a:t> </a:t>
            </a:r>
            <a:r>
              <a:rPr lang="ru-RU" altLang="ru-RU" b="1" smtClean="0"/>
              <a:t>теоретический</a:t>
            </a:r>
            <a:r>
              <a:rPr lang="ru-RU" altLang="ru-RU" smtClean="0"/>
              <a:t> </a:t>
            </a:r>
            <a:r>
              <a:rPr lang="ru-RU" altLang="ru-RU" b="1" smtClean="0"/>
              <a:t>-- </a:t>
            </a:r>
            <a:r>
              <a:rPr lang="ru-RU" altLang="ru-RU" smtClean="0"/>
              <a:t>познакомиться с творчеством и тенденциями моды знаменитых модельеров, сбор необходимой информации по данной тематике, работа с источниками.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</a:t>
            </a:r>
            <a:r>
              <a:rPr lang="ru-RU" altLang="ru-RU" b="1" smtClean="0"/>
              <a:t>3 этап  практический</a:t>
            </a:r>
            <a:r>
              <a:rPr lang="ru-RU" altLang="ru-RU" smtClean="0"/>
              <a:t> </a:t>
            </a:r>
            <a:r>
              <a:rPr lang="ru-RU" altLang="ru-RU" b="1" smtClean="0"/>
              <a:t>–</a:t>
            </a:r>
            <a:r>
              <a:rPr lang="ru-RU" altLang="ru-RU" smtClean="0"/>
              <a:t> анализ и систематизация собранной информации, выделение основных моментов, создание и оформление презентации, реферата. </a:t>
            </a:r>
            <a:endParaRPr lang="en-US" altLang="ru-RU" smtClean="0"/>
          </a:p>
          <a:p>
            <a:pPr eaLnBrk="1" hangingPunct="1">
              <a:buFontTx/>
              <a:buNone/>
            </a:pPr>
            <a:r>
              <a:rPr lang="en-US" altLang="ru-RU" b="1" smtClean="0"/>
              <a:t> </a:t>
            </a:r>
            <a:r>
              <a:rPr lang="ru-RU" altLang="ru-RU" b="1" smtClean="0"/>
              <a:t>4 этап заключительный</a:t>
            </a:r>
            <a:r>
              <a:rPr lang="ru-RU" altLang="ru-RU" smtClean="0"/>
              <a:t> </a:t>
            </a:r>
            <a:r>
              <a:rPr lang="ru-RU" altLang="ru-RU" b="1" smtClean="0"/>
              <a:t>--</a:t>
            </a:r>
            <a:r>
              <a:rPr lang="ru-RU" altLang="ru-RU" smtClean="0"/>
              <a:t> защита презентации, сопровождается  текстом.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/>
              <a:t> Планируемые результаты проектной деятельности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84375"/>
            <a:ext cx="7467600" cy="4873625"/>
          </a:xfrm>
        </p:spPr>
        <p:txBody>
          <a:bodyPr/>
          <a:lstStyle/>
          <a:p>
            <a:r>
              <a:rPr lang="ru-RU" sz="2800" smtClean="0">
                <a:latin typeface="Castellar" pitchFamily="18" charset="0"/>
              </a:rPr>
              <a:t>расширить кругозор знаний в области моды</a:t>
            </a:r>
          </a:p>
          <a:p>
            <a:r>
              <a:rPr lang="ru-RU" sz="2800" smtClean="0">
                <a:latin typeface="Castellar" pitchFamily="18" charset="0"/>
              </a:rPr>
              <a:t>использовать  профессиональный опыт, креативность идей знаменитых дизайнеров  при  создании собственных фасонов одежды</a:t>
            </a:r>
          </a:p>
          <a:p>
            <a:r>
              <a:rPr lang="ru-RU" sz="2800" smtClean="0">
                <a:latin typeface="Castellar" pitchFamily="18" charset="0"/>
              </a:rPr>
              <a:t>создание коллекции одежды  для фестиваля «Формула успеха моды» в колледже.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latin typeface="Castellar" pitchFamily="18" charset="0"/>
              </a:rPr>
              <a:t>  </a:t>
            </a:r>
            <a:endParaRPr lang="en-US" sz="2800" smtClean="0"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 descr="C:\Users\Лариса\Desktop\хор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395288" y="620713"/>
            <a:ext cx="82089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предполагает использование окружающей жизни, как лаборатории, в которой происходит процесс познания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“Всё из жизни – всё для жизни”</a:t>
            </a:r>
            <a:r>
              <a:rPr lang="ru-RU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таков лозунг данной педагогической технологии.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Тема должна быть интересной и актуальной.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Тема должна быть выполнима.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Увлечь другого может лишь тот,  кто увлечен сам.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Тема должна быть оригинальной.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Тема должна быть такой, чтобы работа могла быть     выполнима относительно быстро.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Тема должна быть доступна.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Сочетание желании и возможностей.</a:t>
            </a:r>
            <a:endParaRPr lang="ru-RU" sz="240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01013" y="6165850"/>
            <a:ext cx="609600" cy="5207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384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процесса управления проектом</a:t>
            </a:r>
          </a:p>
        </p:txBody>
      </p:sp>
      <p:grpSp>
        <p:nvGrpSpPr>
          <p:cNvPr id="27651" name="Group 26"/>
          <p:cNvGrpSpPr>
            <a:grpSpLocks/>
          </p:cNvGrpSpPr>
          <p:nvPr/>
        </p:nvGrpSpPr>
        <p:grpSpPr bwMode="auto">
          <a:xfrm>
            <a:off x="323850" y="1628775"/>
            <a:ext cx="8494713" cy="4478338"/>
            <a:chOff x="204" y="1026"/>
            <a:chExt cx="5351" cy="2821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204" y="1026"/>
              <a:ext cx="1133" cy="508"/>
              <a:chOff x="1834" y="11062"/>
              <a:chExt cx="1700" cy="680"/>
            </a:xfrm>
          </p:grpSpPr>
          <p:sp>
            <p:nvSpPr>
              <p:cNvPr id="27671" name="AutoShape 6"/>
              <p:cNvSpPr>
                <a:spLocks noChangeArrowheads="1"/>
              </p:cNvSpPr>
              <p:nvPr/>
            </p:nvSpPr>
            <p:spPr bwMode="auto">
              <a:xfrm>
                <a:off x="1834" y="11062"/>
                <a:ext cx="1700" cy="68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altLang="ru-RU">
                  <a:latin typeface="Tahoma" pitchFamily="34" charset="0"/>
                </a:endParaRPr>
              </a:p>
            </p:txBody>
          </p:sp>
          <p:sp>
            <p:nvSpPr>
              <p:cNvPr id="27672" name="Text Box 7"/>
              <p:cNvSpPr txBox="1">
                <a:spLocks noChangeArrowheads="1"/>
              </p:cNvSpPr>
              <p:nvPr/>
            </p:nvSpPr>
            <p:spPr bwMode="auto">
              <a:xfrm>
                <a:off x="1934" y="11166"/>
                <a:ext cx="1500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2800" b="1">
                    <a:solidFill>
                      <a:srgbClr val="990033"/>
                    </a:solidFill>
                    <a:latin typeface="Times New Roman" pitchFamily="18" charset="0"/>
                  </a:rPr>
                  <a:t>Идея</a:t>
                </a:r>
                <a:endParaRPr lang="ru-RU" altLang="ru-RU" sz="2800" b="1">
                  <a:solidFill>
                    <a:srgbClr val="990033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27654" name="Group 8"/>
            <p:cNvGrpSpPr>
              <a:grpSpLocks/>
            </p:cNvGrpSpPr>
            <p:nvPr/>
          </p:nvGrpSpPr>
          <p:grpSpPr bwMode="auto">
            <a:xfrm>
              <a:off x="1642" y="1738"/>
              <a:ext cx="1292" cy="508"/>
              <a:chOff x="4212" y="12014"/>
              <a:chExt cx="1938" cy="680"/>
            </a:xfrm>
          </p:grpSpPr>
          <p:sp>
            <p:nvSpPr>
              <p:cNvPr id="27669" name="AutoShape 9"/>
              <p:cNvSpPr>
                <a:spLocks noChangeArrowheads="1"/>
              </p:cNvSpPr>
              <p:nvPr/>
            </p:nvSpPr>
            <p:spPr bwMode="auto">
              <a:xfrm>
                <a:off x="4334" y="12014"/>
                <a:ext cx="1700" cy="68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Times New Roman" pitchFamily="18" charset="0"/>
                </a:endParaRPr>
              </a:p>
            </p:txBody>
          </p:sp>
          <p:sp>
            <p:nvSpPr>
              <p:cNvPr id="27670" name="Text Box 10"/>
              <p:cNvSpPr txBox="1">
                <a:spLocks noChangeArrowheads="1"/>
              </p:cNvSpPr>
              <p:nvPr/>
            </p:nvSpPr>
            <p:spPr bwMode="auto">
              <a:xfrm>
                <a:off x="4212" y="12104"/>
                <a:ext cx="1938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2000" b="1">
                    <a:latin typeface="Times New Roman" pitchFamily="18" charset="0"/>
                  </a:rPr>
                  <a:t>Планирование</a:t>
                </a:r>
                <a:endParaRPr lang="ru-RU" altLang="ru-RU" sz="2000" b="1">
                  <a:latin typeface="Tahoma" pitchFamily="34" charset="0"/>
                </a:endParaRPr>
              </a:p>
            </p:txBody>
          </p:sp>
        </p:grpSp>
        <p:grpSp>
          <p:nvGrpSpPr>
            <p:cNvPr id="27655" name="Group 11"/>
            <p:cNvGrpSpPr>
              <a:grpSpLocks/>
            </p:cNvGrpSpPr>
            <p:nvPr/>
          </p:nvGrpSpPr>
          <p:grpSpPr bwMode="auto">
            <a:xfrm>
              <a:off x="3656" y="1738"/>
              <a:ext cx="1254" cy="508"/>
              <a:chOff x="7233" y="12014"/>
              <a:chExt cx="1881" cy="680"/>
            </a:xfrm>
          </p:grpSpPr>
          <p:sp>
            <p:nvSpPr>
              <p:cNvPr id="27667" name="AutoShape 12"/>
              <p:cNvSpPr>
                <a:spLocks noChangeArrowheads="1"/>
              </p:cNvSpPr>
              <p:nvPr/>
            </p:nvSpPr>
            <p:spPr bwMode="auto">
              <a:xfrm>
                <a:off x="7334" y="12014"/>
                <a:ext cx="1700" cy="68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Times New Roman" pitchFamily="18" charset="0"/>
                </a:endParaRPr>
              </a:p>
            </p:txBody>
          </p:sp>
          <p:sp>
            <p:nvSpPr>
              <p:cNvPr id="27668" name="Text Box 13"/>
              <p:cNvSpPr txBox="1">
                <a:spLocks noChangeArrowheads="1"/>
              </p:cNvSpPr>
              <p:nvPr/>
            </p:nvSpPr>
            <p:spPr bwMode="auto">
              <a:xfrm>
                <a:off x="7233" y="12135"/>
                <a:ext cx="1881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2000" b="1">
                    <a:latin typeface="Times New Roman" pitchFamily="18" charset="0"/>
                  </a:rPr>
                  <a:t>Выполнение</a:t>
                </a:r>
                <a:endParaRPr lang="ru-RU" altLang="ru-RU" sz="2000" b="1">
                  <a:latin typeface="Tahoma" pitchFamily="34" charset="0"/>
                </a:endParaRPr>
              </a:p>
            </p:txBody>
          </p:sp>
        </p:grpSp>
        <p:grpSp>
          <p:nvGrpSpPr>
            <p:cNvPr id="27656" name="Group 14"/>
            <p:cNvGrpSpPr>
              <a:grpSpLocks/>
            </p:cNvGrpSpPr>
            <p:nvPr/>
          </p:nvGrpSpPr>
          <p:grpSpPr bwMode="auto">
            <a:xfrm>
              <a:off x="2750" y="2510"/>
              <a:ext cx="1134" cy="508"/>
              <a:chOff x="5534" y="13102"/>
              <a:chExt cx="1700" cy="680"/>
            </a:xfrm>
          </p:grpSpPr>
          <p:sp>
            <p:nvSpPr>
              <p:cNvPr id="27665" name="AutoShape 15"/>
              <p:cNvSpPr>
                <a:spLocks noChangeArrowheads="1"/>
              </p:cNvSpPr>
              <p:nvPr/>
            </p:nvSpPr>
            <p:spPr bwMode="auto">
              <a:xfrm>
                <a:off x="5534" y="13102"/>
                <a:ext cx="1700" cy="68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Times New Roman" pitchFamily="18" charset="0"/>
                </a:endParaRPr>
              </a:p>
            </p:txBody>
          </p:sp>
          <p:sp>
            <p:nvSpPr>
              <p:cNvPr id="27666" name="Text Box 16"/>
              <p:cNvSpPr txBox="1">
                <a:spLocks noChangeArrowheads="1"/>
              </p:cNvSpPr>
              <p:nvPr/>
            </p:nvSpPr>
            <p:spPr bwMode="auto">
              <a:xfrm>
                <a:off x="5637" y="13187"/>
                <a:ext cx="1500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2200" b="1">
                    <a:latin typeface="Times New Roman" pitchFamily="18" charset="0"/>
                  </a:rPr>
                  <a:t>Контроль</a:t>
                </a:r>
                <a:endParaRPr lang="ru-RU" altLang="ru-RU" sz="2200" b="1">
                  <a:latin typeface="Tahoma" pitchFamily="34" charset="0"/>
                </a:endParaRPr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>
              <a:off x="4377" y="3339"/>
              <a:ext cx="1178" cy="508"/>
              <a:chOff x="7803" y="14326"/>
              <a:chExt cx="1767" cy="680"/>
            </a:xfrm>
          </p:grpSpPr>
          <p:sp>
            <p:nvSpPr>
              <p:cNvPr id="27663" name="AutoShape 18"/>
              <p:cNvSpPr>
                <a:spLocks noChangeArrowheads="1"/>
              </p:cNvSpPr>
              <p:nvPr/>
            </p:nvSpPr>
            <p:spPr bwMode="auto">
              <a:xfrm>
                <a:off x="7834" y="14326"/>
                <a:ext cx="1700" cy="68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Times New Roman" pitchFamily="18" charset="0"/>
                </a:endParaRPr>
              </a:p>
            </p:txBody>
          </p:sp>
          <p:sp>
            <p:nvSpPr>
              <p:cNvPr id="27664" name="Text Box 19"/>
              <p:cNvSpPr txBox="1">
                <a:spLocks noChangeArrowheads="1"/>
              </p:cNvSpPr>
              <p:nvPr/>
            </p:nvSpPr>
            <p:spPr bwMode="auto">
              <a:xfrm>
                <a:off x="7803" y="14441"/>
                <a:ext cx="176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2000" b="1">
                    <a:solidFill>
                      <a:srgbClr val="990033"/>
                    </a:solidFill>
                    <a:latin typeface="Times New Roman" pitchFamily="18" charset="0"/>
                  </a:rPr>
                  <a:t>Завершение</a:t>
                </a:r>
                <a:endParaRPr lang="ru-RU" altLang="ru-RU" sz="2000" b="1">
                  <a:solidFill>
                    <a:srgbClr val="990033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7658" name="AutoShape 20"/>
            <p:cNvSpPr>
              <a:spLocks noChangeArrowheads="1"/>
            </p:cNvSpPr>
            <p:nvPr/>
          </p:nvSpPr>
          <p:spPr bwMode="auto">
            <a:xfrm rot="5400000">
              <a:off x="1481" y="1192"/>
              <a:ext cx="512" cy="4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5 w 21600"/>
                <a:gd name="T13" fmla="*/ 2887 h 21600"/>
                <a:gd name="T14" fmla="*/ 18225 w 21600"/>
                <a:gd name="T15" fmla="*/ 92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entury Schoolbook" pitchFamily="18" charset="0"/>
              </a:endParaRPr>
            </a:p>
          </p:txBody>
        </p:sp>
        <p:sp>
          <p:nvSpPr>
            <p:cNvPr id="27659" name="AutoShape 21"/>
            <p:cNvSpPr>
              <a:spLocks noChangeArrowheads="1"/>
            </p:cNvSpPr>
            <p:nvPr/>
          </p:nvSpPr>
          <p:spPr bwMode="auto">
            <a:xfrm rot="5400000">
              <a:off x="4557" y="2842"/>
              <a:ext cx="511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894 h 21600"/>
                <a:gd name="T14" fmla="*/ 18218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entury Schoolbook" pitchFamily="18" charset="0"/>
              </a:endParaRPr>
            </a:p>
          </p:txBody>
        </p:sp>
        <p:sp>
          <p:nvSpPr>
            <p:cNvPr id="27660" name="AutoShape 22"/>
            <p:cNvSpPr>
              <a:spLocks noChangeArrowheads="1"/>
            </p:cNvSpPr>
            <p:nvPr/>
          </p:nvSpPr>
          <p:spPr bwMode="auto">
            <a:xfrm rot="-5400000">
              <a:off x="3224" y="1221"/>
              <a:ext cx="256" cy="532"/>
            </a:xfrm>
            <a:prstGeom prst="curvedLeftArrow">
              <a:avLst>
                <a:gd name="adj1" fmla="val 41563"/>
                <a:gd name="adj2" fmla="val 83125"/>
                <a:gd name="adj3" fmla="val 33333"/>
              </a:avLst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1" name="AutoShape 23"/>
            <p:cNvSpPr>
              <a:spLocks noChangeArrowheads="1"/>
            </p:cNvSpPr>
            <p:nvPr/>
          </p:nvSpPr>
          <p:spPr bwMode="auto">
            <a:xfrm rot="8106107">
              <a:off x="2212" y="2382"/>
              <a:ext cx="228" cy="596"/>
            </a:xfrm>
            <a:prstGeom prst="curvedLeftArrow">
              <a:avLst>
                <a:gd name="adj1" fmla="val 52281"/>
                <a:gd name="adj2" fmla="val 104561"/>
                <a:gd name="adj3" fmla="val 33333"/>
              </a:avLst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2" name="AutoShape 24"/>
            <p:cNvSpPr>
              <a:spLocks noChangeArrowheads="1"/>
            </p:cNvSpPr>
            <p:nvPr/>
          </p:nvSpPr>
          <p:spPr bwMode="auto">
            <a:xfrm rot="2217361">
              <a:off x="4188" y="2425"/>
              <a:ext cx="228" cy="596"/>
            </a:xfrm>
            <a:prstGeom prst="curvedLeftArrow">
              <a:avLst>
                <a:gd name="adj1" fmla="val 52281"/>
                <a:gd name="adj2" fmla="val 104561"/>
                <a:gd name="adj3" fmla="val 33333"/>
              </a:avLst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</p:grpSp>
      <p:pic>
        <p:nvPicPr>
          <p:cNvPr id="27652" name="Picture 27" descr="j01977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3613" y="3716338"/>
            <a:ext cx="17049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23850" y="188913"/>
            <a:ext cx="8229600" cy="928687"/>
          </a:xfr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100" b="1" cap="none" smtClean="0">
                <a:cs typeface="Times New Roman" pitchFamily="18" charset="0"/>
              </a:rPr>
              <a:t> </a:t>
            </a:r>
            <a:r>
              <a:rPr lang="ru-RU" sz="2800" b="1" cap="none" smtClean="0">
                <a:cs typeface="Times New Roman" pitchFamily="18" charset="0"/>
              </a:rPr>
              <a:t>Виды проектной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715375" cy="5786437"/>
          </a:xfrm>
        </p:spPr>
        <p:txBody>
          <a:bodyPr/>
          <a:lstStyle/>
          <a:p>
            <a:pPr eaLnBrk="1" hangingPunct="1"/>
            <a:r>
              <a:rPr lang="ru-RU" b="1" smtClean="0">
                <a:cs typeface="Times New Roman" pitchFamily="18" charset="0"/>
              </a:rPr>
              <a:t>Учебный проект </a:t>
            </a:r>
            <a:r>
              <a:rPr lang="ru-RU" smtClean="0">
                <a:cs typeface="Times New Roman" pitchFamily="18" charset="0"/>
              </a:rPr>
              <a:t>– подготовленная презентация, доклад, заполненная таблица,  созданная схема, построение графика, реконструкция события и т.п.</a:t>
            </a:r>
          </a:p>
          <a:p>
            <a:pPr eaLnBrk="1" hangingPunct="1"/>
            <a:r>
              <a:rPr lang="ru-RU" b="1" smtClean="0">
                <a:cs typeface="Times New Roman" pitchFamily="18" charset="0"/>
              </a:rPr>
              <a:t>Исследовательский проект </a:t>
            </a:r>
            <a:r>
              <a:rPr lang="ru-RU" smtClean="0">
                <a:cs typeface="Times New Roman" pitchFamily="18" charset="0"/>
              </a:rPr>
              <a:t>– диссертация, реферат,  сравнение, рецензия, социологический опрос, интервью и т.п.</a:t>
            </a:r>
          </a:p>
          <a:p>
            <a:pPr eaLnBrk="1" hangingPunct="1"/>
            <a:r>
              <a:rPr lang="ru-RU" b="1" smtClean="0">
                <a:cs typeface="Times New Roman" pitchFamily="18" charset="0"/>
              </a:rPr>
              <a:t>Социальный проект </a:t>
            </a:r>
            <a:r>
              <a:rPr lang="ru-RU" smtClean="0">
                <a:cs typeface="Times New Roman" pitchFamily="18" charset="0"/>
              </a:rPr>
              <a:t>– изменение правовых норм, создание центра, открытие музея, формирование новых органов, проведение конкурса, конференция и т.п.</a:t>
            </a:r>
          </a:p>
          <a:p>
            <a:pPr eaLnBrk="1" hangingPunct="1"/>
            <a:r>
              <a:rPr lang="ru-RU" b="1" smtClean="0">
                <a:cs typeface="Times New Roman" pitchFamily="18" charset="0"/>
              </a:rPr>
              <a:t>Творческий проект </a:t>
            </a:r>
            <a:r>
              <a:rPr lang="ru-RU" smtClean="0">
                <a:cs typeface="Times New Roman" pitchFamily="18" charset="0"/>
              </a:rPr>
              <a:t>– эссе, статья, сочинение, коллаж, рисунок, концерт, фестиваль, выставка, спектакль и т.п.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8509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cap="none" smtClean="0">
                <a:latin typeface="Castellar" pitchFamily="18" charset="0"/>
              </a:rPr>
              <a:t>Паспорт проекта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412875"/>
            <a:ext cx="7715250" cy="4773613"/>
          </a:xfrm>
        </p:spPr>
        <p:txBody>
          <a:bodyPr/>
          <a:lstStyle/>
          <a:p>
            <a:endParaRPr lang="ru-RU" smtClean="0"/>
          </a:p>
          <a:p>
            <a:pPr algn="ctr"/>
            <a:r>
              <a:rPr lang="ru-RU" sz="4000" smtClean="0">
                <a:solidFill>
                  <a:schemeClr val="tx2"/>
                </a:solidFill>
              </a:rPr>
              <a:t>Творческий проект на тему : «Формула успеха моды знаменитых модельеров»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/>
              <a:t>Темы творческих проектов обучающихся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Мадмуазель Коко Шанель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Великий кутюрье – Кристиан Диор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Эталон гармонии и стиля – Юбер де Живанши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Гений столетия Ив Сен Лоран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Эталон парижского шика и вкуса – Пьер Карден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«Королева трикотажа» – Соня Рикель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Мода без границ – Жана Поля Готье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Экстравагантный Джон Гальяно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Роскошный стиль мастера – Джанни Версаче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Высокая элегантность – Эльзы Скиапарелли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«Равный среди равных» – Вячеслав Зайцев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Романтика мира моды– Евгении Легкодымовой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Кутюрье первых леди России – Игорь Чапурин</a:t>
            </a:r>
          </a:p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836613"/>
            <a:ext cx="7467600" cy="4873625"/>
          </a:xfrm>
        </p:spPr>
        <p:txBody>
          <a:bodyPr/>
          <a:lstStyle/>
          <a:p>
            <a:r>
              <a:rPr lang="ru-RU" sz="2800" b="1" smtClean="0">
                <a:solidFill>
                  <a:schemeClr val="tx2"/>
                </a:solidFill>
                <a:latin typeface="Castellar" pitchFamily="18" charset="0"/>
              </a:rPr>
              <a:t>Опыт использования проекта:</a:t>
            </a:r>
            <a:r>
              <a:rPr lang="ru-RU" sz="2800" smtClean="0">
                <a:latin typeface="Castellar" pitchFamily="18" charset="0"/>
              </a:rPr>
              <a:t> в одной группе</a:t>
            </a:r>
            <a:endParaRPr lang="ru-RU" sz="2800" b="1" smtClean="0">
              <a:latin typeface="Castellar" pitchFamily="18" charset="0"/>
            </a:endParaRPr>
          </a:p>
          <a:p>
            <a:r>
              <a:rPr lang="ru-RU" sz="2800" b="1" smtClean="0">
                <a:solidFill>
                  <a:schemeClr val="tx2"/>
                </a:solidFill>
                <a:latin typeface="Castellar" pitchFamily="18" charset="0"/>
              </a:rPr>
              <a:t>Учебные дисциплины, близкие к теме проекта:</a:t>
            </a:r>
            <a:r>
              <a:rPr lang="ru-RU" sz="2800" smtClean="0">
                <a:latin typeface="Castellar" pitchFamily="18" charset="0"/>
              </a:rPr>
              <a:t> История костюма</a:t>
            </a:r>
            <a:endParaRPr lang="ru-RU" sz="2800" b="1" smtClean="0">
              <a:latin typeface="Castellar" pitchFamily="18" charset="0"/>
            </a:endParaRPr>
          </a:p>
          <a:p>
            <a:r>
              <a:rPr lang="ru-RU" sz="2800" b="1" smtClean="0">
                <a:solidFill>
                  <a:schemeClr val="tx2"/>
                </a:solidFill>
                <a:latin typeface="Castellar" pitchFamily="18" charset="0"/>
              </a:rPr>
              <a:t>Авторы проекта:</a:t>
            </a:r>
            <a:r>
              <a:rPr lang="ru-RU" sz="2800" smtClean="0">
                <a:latin typeface="Castellar" pitchFamily="18" charset="0"/>
              </a:rPr>
              <a:t>  обучающаяся </a:t>
            </a:r>
            <a:r>
              <a:rPr lang="en-US" sz="2800" smtClean="0">
                <a:latin typeface="Castellar" pitchFamily="18" charset="0"/>
              </a:rPr>
              <a:t>i </a:t>
            </a:r>
            <a:r>
              <a:rPr lang="ru-RU" sz="2800" smtClean="0">
                <a:latin typeface="Castellar" pitchFamily="18" charset="0"/>
              </a:rPr>
              <a:t>курса по профессии «закройщик»</a:t>
            </a:r>
            <a:endParaRPr lang="ru-RU" sz="2800" b="1" smtClean="0">
              <a:latin typeface="Castellar" pitchFamily="18" charset="0"/>
            </a:endParaRPr>
          </a:p>
          <a:p>
            <a:r>
              <a:rPr lang="ru-RU" sz="2800" b="1" smtClean="0">
                <a:solidFill>
                  <a:schemeClr val="tx2"/>
                </a:solidFill>
                <a:latin typeface="Castellar" pitchFamily="18" charset="0"/>
              </a:rPr>
              <a:t>Тип проекта:</a:t>
            </a:r>
            <a:r>
              <a:rPr lang="ru-RU" sz="2800" smtClean="0">
                <a:latin typeface="Castellar" pitchFamily="18" charset="0"/>
              </a:rPr>
              <a:t> творческий проект</a:t>
            </a:r>
            <a:endParaRPr lang="ru-RU" sz="2800" b="1" smtClean="0">
              <a:latin typeface="Castellar" pitchFamily="18" charset="0"/>
            </a:endParaRPr>
          </a:p>
          <a:p>
            <a:r>
              <a:rPr lang="ru-RU" sz="2800" b="1" smtClean="0">
                <a:solidFill>
                  <a:schemeClr val="tx2"/>
                </a:solidFill>
                <a:latin typeface="Castellar" pitchFamily="18" charset="0"/>
              </a:rPr>
              <a:t>Время работы:</a:t>
            </a:r>
            <a:r>
              <a:rPr lang="ru-RU" sz="2800" smtClean="0">
                <a:latin typeface="Castellar" pitchFamily="18" charset="0"/>
              </a:rPr>
              <a:t> краткосрочный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-171450"/>
            <a:ext cx="7488238" cy="69215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/>
              <a:t>Актуальность данной темы:</a:t>
            </a:r>
            <a:r>
              <a:rPr lang="ru-RU" cap="none" smtClean="0"/>
              <a:t> 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692150"/>
            <a:ext cx="7489825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latin typeface="Constantia" pitchFamily="18" charset="0"/>
              </a:rPr>
              <a:t>Сегодня мода – это скорее образ жизни, которого придерживается большинство мужчин и женщин из всех цивилизованных стран современного мира, чтобы выглядеть на все сто. Именно портные и закройщики украшают, совершенствуют внешность человека с помощью одежды. И главная задача будущих  модельеров, не только  научиться качественно шить одежду, но и  уметь правильно подбирать к фигуре человека нужный фасон, скрывая её недостатки и подчеркивая достоинства. Ведь как говорила великая Надежда Ламанова : «Главная задача закройщика изучить все нюансы фигуры человека, ведь фасон одной вещи на одном человеке сидит великолепно, а  на другом, как но корове – седло». И она в этом  была абсолютно права.   Одежда, аксессуары и обувь – это часть моды. Она имеет свои каноны, свою философию, дает свою школу жизни и формирует собственную уникальную культуру. Знакомство с иконами стиля,  создателями «высокой моды», моды «прет-а-порте», способствует развитию познавательного интереса к предмету «История  костюма», раскрытию творческого потенциала обучающихся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773</Words>
  <Application>Microsoft Office PowerPoint</Application>
  <PresentationFormat>Экран (4:3)</PresentationFormat>
  <Paragraphs>105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22</vt:i4>
      </vt:variant>
      <vt:variant>
        <vt:lpstr>Заголовки слайдов</vt:lpstr>
      </vt:variant>
      <vt:variant>
        <vt:i4>27</vt:i4>
      </vt:variant>
    </vt:vector>
  </HeadingPairs>
  <TitlesOfParts>
    <vt:vector size="60" baseType="lpstr">
      <vt:lpstr>Cambria</vt:lpstr>
      <vt:lpstr>Arial</vt:lpstr>
      <vt:lpstr>Wingdings</vt:lpstr>
      <vt:lpstr>Calibri</vt:lpstr>
      <vt:lpstr>Century Schoolbook</vt:lpstr>
      <vt:lpstr>Wingdings 2</vt:lpstr>
      <vt:lpstr>Arial Black</vt:lpstr>
      <vt:lpstr>Times New Roman</vt:lpstr>
      <vt:lpstr>Tahoma</vt:lpstr>
      <vt:lpstr>Castellar</vt:lpstr>
      <vt:lpstr>Constantia</vt:lpstr>
      <vt:lpstr>Пиксел</vt:lpstr>
      <vt:lpstr>Эркер</vt:lpstr>
      <vt:lpstr>Пиксел</vt:lpstr>
      <vt:lpstr>Пиксел</vt:lpstr>
      <vt:lpstr>Пиксел</vt:lpstr>
      <vt:lpstr>Пиксел</vt:lpstr>
      <vt:lpstr>Пиксел</vt:lpstr>
      <vt:lpstr>Пиксел</vt:lpstr>
      <vt:lpstr>Пиксел</vt:lpstr>
      <vt:lpstr>Пиксел</vt:lpstr>
      <vt:lpstr>Пиксел</vt:lpstr>
      <vt:lpstr>Пиксел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                  ГБПОУ  РК «Симферопольский колледж сферы обслуживания и дизайна»</vt:lpstr>
      <vt:lpstr>ОПРЕДЕЛЕНИЕ МЕТОДА ПРОЕКТОВ</vt:lpstr>
      <vt:lpstr>Слайд 3</vt:lpstr>
      <vt:lpstr>МОДЕЛЬ ПРОЦЕССА УПРАВЛЕНИЯ ПРОЕКТОМ</vt:lpstr>
      <vt:lpstr> Виды проектной деятельности</vt:lpstr>
      <vt:lpstr>Паспорт проекта</vt:lpstr>
      <vt:lpstr>Темы творческих проектов обучающихся</vt:lpstr>
      <vt:lpstr>Слайд 8</vt:lpstr>
      <vt:lpstr>Актуальность данной темы: </vt:lpstr>
      <vt:lpstr>Цель проекта: </vt:lpstr>
      <vt:lpstr>Задачи проекта :</vt:lpstr>
      <vt:lpstr>Продукты проектной деятельности: </vt:lpstr>
      <vt:lpstr>Форма представления проекта: </vt:lpstr>
      <vt:lpstr>Слайд 14</vt:lpstr>
      <vt:lpstr>Слайд 15</vt:lpstr>
      <vt:lpstr>Слайд 16</vt:lpstr>
      <vt:lpstr>Слайд 17</vt:lpstr>
      <vt:lpstr>Слайд 18</vt:lpstr>
      <vt:lpstr>Московская крымчанка Евгения Легкодымова</vt:lpstr>
      <vt:lpstr>История бренда LOUIS VUITTON</vt:lpstr>
      <vt:lpstr>Слайд 21</vt:lpstr>
      <vt:lpstr>Слайд 22</vt:lpstr>
      <vt:lpstr>Слайд 23</vt:lpstr>
      <vt:lpstr>Слайд 24</vt:lpstr>
      <vt:lpstr>ОСНОВНЫЕ ЭТАПЫ РАБОТЫ НАД ПРОЕКТОМ</vt:lpstr>
      <vt:lpstr> Планируемые результаты проектной деятельности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ДПО РК «Крымский центр развития профессионального образования»</dc:title>
  <dc:creator>Степанова Ирина Васильевна</dc:creator>
  <cp:lastModifiedBy>Admin</cp:lastModifiedBy>
  <cp:revision>71</cp:revision>
  <cp:lastPrinted>2018-09-18T10:52:09Z</cp:lastPrinted>
  <dcterms:created xsi:type="dcterms:W3CDTF">2018-09-03T08:00:12Z</dcterms:created>
  <dcterms:modified xsi:type="dcterms:W3CDTF">2023-01-09T16:48:50Z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789607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