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668" autoAdjust="0"/>
    <p:restoredTop sz="94660"/>
  </p:normalViewPr>
  <p:slideViewPr>
    <p:cSldViewPr snapToGrid="0">
      <p:cViewPr>
        <p:scale>
          <a:sx n="75" d="100"/>
          <a:sy n="75" d="100"/>
        </p:scale>
        <p:origin x="54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507076-AF68-43D5-9E35-C977DCADC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C944A8-6F5C-4F14-A1DB-63104A8E1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E1A4-1580-4D7C-9B35-45547A98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C50E-AB76-42DB-B205-59E5942D6561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F2C32F-2D78-4D0A-8735-B61C0DB8D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0A0194-4387-4771-A79F-F23A822B3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E7AB-5135-4448-8EFE-D3F47B3F2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492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97393-9BE1-4D54-A63D-249A77BC3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23A768-4A23-4546-B4DC-F6B2E8EE3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C847F3-4768-46A4-AAB6-E2B5CF8FC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C50E-AB76-42DB-B205-59E5942D6561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5D4DD-B7F5-4935-86E8-78CB24F5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70C4FD-662D-4948-8356-AC5325342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E7AB-5135-4448-8EFE-D3F47B3F2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57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B4F0549-5E77-4CE9-8EB2-27C1DEF35F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27ABF6-BA67-4AE4-B108-D1EF2F7E2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AB8F88-F484-4097-9300-CCBC323DD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C50E-AB76-42DB-B205-59E5942D6561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836681-1420-4E7C-9BCD-B1EB13062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01ACA7-4D7D-4E9C-9710-4AF94B313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E7AB-5135-4448-8EFE-D3F47B3F2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6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9501B-AF00-4B94-95F5-CA41BA133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6F042B-625A-40A9-B7B4-E60FED1E8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376EA8-222F-4C68-99EA-4F4C051E6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C50E-AB76-42DB-B205-59E5942D6561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F4B5E9-837A-4D0B-B756-B476815BC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17A9C8-F0B7-49FB-90BA-C9EE57089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E7AB-5135-4448-8EFE-D3F47B3F2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14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652BFF-6B10-46E7-BE9B-1C6F9D9EC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2A2C4D-B516-45A7-B119-9DE4EBD28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50D104-44A5-4D39-AC39-B66EFB3D1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C50E-AB76-42DB-B205-59E5942D6561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56EF06-D75C-4F66-980E-9A56EF21D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61F0D0-D0BA-4D75-B74A-8D44ED9D9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E7AB-5135-4448-8EFE-D3F47B3F2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300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E776CD-DC5D-4803-B8B6-E08FB7F82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11549A-0397-4DE2-A056-512D275CE6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43474F-8F54-47D0-ACFA-532E2730C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34DBB0-F46F-4998-93FE-FA56D7E4B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C50E-AB76-42DB-B205-59E5942D6561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4F2360-5391-408B-B25C-D7BD1524A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165791-A5C0-4D24-B558-CA2093E2D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E7AB-5135-4448-8EFE-D3F47B3F2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118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C8E8C-E75B-47AB-8F50-AA382C24F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1A8ABB-87C6-4AF6-A3BC-5A3D7C594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25370A-954D-4207-B719-75B82EDF3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A18BCC-6B27-4362-B5E9-DA5411D8B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1AC386-CBE9-4BA0-8197-BC30952085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F7A2B9E-2A9E-47B7-98C2-690461BF1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C50E-AB76-42DB-B205-59E5942D6561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AF38E25-D734-4044-8914-E424F3756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FD1E27-F003-4583-85BE-3482981E8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E7AB-5135-4448-8EFE-D3F47B3F2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45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78DCE1-83A3-4B61-9FD4-E2A8B3F09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56340C-51C1-417E-BECA-7C24FC3A3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C50E-AB76-42DB-B205-59E5942D6561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3E2B0B-D092-442A-81CA-69D477DB6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A31A95-7603-4A37-8A53-1ABBD2C89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E7AB-5135-4448-8EFE-D3F47B3F2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07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C06A6A5-33EC-4C78-ACBA-D55A2B86F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C50E-AB76-42DB-B205-59E5942D6561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68D952-1EB6-4F3B-9944-6C872B49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7CDD58-F493-4747-AB40-11BD208D2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E7AB-5135-4448-8EFE-D3F47B3F2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538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5BF3E2-1BDF-4B84-B959-994D5297A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C373F2-CB1C-450A-9A91-E38022BE1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5A4F38-BABB-41E4-8A4F-069D380A8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A1129E-60C5-42E6-B25B-64F354CEB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C50E-AB76-42DB-B205-59E5942D6561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D5F1C0-CFF2-4EC3-9641-0D0E8390D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43E3B3-8C27-4DC5-AC20-04CD19989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E7AB-5135-4448-8EFE-D3F47B3F2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211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54BB1-4923-4BEE-B7D4-5B934B67E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F232E8-A26C-4379-A8EF-80BAAB566B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387725-BC07-4C54-A9F7-55479EA502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1C859A-FD80-410A-BA12-AC6D49DE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C50E-AB76-42DB-B205-59E5942D6561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EF39E5-0D3F-40FD-A9CF-903BD325B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18BF3D-4356-4148-9778-555C66756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E7AB-5135-4448-8EFE-D3F47B3F2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588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8DD1F-49C9-4C2E-AC31-E4FD9FD38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2236C2-4332-43E0-9ABC-F672CFA1E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41CA37-6148-4D9C-9FAD-079C53DCC5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DC50E-AB76-42DB-B205-59E5942D6561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E8FD3B-CE41-49F5-BEB0-2F144BB1A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25D89F-C35C-40A3-B1A6-874D1D77A6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8E7AB-5135-4448-8EFE-D3F47B3F2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99C8731-BF3F-4B0E-AEE1-9A208BAD9317}"/>
              </a:ext>
            </a:extLst>
          </p:cNvPr>
          <p:cNvSpPr/>
          <p:nvPr/>
        </p:nvSpPr>
        <p:spPr>
          <a:xfrm>
            <a:off x="197141" y="86264"/>
            <a:ext cx="4004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Roboto" pitchFamily="2" charset="0"/>
                <a:ea typeface="Roboto" pitchFamily="2" charset="0"/>
              </a:rPr>
              <a:t>Работа с электронной библиотекой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DF8B423-1CC4-47E3-889E-129827CD1DF5}"/>
              </a:ext>
            </a:extLst>
          </p:cNvPr>
          <p:cNvSpPr/>
          <p:nvPr/>
        </p:nvSpPr>
        <p:spPr>
          <a:xfrm>
            <a:off x="197141" y="455596"/>
            <a:ext cx="9309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dirty="0">
                <a:solidFill>
                  <a:srgbClr val="333333"/>
                </a:solidFill>
                <a:effectLst/>
                <a:latin typeface="Roboto" pitchFamily="2" charset="0"/>
                <a:ea typeface="Roboto" pitchFamily="2" charset="0"/>
              </a:rPr>
              <a:t>Чтобы увидеть полный список приобретенных изданий, пройдите по ссылке «Кабинет» в верхней части страницы сайта (рис. 1), </a:t>
            </a:r>
            <a:endParaRPr lang="ru-RU" sz="1200" dirty="0"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AD85645-D0D3-4C46-85C8-494D27143624}"/>
              </a:ext>
            </a:extLst>
          </p:cNvPr>
          <p:cNvGrpSpPr>
            <a:grpSpLocks noChangeAspect="1"/>
          </p:cNvGrpSpPr>
          <p:nvPr/>
        </p:nvGrpSpPr>
        <p:grpSpPr>
          <a:xfrm>
            <a:off x="1197310" y="917261"/>
            <a:ext cx="5543407" cy="1452559"/>
            <a:chOff x="298150" y="917261"/>
            <a:chExt cx="7497750" cy="1964662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E8239685-8912-4894-8EFA-B208F34575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15000"/>
                      </a14:imgEffect>
                    </a14:imgLayer>
                  </a14:imgProps>
                </a:ext>
              </a:extLst>
            </a:blip>
            <a:srcRect b="32352"/>
            <a:stretch/>
          </p:blipFill>
          <p:spPr>
            <a:xfrm>
              <a:off x="298150" y="917261"/>
              <a:ext cx="7497750" cy="1964662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DAD4E3D-2C28-4428-BA51-6F88627420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2449" t="13868" r="19705" b="81376"/>
            <a:stretch/>
          </p:blipFill>
          <p:spPr>
            <a:xfrm>
              <a:off x="5720594" y="1316222"/>
              <a:ext cx="588169" cy="138114"/>
            </a:xfrm>
            <a:prstGeom prst="rect">
              <a:avLst/>
            </a:prstGeom>
            <a:effectLst>
              <a:glow rad="127000">
                <a:schemeClr val="bg1"/>
              </a:glow>
              <a:softEdge rad="0"/>
            </a:effectLst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E095FD1-25C2-4B69-991C-BAC8068260D8}"/>
              </a:ext>
            </a:extLst>
          </p:cNvPr>
          <p:cNvGrpSpPr>
            <a:grpSpLocks noChangeAspect="1"/>
          </p:cNvGrpSpPr>
          <p:nvPr/>
        </p:nvGrpSpPr>
        <p:grpSpPr>
          <a:xfrm>
            <a:off x="1197310" y="3044412"/>
            <a:ext cx="5543407" cy="3475468"/>
            <a:chOff x="285749" y="1971675"/>
            <a:chExt cx="6962776" cy="4200023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85A2F719-672B-4CED-9F3D-BAFB0E84D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1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5749" y="1971675"/>
              <a:ext cx="6962776" cy="4200023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CE9780AB-845B-48FC-A691-2EE78C1D6A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611" t="1949" r="2887" b="2736"/>
            <a:stretch/>
          </p:blipFill>
          <p:spPr>
            <a:xfrm>
              <a:off x="5826124" y="3117850"/>
              <a:ext cx="1333501" cy="1327150"/>
            </a:xfrm>
            <a:prstGeom prst="rect">
              <a:avLst/>
            </a:prstGeom>
            <a:effectLst>
              <a:glow rad="228600">
                <a:schemeClr val="bg1">
                  <a:alpha val="40000"/>
                </a:schemeClr>
              </a:glow>
            </a:effec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FCB2E58-FE3A-4E31-A596-027604E7D9C7}"/>
              </a:ext>
            </a:extLst>
          </p:cNvPr>
          <p:cNvSpPr txBox="1"/>
          <p:nvPr/>
        </p:nvSpPr>
        <p:spPr>
          <a:xfrm>
            <a:off x="1197310" y="2369820"/>
            <a:ext cx="1226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>
                <a:latin typeface="Roboto" pitchFamily="2" charset="0"/>
                <a:ea typeface="Roboto" pitchFamily="2" charset="0"/>
              </a:rPr>
              <a:t>Рис. 1. Кабинет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D41D4F-56C7-4F73-98B6-58A6B39D9750}"/>
              </a:ext>
            </a:extLst>
          </p:cNvPr>
          <p:cNvSpPr/>
          <p:nvPr/>
        </p:nvSpPr>
        <p:spPr>
          <a:xfrm>
            <a:off x="197141" y="2767413"/>
            <a:ext cx="28055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333333"/>
                </a:solidFill>
                <a:latin typeface="Roboto" pitchFamily="2" charset="0"/>
                <a:ea typeface="Roboto" pitchFamily="2" charset="0"/>
              </a:rPr>
              <a:t>далее – «Моя книжная полка» (рис. 2).</a:t>
            </a:r>
            <a:endParaRPr lang="ru-R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ECA676-F7AC-48AC-A04E-C06FE27EA222}"/>
              </a:ext>
            </a:extLst>
          </p:cNvPr>
          <p:cNvSpPr txBox="1"/>
          <p:nvPr/>
        </p:nvSpPr>
        <p:spPr>
          <a:xfrm>
            <a:off x="1197039" y="6494737"/>
            <a:ext cx="3207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>
                <a:latin typeface="Roboto" pitchFamily="2" charset="0"/>
                <a:ea typeface="Roboto" pitchFamily="2" charset="0"/>
              </a:rPr>
              <a:t>Рис. 2. Выбор раздела «Моя книжная полка»</a:t>
            </a:r>
          </a:p>
        </p:txBody>
      </p:sp>
    </p:spTree>
    <p:extLst>
      <p:ext uri="{BB962C8B-B14F-4D97-AF65-F5344CB8AC3E}">
        <p14:creationId xmlns:p14="http://schemas.microsoft.com/office/powerpoint/2010/main" val="932505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4AEAD6C-EFE6-4289-875B-C9BBCE414B0F}"/>
              </a:ext>
            </a:extLst>
          </p:cNvPr>
          <p:cNvSpPr/>
          <p:nvPr/>
        </p:nvSpPr>
        <p:spPr>
          <a:xfrm>
            <a:off x="285548" y="132150"/>
            <a:ext cx="11630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dirty="0">
                <a:solidFill>
                  <a:srgbClr val="333333"/>
                </a:solidFill>
                <a:effectLst/>
                <a:latin typeface="Roboto" pitchFamily="2" charset="0"/>
                <a:ea typeface="Roboto" pitchFamily="2" charset="0"/>
              </a:rPr>
              <a:t>Вы окажетесь на странице Управления доступами (рис. 3), где увидите таблицу. Кроме перечня выбранных изданий и ссылки для перехода к чтению, в таблице указаны даты начала и окончания доступа, количество используемых в настоящий момент доступов, максимальное количество возможных доступов.</a:t>
            </a:r>
            <a:endParaRPr lang="ru-RU" sz="1200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93FB63-1C90-40F1-9076-3F734976A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48" y="593815"/>
            <a:ext cx="4111625" cy="5286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1CA5CB-2238-440C-9DF9-75BED92D2659}"/>
              </a:ext>
            </a:extLst>
          </p:cNvPr>
          <p:cNvSpPr txBox="1"/>
          <p:nvPr/>
        </p:nvSpPr>
        <p:spPr>
          <a:xfrm>
            <a:off x="285548" y="5880190"/>
            <a:ext cx="2929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>
                <a:latin typeface="Roboto" pitchFamily="2" charset="0"/>
                <a:ea typeface="Roboto" pitchFamily="2" charset="0"/>
              </a:rPr>
              <a:t>Рис. 3. Страница управления доступами</a:t>
            </a:r>
          </a:p>
        </p:txBody>
      </p:sp>
    </p:spTree>
    <p:extLst>
      <p:ext uri="{BB962C8B-B14F-4D97-AF65-F5344CB8AC3E}">
        <p14:creationId xmlns:p14="http://schemas.microsoft.com/office/powerpoint/2010/main" val="4018980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E956785-CF34-4960-86EC-E5E9F8E689B3}"/>
              </a:ext>
            </a:extLst>
          </p:cNvPr>
          <p:cNvSpPr/>
          <p:nvPr/>
        </p:nvSpPr>
        <p:spPr>
          <a:xfrm>
            <a:off x="227797" y="168517"/>
            <a:ext cx="1166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dirty="0">
                <a:solidFill>
                  <a:srgbClr val="333333"/>
                </a:solidFill>
                <a:effectLst/>
                <a:latin typeface="Roboto" pitchFamily="2" charset="0"/>
                <a:ea typeface="Roboto" pitchFamily="2" charset="0"/>
              </a:rPr>
              <a:t>Увидеть издания, доступные вам для чтения, можно не только в Личном кабинете, но и в Тематическом каталоге на сайте. Для этого в «Поиске по всей номенклатуре» нужно поставить галочку возле строки «Купленные онлайн доступы» и нажать кнопку «Найти» (рис. 4).</a:t>
            </a:r>
            <a:endParaRPr lang="ru-RU" sz="1200" dirty="0"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CE1B610-57E0-43CF-A1D7-5089D827BC4B}"/>
              </a:ext>
            </a:extLst>
          </p:cNvPr>
          <p:cNvGrpSpPr>
            <a:grpSpLocks noChangeAspect="1"/>
          </p:cNvGrpSpPr>
          <p:nvPr/>
        </p:nvGrpSpPr>
        <p:grpSpPr>
          <a:xfrm>
            <a:off x="227797" y="630182"/>
            <a:ext cx="5027613" cy="4311523"/>
            <a:chOff x="661987" y="728365"/>
            <a:chExt cx="5681061" cy="487190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EF1F9162-EAA7-47C7-9948-886411D3B4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15000"/>
                      </a14:imgEffect>
                    </a14:imgLayer>
                  </a14:imgProps>
                </a:ext>
              </a:extLst>
            </a:blip>
            <a:srcRect b="33300"/>
            <a:stretch/>
          </p:blipFill>
          <p:spPr>
            <a:xfrm>
              <a:off x="661987" y="728365"/>
              <a:ext cx="5681061" cy="4871900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B8201C76-E5E7-400C-90A5-95F0265927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4131" t="58588" r="3761" b="36228"/>
            <a:stretch/>
          </p:blipFill>
          <p:spPr>
            <a:xfrm>
              <a:off x="4310062" y="4998244"/>
              <a:ext cx="1824038" cy="37861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80836B38-FD80-434A-AD47-FF12A75E4F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37" t="52295" r="74726" b="45847"/>
            <a:stretch/>
          </p:blipFill>
          <p:spPr>
            <a:xfrm>
              <a:off x="881063" y="4548188"/>
              <a:ext cx="1212056" cy="13573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6A5B47F-ED83-48D2-B8B8-E6BF8EE18050}"/>
              </a:ext>
            </a:extLst>
          </p:cNvPr>
          <p:cNvSpPr txBox="1"/>
          <p:nvPr/>
        </p:nvSpPr>
        <p:spPr>
          <a:xfrm>
            <a:off x="227797" y="4941705"/>
            <a:ext cx="4023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>
                <a:latin typeface="Roboto" pitchFamily="2" charset="0"/>
                <a:ea typeface="Roboto" pitchFamily="2" charset="0"/>
              </a:rPr>
              <a:t>Рис. 4. Поиск доступных для чтения изданий в каталоге</a:t>
            </a:r>
          </a:p>
        </p:txBody>
      </p:sp>
    </p:spTree>
    <p:extLst>
      <p:ext uri="{BB962C8B-B14F-4D97-AF65-F5344CB8AC3E}">
        <p14:creationId xmlns:p14="http://schemas.microsoft.com/office/powerpoint/2010/main" val="28961180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173</Words>
  <Application>Microsoft Office PowerPoint</Application>
  <PresentationFormat>Широкоэкранный</PresentationFormat>
  <Paragraphs>9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Roboto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Филиппова Дарья Игоревна</dc:creator>
  <cp:lastModifiedBy>Филиппова Дарья Игоревна</cp:lastModifiedBy>
  <cp:revision>5</cp:revision>
  <dcterms:created xsi:type="dcterms:W3CDTF">2019-10-18T13:48:37Z</dcterms:created>
  <dcterms:modified xsi:type="dcterms:W3CDTF">2019-10-21T07:49:57Z</dcterms:modified>
</cp:coreProperties>
</file>