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6F2DA-DC51-40B5-91DF-B50B6330B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CFE1388-2773-48B6-AC5E-BC234A0CA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A519BE-21A3-45D8-B193-39D2F811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60DA-369D-4BF9-AF14-2D53BDB5842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BE8C42-D091-4CC6-B3EC-E51B47BD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303273-CDAA-49B3-9F4D-4971EEC81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8035-A901-47CF-96BF-D39F30886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56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87D7F-CC7D-4E13-B595-1871C2BE2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32534F-41A7-411C-9519-52D3206B1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6D9CB0-85DA-4C75-832B-0A0F7F74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60DA-369D-4BF9-AF14-2D53BDB5842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C01B3D-19D3-4CE0-AECE-64C5C7709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82F56F-994E-495E-A88C-6DA683D5F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8035-A901-47CF-96BF-D39F30886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50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2C751F9-6C3F-43F4-89BB-AD488E58C0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B9FB94-3BB1-4516-AE68-60B172648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89B61C-7186-4C0B-8024-8744598E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60DA-369D-4BF9-AF14-2D53BDB5842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630557-3358-4A22-AAB0-305ABDBE5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76EB0-501E-4333-AB04-4C166BC8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8035-A901-47CF-96BF-D39F30886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30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DCE40-F6A7-4FE5-9E06-FA6FBF3A3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42F441-0E6D-4F7D-8A6F-E5143C620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CFBC08-3F69-4B84-92C5-E6437CCA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60DA-369D-4BF9-AF14-2D53BDB5842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FEBD8F-471D-421C-9550-76E41ACFE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9CF022-6C9B-4C8E-9F6F-E64BE78AB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8035-A901-47CF-96BF-D39F30886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80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A0FE24-6CA7-4241-8FA1-BF670D68A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8F7E9D-25BE-45E9-AE84-C6CC15FAE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4A61C3-C85C-413B-A939-54DEF83E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60DA-369D-4BF9-AF14-2D53BDB5842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FD2B42-916A-4D2C-AA57-908B804A1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A32176-40EE-4D62-83BC-401D5A8E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8035-A901-47CF-96BF-D39F30886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6C2A3-E96A-4D04-B813-5CE59DF21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950734-03F0-4676-AB21-C53C0F3148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76C849-90B6-4029-A5B7-F3FEC570A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D02D71-3A44-499A-B4DD-EE212F62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60DA-369D-4BF9-AF14-2D53BDB5842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4A2363-F9B7-423A-A8C2-27F2321F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852BDE-890B-4982-9735-6DD8B292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8035-A901-47CF-96BF-D39F30886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25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0BE6B-C7C2-4163-AAD0-47F29118E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7171FA-B925-4394-9501-349026BCF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559125-6670-4360-8F11-3E9DAD310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C7CB33-9EE9-43D4-854D-739D4D51A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EFCE6C-7499-4C97-9855-D7CF871E9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E1A8520-6439-4802-9711-B79923C2E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60DA-369D-4BF9-AF14-2D53BDB5842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C9E5AC-146C-420A-A2E7-677098624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867555A-3B33-442B-8C92-57632A7D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8035-A901-47CF-96BF-D39F30886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6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E0D70-575E-440C-A7C3-2178A72D5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81DD330-8E63-4E91-80AE-9B217E9FF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60DA-369D-4BF9-AF14-2D53BDB5842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47BC60-3C05-443D-909F-3577B455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6490DCA-565B-450A-B301-1F376A15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8035-A901-47CF-96BF-D39F30886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22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9AC985B-CA64-4E06-AA41-1CD17182C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60DA-369D-4BF9-AF14-2D53BDB5842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4D6433-F8F2-47D4-8790-6325078CD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78AD58-320D-4E16-A5D0-A1C07E683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8035-A901-47CF-96BF-D39F30886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95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8A682-8401-4AB4-8E52-9E44CA65F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149BDE-AFBA-4522-A028-4C82DBD9B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CFEBC1-4CA7-4D5F-9E51-272AA00E3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5813CA-69CE-4A83-A2CA-801CA975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60DA-369D-4BF9-AF14-2D53BDB5842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BF13F1-9F4C-4EB6-943B-AD0BDC4E7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E75E41-F2F4-4C02-B950-C7B55D423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8035-A901-47CF-96BF-D39F30886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63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310AF-8A01-457C-8051-469767BCB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77F0E5E-1C20-452F-B183-3ADC169B3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24FBEA-D66F-46F7-9926-4EB976D73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A5FE85-DD7F-40DF-9501-AB4D22CC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60DA-369D-4BF9-AF14-2D53BDB5842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E3403F-9D0E-4DC2-BB51-4FAC6C0E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FE4121-8E19-420F-8BA7-8F670AB27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8035-A901-47CF-96BF-D39F30886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17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FB38B0-9A98-4A61-A962-564333E44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67F8B5-2B53-4626-B30D-DBD0754C2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444EB9-F152-4B7D-B83E-F072D0B01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B60DA-369D-4BF9-AF14-2D53BDB5842C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17A929-F967-4FF8-A137-7E8E1D34B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E2B6A4-A25B-4229-9800-3FA30F59B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18035-A901-47CF-96BF-D39F30886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5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B82B0B-75F3-4153-84EA-A205CFE3DEEB}"/>
              </a:ext>
            </a:extLst>
          </p:cNvPr>
          <p:cNvSpPr/>
          <p:nvPr/>
        </p:nvSpPr>
        <p:spPr>
          <a:xfrm>
            <a:off x="318173" y="0"/>
            <a:ext cx="3949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Roboto" pitchFamily="2" charset="0"/>
                <a:ea typeface="Roboto" pitchFamily="2" charset="0"/>
              </a:rPr>
              <a:t>Работа с разделом «Статистика»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A762D3-9046-4BEE-AB23-3825404F5E57}"/>
              </a:ext>
            </a:extLst>
          </p:cNvPr>
          <p:cNvSpPr txBox="1"/>
          <p:nvPr/>
        </p:nvSpPr>
        <p:spPr>
          <a:xfrm>
            <a:off x="0" y="469900"/>
            <a:ext cx="11691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47675"/>
            <a:r>
              <a:rPr lang="ru-RU" sz="1200" dirty="0">
                <a:latin typeface="Roboto" pitchFamily="2" charset="0"/>
                <a:ea typeface="Roboto" pitchFamily="2" charset="0"/>
              </a:rPr>
              <a:t>	Чтобы получить отчет об использовании Электронной библиотеки, в Личном кабинете перейдите в раздел «Статистика» (рис. 1).</a:t>
            </a:r>
          </a:p>
          <a:p>
            <a:pPr algn="just" defTabSz="447675"/>
            <a:r>
              <a:rPr lang="ru-RU" sz="1200" dirty="0">
                <a:latin typeface="Roboto" pitchFamily="2" charset="0"/>
                <a:ea typeface="Roboto" pitchFamily="2" charset="0"/>
              </a:rPr>
              <a:t> </a:t>
            </a:r>
          </a:p>
          <a:p>
            <a:pPr algn="just" defTabSz="447675"/>
            <a:r>
              <a:rPr lang="ru-RU" sz="1200" dirty="0">
                <a:latin typeface="Roboto" pitchFamily="2" charset="0"/>
                <a:ea typeface="Roboto" pitchFamily="2" charset="0"/>
              </a:rPr>
              <a:t>	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00503191-9A4B-422F-8665-0713CA24BD93}"/>
              </a:ext>
            </a:extLst>
          </p:cNvPr>
          <p:cNvGrpSpPr>
            <a:grpSpLocks noChangeAspect="1"/>
          </p:cNvGrpSpPr>
          <p:nvPr/>
        </p:nvGrpSpPr>
        <p:grpSpPr>
          <a:xfrm>
            <a:off x="318173" y="793065"/>
            <a:ext cx="7314661" cy="4084239"/>
            <a:chOff x="318173" y="1116231"/>
            <a:chExt cx="9160256" cy="5114752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CE69A96F-0C8B-4E66-AEBF-A1C0C60B7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173" y="1116231"/>
              <a:ext cx="9160256" cy="5114752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9059AAC2-6F55-4B22-9CFA-E91243A4DF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8" t="46335" r="72070" b="46040"/>
            <a:stretch/>
          </p:blipFill>
          <p:spPr>
            <a:xfrm>
              <a:off x="639558" y="3478613"/>
              <a:ext cx="2228851" cy="389987"/>
            </a:xfrm>
            <a:prstGeom prst="rect">
              <a:avLst/>
            </a:prstGeom>
            <a:effectLst>
              <a:glow rad="76200">
                <a:schemeClr val="bg1"/>
              </a:glow>
            </a:effec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2E82A9A1-54D9-4166-A488-5AA478A2907C}"/>
              </a:ext>
            </a:extLst>
          </p:cNvPr>
          <p:cNvSpPr txBox="1"/>
          <p:nvPr/>
        </p:nvSpPr>
        <p:spPr>
          <a:xfrm>
            <a:off x="241171" y="4877304"/>
            <a:ext cx="19302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>
                <a:latin typeface="Roboto" pitchFamily="2" charset="0"/>
                <a:ea typeface="Roboto" pitchFamily="2" charset="0"/>
              </a:rPr>
              <a:t>Рис. </a:t>
            </a:r>
            <a:r>
              <a:rPr lang="en-US" sz="1200" i="1" dirty="0">
                <a:latin typeface="Roboto" pitchFamily="2" charset="0"/>
                <a:ea typeface="Roboto" pitchFamily="2" charset="0"/>
              </a:rPr>
              <a:t>1</a:t>
            </a:r>
            <a:r>
              <a:rPr lang="ru-RU" sz="1200" i="1" dirty="0">
                <a:latin typeface="Roboto" pitchFamily="2" charset="0"/>
                <a:ea typeface="Roboto" pitchFamily="2" charset="0"/>
              </a:rPr>
              <a:t>. Личный кабинет</a:t>
            </a:r>
          </a:p>
        </p:txBody>
      </p:sp>
    </p:spTree>
    <p:extLst>
      <p:ext uri="{BB962C8B-B14F-4D97-AF65-F5344CB8AC3E}">
        <p14:creationId xmlns:p14="http://schemas.microsoft.com/office/powerpoint/2010/main" val="7156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5D8AE1-915C-44AE-BF4F-7B9142DBB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26" y="793065"/>
            <a:ext cx="5220429" cy="26387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763486-47BA-49E0-B46B-C7504B0095F5}"/>
              </a:ext>
            </a:extLst>
          </p:cNvPr>
          <p:cNvSpPr txBox="1"/>
          <p:nvPr/>
        </p:nvSpPr>
        <p:spPr>
          <a:xfrm>
            <a:off x="0" y="469900"/>
            <a:ext cx="11691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47675"/>
            <a:r>
              <a:rPr lang="ru-RU" sz="1200" dirty="0">
                <a:latin typeface="Roboto" pitchFamily="2" charset="0"/>
                <a:ea typeface="Roboto" pitchFamily="2" charset="0"/>
              </a:rPr>
              <a:t>	Далее выберите нужный период и нажмите кнопку «Сформировать отчет» (рис. 2).</a:t>
            </a:r>
          </a:p>
          <a:p>
            <a:pPr algn="just" defTabSz="447675"/>
            <a:r>
              <a:rPr lang="ru-RU" sz="1200" dirty="0">
                <a:latin typeface="Roboto" pitchFamily="2" charset="0"/>
                <a:ea typeface="Roboto" pitchFamily="2" charset="0"/>
              </a:rPr>
              <a:t> </a:t>
            </a:r>
          </a:p>
          <a:p>
            <a:pPr algn="just" defTabSz="447675"/>
            <a:r>
              <a:rPr lang="ru-RU" sz="1200" dirty="0">
                <a:latin typeface="Roboto" pitchFamily="2" charset="0"/>
                <a:ea typeface="Roboto" pitchFamily="2" charset="0"/>
              </a:rPr>
              <a:t>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0198F9-5509-4268-9314-9577F6DAD2AE}"/>
              </a:ext>
            </a:extLst>
          </p:cNvPr>
          <p:cNvSpPr txBox="1"/>
          <p:nvPr/>
        </p:nvSpPr>
        <p:spPr>
          <a:xfrm>
            <a:off x="492328" y="3290500"/>
            <a:ext cx="1689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>
                <a:latin typeface="Roboto" pitchFamily="2" charset="0"/>
                <a:ea typeface="Roboto" pitchFamily="2" charset="0"/>
              </a:rPr>
              <a:t>Рис. 2. Статистика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F5FC76-3283-4441-9A1A-FDFF9934E122}"/>
              </a:ext>
            </a:extLst>
          </p:cNvPr>
          <p:cNvSpPr txBox="1"/>
          <p:nvPr/>
        </p:nvSpPr>
        <p:spPr>
          <a:xfrm>
            <a:off x="0" y="3904515"/>
            <a:ext cx="11691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47675"/>
            <a:r>
              <a:rPr lang="ru-RU" sz="1200" dirty="0">
                <a:latin typeface="Roboto" pitchFamily="2" charset="0"/>
                <a:ea typeface="Roboto" pitchFamily="2" charset="0"/>
              </a:rPr>
              <a:t>	Автоматически начнется загрузка файла формата </a:t>
            </a:r>
            <a:r>
              <a:rPr lang="en-US" sz="1200" dirty="0">
                <a:latin typeface="Roboto" pitchFamily="2" charset="0"/>
                <a:ea typeface="Roboto" pitchFamily="2" charset="0"/>
              </a:rPr>
              <a:t>.xlsx</a:t>
            </a:r>
            <a:r>
              <a:rPr lang="ru-RU" sz="1200" dirty="0">
                <a:latin typeface="Roboto" pitchFamily="2" charset="0"/>
                <a:ea typeface="Roboto" pitchFamily="2" charset="0"/>
              </a:rPr>
              <a:t>, где содержится информация об использовании каждого издания по дням или по месяцам.   </a:t>
            </a:r>
          </a:p>
          <a:p>
            <a:pPr algn="just" defTabSz="447675"/>
            <a:r>
              <a:rPr lang="ru-RU" sz="1200" dirty="0">
                <a:latin typeface="Roboto" pitchFamily="2" charset="0"/>
                <a:ea typeface="Roboto" pitchFamily="2" charset="0"/>
              </a:rPr>
              <a:t> </a:t>
            </a:r>
          </a:p>
          <a:p>
            <a:pPr algn="just" defTabSz="447675"/>
            <a:r>
              <a:rPr lang="ru-RU" sz="1200" dirty="0">
                <a:latin typeface="Roboto" pitchFamily="2" charset="0"/>
                <a:ea typeface="Roboto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17745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85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Филиппова Дарья Игоревна</dc:creator>
  <cp:lastModifiedBy>Филиппова Дарья Игоревна</cp:lastModifiedBy>
  <cp:revision>4</cp:revision>
  <dcterms:created xsi:type="dcterms:W3CDTF">2019-11-15T11:47:50Z</dcterms:created>
  <dcterms:modified xsi:type="dcterms:W3CDTF">2019-11-15T12:15:52Z</dcterms:modified>
</cp:coreProperties>
</file>