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86FA00B-9593-46F0-AED2-8D9FB6A1C8C6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939DD8B-F05B-40CF-9AD3-8373458AC9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A00B-9593-46F0-AED2-8D9FB6A1C8C6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DD8B-F05B-40CF-9AD3-8373458AC9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A00B-9593-46F0-AED2-8D9FB6A1C8C6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DD8B-F05B-40CF-9AD3-8373458AC9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A00B-9593-46F0-AED2-8D9FB6A1C8C6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DD8B-F05B-40CF-9AD3-8373458AC9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A00B-9593-46F0-AED2-8D9FB6A1C8C6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DD8B-F05B-40CF-9AD3-8373458AC9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A00B-9593-46F0-AED2-8D9FB6A1C8C6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DD8B-F05B-40CF-9AD3-8373458AC9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6FA00B-9593-46F0-AED2-8D9FB6A1C8C6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39DD8B-F05B-40CF-9AD3-8373458AC9E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86FA00B-9593-46F0-AED2-8D9FB6A1C8C6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939DD8B-F05B-40CF-9AD3-8373458AC9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A00B-9593-46F0-AED2-8D9FB6A1C8C6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DD8B-F05B-40CF-9AD3-8373458AC9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A00B-9593-46F0-AED2-8D9FB6A1C8C6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DD8B-F05B-40CF-9AD3-8373458AC9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FA00B-9593-46F0-AED2-8D9FB6A1C8C6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DD8B-F05B-40CF-9AD3-8373458AC9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86FA00B-9593-46F0-AED2-8D9FB6A1C8C6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939DD8B-F05B-40CF-9AD3-8373458AC9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"/>
            <a:ext cx="8435280" cy="35010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Дифференцированный подход при организации учебного процесса, учитывая индивидуальные особенности каждого обучаемого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365104"/>
            <a:ext cx="4953000" cy="201622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Мастер производственного обучения</a:t>
            </a:r>
          </a:p>
          <a:p>
            <a:r>
              <a:rPr lang="ru-RU" sz="2800" b="1" dirty="0" err="1" smtClean="0">
                <a:solidFill>
                  <a:schemeClr val="tx1"/>
                </a:solidFill>
              </a:rPr>
              <a:t>Василец</a:t>
            </a:r>
            <a:r>
              <a:rPr lang="ru-RU" sz="2800" b="1" dirty="0" smtClean="0">
                <a:solidFill>
                  <a:schemeClr val="tx1"/>
                </a:solidFill>
              </a:rPr>
              <a:t> О.В.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20170616_1437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8971">
            <a:off x="6384683" y="3658529"/>
            <a:ext cx="2133416" cy="28445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3610744" cy="588184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b="1" dirty="0" smtClean="0"/>
              <a:t>В качестве заключения хочу заметить, что невозможно заставить человека творить, человек сам должен прийти к желанию искать, пробовать и ошибаться. И тот, кто готов отстаивать своё право творить, способен на настоящее творчество.</a:t>
            </a:r>
            <a:endParaRPr lang="ru-RU" b="1" dirty="0"/>
          </a:p>
        </p:txBody>
      </p:sp>
      <p:pic>
        <p:nvPicPr>
          <p:cNvPr id="6" name="Рисунок 5" descr="1684763830_polinka-top-p-kartinki-tvorcheskie-sposobnosti-krasivo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1484784"/>
            <a:ext cx="5004048" cy="43910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Дифференцированное обучение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разделение, разложение целого на различные части, формы, ступени.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8164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Цель обучения </a:t>
            </a:r>
            <a:r>
              <a:rPr lang="ru-RU" b="1" dirty="0" smtClean="0"/>
              <a:t>– организовать учебный процесс на основе учёта </a:t>
            </a:r>
            <a:r>
              <a:rPr lang="ru-RU" b="1" dirty="0" err="1" smtClean="0"/>
              <a:t>индивидульных</a:t>
            </a:r>
            <a:r>
              <a:rPr lang="ru-RU" b="1" dirty="0" smtClean="0"/>
              <a:t> особенностей личности, т.е. на уровне его возможностей и способностей.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Задачи обучения</a:t>
            </a:r>
            <a:r>
              <a:rPr lang="ru-RU" b="1" dirty="0" smtClean="0"/>
              <a:t> – раскрыть индивидуальность, помочь ей развиться, устояться, проявиться, обрести устойчивость к социальным воздействиям.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Положительные аспекты дифференцированного и индивидуального подходов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Отсутсвие</a:t>
            </a:r>
            <a:r>
              <a:rPr lang="ru-RU" b="1" dirty="0" smtClean="0"/>
              <a:t> в группе отстающих обучающихся.</a:t>
            </a:r>
          </a:p>
          <a:p>
            <a:r>
              <a:rPr lang="ru-RU" b="1" dirty="0" smtClean="0"/>
              <a:t>Полная занятость всех обучающихся, переходящая от уровня к уровню.</a:t>
            </a:r>
          </a:p>
          <a:p>
            <a:r>
              <a:rPr lang="ru-RU" b="1" dirty="0" smtClean="0"/>
              <a:t>Формирование личностных качеств: самостоятельности, трудолюбия, уверенности в себе, творчества.</a:t>
            </a:r>
          </a:p>
          <a:p>
            <a:r>
              <a:rPr lang="ru-RU" b="1" dirty="0" smtClean="0"/>
              <a:t>Повышение познавательного интереса и мотивации к обучению.</a:t>
            </a:r>
          </a:p>
          <a:p>
            <a:r>
              <a:rPr lang="ru-RU" b="1" dirty="0" smtClean="0"/>
              <a:t>Развитие творческих способностей у обучающихся.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7148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Трудности в реализации дифференцированного и индивидуального подходов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Большая подготовительная работа перед уроком.</a:t>
            </a:r>
          </a:p>
          <a:p>
            <a:r>
              <a:rPr lang="ru-RU" b="1" dirty="0" smtClean="0"/>
              <a:t>Переработка содержания материала.</a:t>
            </a:r>
          </a:p>
          <a:p>
            <a:r>
              <a:rPr lang="ru-RU" b="1" dirty="0" smtClean="0"/>
              <a:t>Дидактическое обеспечение.</a:t>
            </a:r>
          </a:p>
          <a:p>
            <a:r>
              <a:rPr lang="ru-RU" b="1" dirty="0" smtClean="0"/>
              <a:t>Подготовка обучающихся к такой форме работы.</a:t>
            </a:r>
          </a:p>
          <a:p>
            <a:r>
              <a:rPr lang="ru-RU" b="1" dirty="0" smtClean="0"/>
              <a:t>Педагогический мониторинг.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d4a2c94c77be093aea36970255b4741cf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37" y="0"/>
            <a:ext cx="912812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Дифференцированный подход к обучающимся без отклонений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300" b="1" dirty="0" smtClean="0"/>
              <a:t>Последовательность действий</a:t>
            </a:r>
          </a:p>
          <a:p>
            <a:pPr algn="ctr">
              <a:buNone/>
            </a:pPr>
            <a:endParaRPr lang="ru-RU" b="1" dirty="0" smtClean="0"/>
          </a:p>
          <a:p>
            <a:r>
              <a:rPr lang="ru-RU" b="1" dirty="0" smtClean="0"/>
              <a:t>Педагог изучает психологические и психофизиологические особенности обучающихся при помощи наблюдения и тестирования.</a:t>
            </a:r>
          </a:p>
          <a:p>
            <a:r>
              <a:rPr lang="ru-RU" b="1" dirty="0" smtClean="0"/>
              <a:t>Педагог </a:t>
            </a:r>
            <a:r>
              <a:rPr lang="ru-RU" b="1" u="sng" dirty="0" smtClean="0">
                <a:solidFill>
                  <a:srgbClr val="FF0000"/>
                </a:solidFill>
              </a:rPr>
              <a:t>мысленно </a:t>
            </a:r>
            <a:r>
              <a:rPr lang="ru-RU" b="1" dirty="0" smtClean="0"/>
              <a:t>объединяет обучающихся в </a:t>
            </a:r>
            <a:r>
              <a:rPr lang="ru-RU" b="1" dirty="0" err="1" smtClean="0"/>
              <a:t>микрогруппы</a:t>
            </a:r>
            <a:r>
              <a:rPr lang="ru-RU" b="1" dirty="0" smtClean="0"/>
              <a:t> по определённым основаниям.</a:t>
            </a:r>
          </a:p>
          <a:p>
            <a:r>
              <a:rPr lang="ru-RU" b="1" dirty="0" smtClean="0"/>
              <a:t>Педагог излагает информацию и организует работу с ней на уроке с учётом выявленных оснований дифференциации.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Дифференцированный подход во внеурочной работе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Предлагаются формы работы по выбору</a:t>
            </a:r>
          </a:p>
          <a:p>
            <a:pPr>
              <a:buNone/>
            </a:pP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b="1" dirty="0" smtClean="0"/>
              <a:t>Работа с интернетом.</a:t>
            </a:r>
          </a:p>
          <a:p>
            <a:pPr>
              <a:buFontTx/>
              <a:buChar char="-"/>
            </a:pPr>
            <a:r>
              <a:rPr lang="ru-RU" sz="2400" b="1" dirty="0" smtClean="0"/>
              <a:t>Подготовка компьютерных презентаций.</a:t>
            </a:r>
          </a:p>
          <a:p>
            <a:pPr>
              <a:buFontTx/>
              <a:buChar char="-"/>
            </a:pPr>
            <a:r>
              <a:rPr lang="ru-RU" sz="2400" b="1" dirty="0" smtClean="0"/>
              <a:t>Домашний эксперимент.</a:t>
            </a:r>
          </a:p>
          <a:p>
            <a:pPr>
              <a:buFontTx/>
              <a:buChar char="-"/>
            </a:pPr>
            <a:r>
              <a:rPr lang="ru-RU" sz="2400" b="1" dirty="0" smtClean="0"/>
              <a:t>Разработка собственных научно-практических проектов.</a:t>
            </a:r>
          </a:p>
          <a:p>
            <a:pPr>
              <a:buFontTx/>
              <a:buChar char="-"/>
            </a:pPr>
            <a:r>
              <a:rPr lang="ru-RU" sz="2400" b="1" dirty="0" smtClean="0"/>
              <a:t>Экскурсионная программа.</a:t>
            </a:r>
          </a:p>
          <a:p>
            <a:pPr>
              <a:buFontTx/>
              <a:buChar char="-"/>
            </a:pPr>
            <a:r>
              <a:rPr lang="ru-RU" sz="2400" b="1" dirty="0" smtClean="0"/>
              <a:t>Участие в разнообразных конкурсах областного и регионального, а также национального уровня.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Реализация дифференцированного подхода к обучающимся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Главное</a:t>
            </a:r>
            <a:r>
              <a:rPr lang="ru-RU" dirty="0" smtClean="0"/>
              <a:t> – </a:t>
            </a:r>
            <a:r>
              <a:rPr lang="ru-RU" b="1" dirty="0" smtClean="0"/>
              <a:t>это продвижение обучающихся в развитии, усвоению ими знаний, умений, навыков, психологический комфорт детей на уроке.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Создать условия </a:t>
            </a:r>
            <a:r>
              <a:rPr lang="ru-RU" b="1" dirty="0" smtClean="0"/>
              <a:t>для взаимодействия обучающихся различных групп, привлечения их к оказанию помощи друг другу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creen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284162"/>
            <a:ext cx="9144000" cy="657383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</TotalTime>
  <Words>315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Дифференцированный подход при организации учебного процесса, учитывая индивидуальные особенности каждого обучаемого</vt:lpstr>
      <vt:lpstr>Дифференцированное обучение –  разделение, разложение целого на различные части, формы, ступени.</vt:lpstr>
      <vt:lpstr>Положительные аспекты дифференцированного и индивидуального подходов</vt:lpstr>
      <vt:lpstr>Трудности в реализации дифференцированного и индивидуального подходов</vt:lpstr>
      <vt:lpstr>Слайд 5</vt:lpstr>
      <vt:lpstr>Дифференцированный подход к обучающимся без отклонений</vt:lpstr>
      <vt:lpstr>Дифференцированный подход во внеурочной работе</vt:lpstr>
      <vt:lpstr>Реализация дифференцированного подхода к обучающимся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Дифференцированный подход при организации учебного процесса, учитывая индивидуальные особенности каждого обучаемого</dc:title>
  <dc:creator>Пользователь Windows</dc:creator>
  <cp:lastModifiedBy>Пользователь Windows</cp:lastModifiedBy>
  <cp:revision>12</cp:revision>
  <dcterms:created xsi:type="dcterms:W3CDTF">2024-01-09T15:35:32Z</dcterms:created>
  <dcterms:modified xsi:type="dcterms:W3CDTF">2024-01-09T17:12:51Z</dcterms:modified>
</cp:coreProperties>
</file>