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2" r:id="rId1"/>
    <p:sldMasterId id="2147483770" r:id="rId2"/>
    <p:sldMasterId id="2147483788" r:id="rId3"/>
    <p:sldMasterId id="2147483806" r:id="rId4"/>
  </p:sldMasterIdLst>
  <p:sldIdLst>
    <p:sldId id="274" r:id="rId5"/>
    <p:sldId id="256" r:id="rId6"/>
    <p:sldId id="257" r:id="rId7"/>
    <p:sldId id="261" r:id="rId8"/>
    <p:sldId id="262" r:id="rId9"/>
    <p:sldId id="263" r:id="rId10"/>
    <p:sldId id="264" r:id="rId11"/>
    <p:sldId id="258" r:id="rId12"/>
    <p:sldId id="259" r:id="rId13"/>
    <p:sldId id="260" r:id="rId14"/>
    <p:sldId id="265" r:id="rId15"/>
    <p:sldId id="266" r:id="rId16"/>
    <p:sldId id="276" r:id="rId17"/>
    <p:sldId id="277" r:id="rId18"/>
    <p:sldId id="278" r:id="rId19"/>
    <p:sldId id="286" r:id="rId20"/>
    <p:sldId id="279" r:id="rId21"/>
    <p:sldId id="280" r:id="rId22"/>
    <p:sldId id="287" r:id="rId23"/>
    <p:sldId id="288" r:id="rId24"/>
    <p:sldId id="283" r:id="rId25"/>
    <p:sldId id="284" r:id="rId26"/>
    <p:sldId id="285" r:id="rId27"/>
    <p:sldId id="267" r:id="rId28"/>
    <p:sldId id="268" r:id="rId29"/>
    <p:sldId id="269" r:id="rId30"/>
    <p:sldId id="271" r:id="rId31"/>
    <p:sldId id="272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>
        <p:scale>
          <a:sx n="79" d="100"/>
          <a:sy n="79" d="100"/>
        </p:scale>
        <p:origin x="-180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550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741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421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512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976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1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538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359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740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078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69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090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166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512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39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86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140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50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581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37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6036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914400"/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914400"/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8364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687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539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771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944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335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4674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704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027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3043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814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834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545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008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430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43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926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341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4277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914400"/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914400"/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80335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4906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2507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730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4772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5926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857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3744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4738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170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992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42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7093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871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286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3982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614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368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785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914400"/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914400"/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79075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7859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165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9335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4305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93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952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27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7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43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914400"/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 defTabSz="914400"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651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914400"/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 defTabSz="914400"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264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914400"/>
            <a:fld id="{E0496B33-9F86-4DD1-92E0-97983F916E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 defTabSz="914400"/>
              <a:t>17.01.2024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BA97512-625E-4D66-B10C-B5346A0D69C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776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8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Использование метода проектов с целью вовлечения каждого обучающегося в </a:t>
            </a:r>
            <a:r>
              <a:rPr lang="ru-RU" sz="28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активный </a:t>
            </a:r>
            <a:r>
              <a:rPr lang="ru-RU" sz="28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познавательный и творческий процесс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/>
              <a:t>Доклад преподавателя </a:t>
            </a:r>
            <a:r>
              <a:rPr lang="ru-RU" b="1" dirty="0" err="1" smtClean="0"/>
              <a:t>спец.дисциплин</a:t>
            </a:r>
            <a:r>
              <a:rPr lang="ru-RU" b="1" dirty="0" smtClean="0"/>
              <a:t> по профессиям портной, закройщик</a:t>
            </a:r>
          </a:p>
          <a:p>
            <a:r>
              <a:rPr lang="ru-RU" b="1" dirty="0" smtClean="0"/>
              <a:t>Светлана Владимировна </a:t>
            </a:r>
            <a:r>
              <a:rPr lang="ru-RU" b="1" dirty="0" err="1" smtClean="0"/>
              <a:t>Кардаш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1592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1743" y="711403"/>
            <a:ext cx="10744199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II. </a:t>
            </a:r>
            <a:r>
              <a:rPr lang="ru-RU" sz="3600" b="1" dirty="0"/>
              <a:t>Планирование деятельности</a:t>
            </a:r>
          </a:p>
          <a:p>
            <a:endParaRPr lang="ru-RU" dirty="0"/>
          </a:p>
          <a:p>
            <a:r>
              <a:rPr lang="ru-RU" sz="2800" b="1" dirty="0"/>
              <a:t>Цель </a:t>
            </a:r>
            <a:r>
              <a:rPr lang="ru-RU" sz="2800" b="1" dirty="0" smtClean="0"/>
              <a:t>:</a:t>
            </a:r>
            <a:endParaRPr lang="ru-RU" sz="2800" b="1" dirty="0"/>
          </a:p>
          <a:p>
            <a:r>
              <a:rPr lang="ru-RU" sz="2800" dirty="0"/>
              <a:t>пооперационная разработка проекта с указанием </a:t>
            </a:r>
            <a:r>
              <a:rPr lang="ru-RU" sz="2800" dirty="0" smtClean="0"/>
              <a:t>перечня конкретных </a:t>
            </a:r>
            <a:r>
              <a:rPr lang="ru-RU" sz="2800" dirty="0"/>
              <a:t>действий и результатов, сроков </a:t>
            </a:r>
            <a:r>
              <a:rPr lang="ru-RU" sz="2800" dirty="0" smtClean="0"/>
              <a:t>и ответственных</a:t>
            </a:r>
            <a:r>
              <a:rPr lang="ru-RU" sz="2800" dirty="0"/>
              <a:t>.</a:t>
            </a:r>
          </a:p>
          <a:p>
            <a:endParaRPr lang="ru-RU" sz="2800" dirty="0"/>
          </a:p>
          <a:p>
            <a:r>
              <a:rPr lang="ru-RU" sz="2800" b="1" dirty="0"/>
              <a:t>Задачи</a:t>
            </a:r>
            <a:r>
              <a:rPr lang="ru-RU" sz="2800" b="1" dirty="0" smtClean="0"/>
              <a:t>:</a:t>
            </a:r>
            <a:endParaRPr lang="ru-RU" sz="2800" b="1" dirty="0"/>
          </a:p>
          <a:p>
            <a:r>
              <a:rPr lang="ru-RU" sz="2800" dirty="0"/>
              <a:t>1) определение источников информации, способов сбора </a:t>
            </a:r>
            <a:r>
              <a:rPr lang="ru-RU" sz="2800" dirty="0" smtClean="0"/>
              <a:t>и анализа </a:t>
            </a:r>
            <a:r>
              <a:rPr lang="ru-RU" sz="2800" dirty="0"/>
              <a:t>информации, </a:t>
            </a:r>
            <a:r>
              <a:rPr lang="ru-RU" sz="2800" dirty="0" smtClean="0"/>
              <a:t>вида продукта </a:t>
            </a:r>
            <a:r>
              <a:rPr lang="ru-RU" sz="2800" dirty="0"/>
              <a:t>и возможных </a:t>
            </a:r>
            <a:r>
              <a:rPr lang="ru-RU" sz="2800" dirty="0" smtClean="0"/>
              <a:t>форм презентации </a:t>
            </a:r>
            <a:r>
              <a:rPr lang="ru-RU" sz="2800" dirty="0"/>
              <a:t>результатов проекта, сроков презентации</a:t>
            </a:r>
            <a:r>
              <a:rPr lang="ru-RU" sz="2800" dirty="0" smtClean="0"/>
              <a:t>;</a:t>
            </a:r>
            <a:endParaRPr lang="ru-RU" sz="2800" dirty="0"/>
          </a:p>
          <a:p>
            <a:r>
              <a:rPr lang="ru-RU" sz="2800" dirty="0"/>
              <a:t>2) установление процедур и критериев оценки </a:t>
            </a:r>
            <a:r>
              <a:rPr lang="ru-RU" sz="2800" dirty="0" smtClean="0"/>
              <a:t>результатов и </a:t>
            </a:r>
            <a:r>
              <a:rPr lang="ru-RU" sz="2800" dirty="0"/>
              <a:t>процесса</a:t>
            </a:r>
            <a:r>
              <a:rPr lang="ru-RU" sz="2800" dirty="0" smtClean="0"/>
              <a:t>;</a:t>
            </a:r>
            <a:endParaRPr lang="ru-RU" sz="2800" dirty="0"/>
          </a:p>
          <a:p>
            <a:r>
              <a:rPr lang="ru-RU" sz="2800" dirty="0"/>
              <a:t>3) распределение задач (обязанностей) между </a:t>
            </a:r>
            <a:r>
              <a:rPr lang="ru-RU" sz="2800" dirty="0" smtClean="0"/>
              <a:t>членами группы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0070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2371" y="889844"/>
            <a:ext cx="10384971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III. </a:t>
            </a:r>
            <a:r>
              <a:rPr lang="ru-RU" sz="3600" b="1" dirty="0"/>
              <a:t>Реализация </a:t>
            </a:r>
            <a:r>
              <a:rPr lang="ru-RU" sz="3600" b="1" dirty="0" smtClean="0"/>
              <a:t>имеющегося плана</a:t>
            </a:r>
            <a:endParaRPr lang="ru-RU" sz="3600" b="1" dirty="0"/>
          </a:p>
          <a:p>
            <a:pPr algn="ctr"/>
            <a:r>
              <a:rPr lang="ru-RU" sz="2800" dirty="0"/>
              <a:t>Осуществление деятельности </a:t>
            </a:r>
            <a:r>
              <a:rPr lang="ru-RU" sz="2800" dirty="0" smtClean="0"/>
              <a:t>по решению </a:t>
            </a:r>
            <a:r>
              <a:rPr lang="ru-RU" sz="2800" dirty="0"/>
              <a:t>проблемы</a:t>
            </a:r>
          </a:p>
          <a:p>
            <a:endParaRPr lang="ru-RU" sz="2800" dirty="0"/>
          </a:p>
          <a:p>
            <a:r>
              <a:rPr lang="ru-RU" sz="2800" b="1" dirty="0"/>
              <a:t>Цель:</a:t>
            </a:r>
          </a:p>
          <a:p>
            <a:r>
              <a:rPr lang="ru-RU" sz="2800" dirty="0" smtClean="0"/>
              <a:t>разработка </a:t>
            </a:r>
            <a:r>
              <a:rPr lang="ru-RU" sz="2800" dirty="0"/>
              <a:t>проекта.</a:t>
            </a:r>
          </a:p>
          <a:p>
            <a:endParaRPr lang="ru-RU" sz="2800" dirty="0"/>
          </a:p>
          <a:p>
            <a:r>
              <a:rPr lang="ru-RU" sz="2800" b="1" dirty="0"/>
              <a:t>Задачи:</a:t>
            </a:r>
          </a:p>
          <a:p>
            <a:r>
              <a:rPr lang="ru-RU" sz="2800" dirty="0" smtClean="0"/>
              <a:t>1</a:t>
            </a:r>
            <a:r>
              <a:rPr lang="ru-RU" sz="2800" dirty="0"/>
              <a:t>) самостоятельная работа </a:t>
            </a:r>
            <a:r>
              <a:rPr lang="ru-RU" sz="2800" dirty="0" smtClean="0"/>
              <a:t>обучающихся по своим индивидуальным или групповым </a:t>
            </a:r>
            <a:r>
              <a:rPr lang="ru-RU" sz="2800" dirty="0"/>
              <a:t>задачам проекта;</a:t>
            </a:r>
          </a:p>
          <a:p>
            <a:r>
              <a:rPr lang="ru-RU" sz="2800" dirty="0" smtClean="0"/>
              <a:t>2</a:t>
            </a:r>
            <a:r>
              <a:rPr lang="ru-RU" sz="2800" dirty="0"/>
              <a:t>) промежуточные </a:t>
            </a:r>
            <a:r>
              <a:rPr lang="ru-RU" sz="2800" dirty="0" smtClean="0"/>
              <a:t>обсуждения полученных </a:t>
            </a:r>
            <a:r>
              <a:rPr lang="ru-RU" sz="2800" dirty="0"/>
              <a:t>данных в группах, </a:t>
            </a:r>
            <a:r>
              <a:rPr lang="ru-RU" sz="2800" dirty="0" smtClean="0"/>
              <a:t>на консультациях </a:t>
            </a:r>
            <a:r>
              <a:rPr lang="ru-RU" sz="2800" dirty="0"/>
              <a:t>(на </a:t>
            </a:r>
            <a:r>
              <a:rPr lang="ru-RU" sz="2800" dirty="0" smtClean="0"/>
              <a:t>занятиях </a:t>
            </a:r>
            <a:r>
              <a:rPr lang="ru-RU" sz="2800" dirty="0"/>
              <a:t>и/или </a:t>
            </a:r>
            <a:r>
              <a:rPr lang="ru-RU" sz="2800" dirty="0" smtClean="0"/>
              <a:t>во внеурочное </a:t>
            </a:r>
            <a:r>
              <a:rPr lang="ru-RU" sz="2800" dirty="0"/>
              <a:t>время).</a:t>
            </a:r>
          </a:p>
        </p:txBody>
      </p:sp>
    </p:spTree>
    <p:extLst>
      <p:ext uri="{BB962C8B-B14F-4D97-AF65-F5344CB8AC3E}">
        <p14:creationId xmlns:p14="http://schemas.microsoft.com/office/powerpoint/2010/main" val="3805272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0729" y="1305342"/>
            <a:ext cx="1041762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IV</a:t>
            </a:r>
            <a:r>
              <a:rPr lang="ru-RU" sz="3600" b="1" dirty="0"/>
              <a:t>. </a:t>
            </a:r>
            <a:r>
              <a:rPr lang="ru-RU" sz="3600" b="1" dirty="0" smtClean="0"/>
              <a:t>Оформление результатов.</a:t>
            </a:r>
          </a:p>
          <a:p>
            <a:pPr algn="ctr"/>
            <a:r>
              <a:rPr lang="ru-RU" sz="3600" b="1" dirty="0" smtClean="0"/>
              <a:t>Продукт проекта</a:t>
            </a:r>
            <a:endParaRPr lang="ru-RU" sz="3600" b="1" dirty="0"/>
          </a:p>
          <a:p>
            <a:endParaRPr lang="ru-RU" dirty="0"/>
          </a:p>
          <a:p>
            <a:r>
              <a:rPr lang="ru-RU" sz="2800" b="1" dirty="0"/>
              <a:t>Цель</a:t>
            </a:r>
            <a:r>
              <a:rPr lang="ru-RU" sz="2800" b="1" dirty="0" smtClean="0"/>
              <a:t>:</a:t>
            </a:r>
            <a:endParaRPr lang="ru-RU" sz="2800" b="1" dirty="0"/>
          </a:p>
          <a:p>
            <a:r>
              <a:rPr lang="ru-RU" sz="2800" dirty="0"/>
              <a:t>структурирование полученной </a:t>
            </a:r>
            <a:r>
              <a:rPr lang="ru-RU" sz="2800" dirty="0" smtClean="0"/>
              <a:t>информации и </a:t>
            </a:r>
            <a:r>
              <a:rPr lang="ru-RU" sz="2800" dirty="0"/>
              <a:t>интеграции полученных знаний, </a:t>
            </a:r>
            <a:r>
              <a:rPr lang="ru-RU" sz="2800" dirty="0" smtClean="0"/>
              <a:t>умений, навыков</a:t>
            </a:r>
            <a:r>
              <a:rPr lang="ru-RU" sz="2800" dirty="0"/>
              <a:t>.</a:t>
            </a:r>
          </a:p>
          <a:p>
            <a:endParaRPr lang="ru-RU" sz="2800" dirty="0"/>
          </a:p>
          <a:p>
            <a:r>
              <a:rPr lang="ru-RU" sz="2800" b="1" dirty="0"/>
              <a:t>Задачи</a:t>
            </a:r>
            <a:r>
              <a:rPr lang="ru-RU" sz="2800" b="1" dirty="0" smtClean="0"/>
              <a:t>:</a:t>
            </a:r>
            <a:endParaRPr lang="ru-RU" sz="2800" b="1" dirty="0"/>
          </a:p>
          <a:p>
            <a:r>
              <a:rPr lang="ru-RU" sz="2800" dirty="0"/>
              <a:t>1) анализ и синтез данных;</a:t>
            </a:r>
          </a:p>
          <a:p>
            <a:r>
              <a:rPr lang="ru-RU" sz="2800" dirty="0" smtClean="0"/>
              <a:t>2</a:t>
            </a:r>
            <a:r>
              <a:rPr lang="ru-RU" sz="2800" dirty="0"/>
              <a:t>) формулирование выводов.</a:t>
            </a:r>
          </a:p>
        </p:txBody>
      </p:sp>
    </p:spTree>
    <p:extLst>
      <p:ext uri="{BB962C8B-B14F-4D97-AF65-F5344CB8AC3E}">
        <p14:creationId xmlns:p14="http://schemas.microsoft.com/office/powerpoint/2010/main" val="2209605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Продуктом проекта может являться разработка готовой модели по заданию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411" y="2285999"/>
            <a:ext cx="2137291" cy="3898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157" y="2285999"/>
            <a:ext cx="2446985" cy="389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81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1046527"/>
            <a:ext cx="9601196" cy="1303867"/>
          </a:xfrm>
        </p:spPr>
        <p:txBody>
          <a:bodyPr>
            <a:noAutofit/>
          </a:bodyPr>
          <a:lstStyle/>
          <a:p>
            <a:r>
              <a:rPr lang="ru-RU" sz="3600" dirty="0" smtClean="0"/>
              <a:t>Продукт проекта,</a:t>
            </a:r>
            <a:br>
              <a:rPr lang="ru-RU" sz="3600" dirty="0" smtClean="0"/>
            </a:br>
            <a:r>
              <a:rPr lang="ru-RU" sz="3600" dirty="0" smtClean="0"/>
              <a:t>приуроченного </a:t>
            </a:r>
            <a:r>
              <a:rPr lang="ru-RU" sz="3600" dirty="0"/>
              <a:t>ко дню Победы</a:t>
            </a:r>
            <a:r>
              <a:rPr lang="ru-RU" sz="3600" dirty="0" smtClean="0"/>
              <a:t> </a:t>
            </a:r>
            <a:br>
              <a:rPr lang="ru-RU" sz="3600" dirty="0" smtClean="0"/>
            </a:br>
            <a:r>
              <a:rPr lang="ru-RU" sz="3600" b="1" dirty="0" smtClean="0"/>
              <a:t>«Цветок в технике «</a:t>
            </a:r>
            <a:r>
              <a:rPr lang="ru-RU" sz="3600" b="1" dirty="0" err="1" smtClean="0"/>
              <a:t>Канзаши</a:t>
            </a:r>
            <a:r>
              <a:rPr lang="ru-RU" sz="3600" b="1" dirty="0" smtClean="0"/>
              <a:t>»</a:t>
            </a:r>
            <a:r>
              <a:rPr lang="ru-RU" sz="3600" dirty="0" smtClean="0"/>
              <a:t> </a:t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522" t="6403" r="5808" b="6259"/>
          <a:stretch/>
        </p:blipFill>
        <p:spPr>
          <a:xfrm>
            <a:off x="1223783" y="2736842"/>
            <a:ext cx="3477296" cy="28977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069" t="38323"/>
          <a:stretch/>
        </p:blipFill>
        <p:spPr>
          <a:xfrm>
            <a:off x="4701079" y="2736842"/>
            <a:ext cx="6195518" cy="295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76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917738"/>
            <a:ext cx="9601196" cy="1303867"/>
          </a:xfrm>
        </p:spPr>
        <p:txBody>
          <a:bodyPr>
            <a:noAutofit/>
          </a:bodyPr>
          <a:lstStyle/>
          <a:p>
            <a:r>
              <a:rPr lang="ru-RU" sz="3600" dirty="0" smtClean="0"/>
              <a:t>Продукты индивидуальных краткосрочных проектов в рамках предмета «Декорирование одежды» выполненные в технике вязания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451" r="7794" b="18710"/>
          <a:stretch/>
        </p:blipFill>
        <p:spPr>
          <a:xfrm>
            <a:off x="1197734" y="2708287"/>
            <a:ext cx="2484875" cy="31865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536" t="20785" r="4932" b="6798"/>
          <a:stretch/>
        </p:blipFill>
        <p:spPr>
          <a:xfrm>
            <a:off x="7263683" y="4257473"/>
            <a:ext cx="3465380" cy="1847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5040" t="22179" r="10938" b="16731"/>
          <a:stretch/>
        </p:blipFill>
        <p:spPr>
          <a:xfrm>
            <a:off x="3843160" y="4257473"/>
            <a:ext cx="3361386" cy="1847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9977" b="19221"/>
          <a:stretch/>
        </p:blipFill>
        <p:spPr>
          <a:xfrm>
            <a:off x="7263684" y="2459865"/>
            <a:ext cx="3465379" cy="18416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t="27016" r="2788" b="2877"/>
          <a:stretch/>
        </p:blipFill>
        <p:spPr>
          <a:xfrm>
            <a:off x="3843160" y="2470883"/>
            <a:ext cx="3361386" cy="181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18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Крупные объемные цветы, вязанные или выполненные из полупрозрачных тканей </a:t>
            </a:r>
            <a:r>
              <a:rPr lang="ru-RU" sz="2800" dirty="0" err="1" smtClean="0"/>
              <a:t>органза</a:t>
            </a:r>
            <a:r>
              <a:rPr lang="ru-RU" sz="2800" dirty="0" smtClean="0"/>
              <a:t> и </a:t>
            </a:r>
            <a:r>
              <a:rPr lang="ru-RU" sz="2800" dirty="0" err="1" smtClean="0"/>
              <a:t>кристалон</a:t>
            </a:r>
            <a:r>
              <a:rPr lang="ru-RU" sz="2800" dirty="0" smtClean="0"/>
              <a:t> – очень популярный сейчас элемент декора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2441553"/>
            <a:ext cx="2846102" cy="3317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016" y="2441552"/>
            <a:ext cx="3693421" cy="33742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5900" y="2441552"/>
            <a:ext cx="2530697" cy="33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41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Продукт творческого проекта методической комиссии портных – </a:t>
            </a:r>
            <a:br>
              <a:rPr lang="ru-RU" sz="3600" dirty="0" smtClean="0"/>
            </a:br>
            <a:r>
              <a:rPr lang="ru-RU" sz="3600" b="1" dirty="0" smtClean="0"/>
              <a:t>Фестиваль «Формула успеха моды» 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060"/>
          <a:stretch/>
        </p:blipFill>
        <p:spPr>
          <a:xfrm>
            <a:off x="3214354" y="2485624"/>
            <a:ext cx="5183618" cy="370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53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1197" cy="1297429"/>
          </a:xfrm>
        </p:spPr>
        <p:txBody>
          <a:bodyPr>
            <a:noAutofit/>
          </a:bodyPr>
          <a:lstStyle/>
          <a:p>
            <a:r>
              <a:rPr lang="ru-RU" sz="3200" dirty="0" smtClean="0"/>
              <a:t>Продукт группового информационно-творческого проекта </a:t>
            </a:r>
            <a:r>
              <a:rPr lang="ru-RU" sz="3200" b="1" dirty="0" smtClean="0"/>
              <a:t>«Современный образ деловой женщины» 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Проект разработан обучающимися </a:t>
            </a:r>
            <a:r>
              <a:rPr lang="ru-RU" sz="2800" dirty="0"/>
              <a:t>231 </a:t>
            </a:r>
            <a:r>
              <a:rPr lang="ru-RU" sz="2800" dirty="0" smtClean="0"/>
              <a:t>группы в </a:t>
            </a:r>
            <a:r>
              <a:rPr lang="ru-RU" sz="2800" dirty="0"/>
              <a:t>рамках предмета «Художественное проектирование одежды</a:t>
            </a:r>
            <a:r>
              <a:rPr lang="ru-RU" sz="2800" dirty="0" smtClean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590363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102" y="933146"/>
            <a:ext cx="9601196" cy="1303867"/>
          </a:xfrm>
        </p:spPr>
        <p:txBody>
          <a:bodyPr>
            <a:noAutofit/>
          </a:bodyPr>
          <a:lstStyle/>
          <a:p>
            <a:r>
              <a:rPr lang="ru-RU" sz="2800" dirty="0"/>
              <a:t>В работе над проектом обучающиеся изучили тенденции моды на ближайший сезон: силуэтные формы, цветовую гамму, актуальные ткани и материалы, аксессуары.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2460580"/>
            <a:ext cx="3048000" cy="304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323" y="2460580"/>
            <a:ext cx="2581275" cy="304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935" r="11663"/>
          <a:stretch/>
        </p:blipFill>
        <p:spPr>
          <a:xfrm>
            <a:off x="4403971" y="2460580"/>
            <a:ext cx="3850783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45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1871132"/>
            <a:ext cx="6815669" cy="1120042"/>
          </a:xfrm>
        </p:spPr>
        <p:txBody>
          <a:bodyPr anchor="ctr"/>
          <a:lstStyle/>
          <a:p>
            <a:r>
              <a:rPr lang="ru-RU" dirty="0" smtClean="0"/>
              <a:t>МЕТОД ПРОЕКТОВ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2398" y="3564610"/>
            <a:ext cx="6815669" cy="1413789"/>
          </a:xfrm>
        </p:spPr>
        <p:txBody>
          <a:bodyPr>
            <a:noAutofit/>
          </a:bodyPr>
          <a:lstStyle/>
          <a:p>
            <a:r>
              <a:rPr lang="ru-RU" sz="3200" dirty="0" smtClean="0"/>
              <a:t>Это дидактический метод активизации познавательной деятельности обучающихся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4458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48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4125065" cy="832874"/>
          </a:xfrm>
        </p:spPr>
        <p:txBody>
          <a:bodyPr/>
          <a:lstStyle/>
          <a:p>
            <a:r>
              <a:rPr lang="ru-RU" dirty="0" smtClean="0"/>
              <a:t>Деловой стиль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0473" y="1463046"/>
            <a:ext cx="4396339" cy="4892487"/>
          </a:xfrm>
        </p:spPr>
        <p:txBody>
          <a:bodyPr/>
          <a:lstStyle/>
          <a:p>
            <a:r>
              <a:rPr lang="ru-RU" sz="2400" dirty="0"/>
              <a:t>Деловой стиль одежды или же офисная мода являются основополагающими для создания модных луков современных бизнес леди, что следят за последними модными тенденциями и веяниями</a:t>
            </a:r>
            <a:r>
              <a:rPr lang="ru-RU" dirty="0"/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46" y="452718"/>
            <a:ext cx="2800350" cy="4200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66" y="2316179"/>
            <a:ext cx="3162677" cy="39533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346238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15245" y="4450686"/>
            <a:ext cx="11091707" cy="2629121"/>
          </a:xfrm>
        </p:spPr>
        <p:txBody>
          <a:bodyPr>
            <a:normAutofit/>
          </a:bodyPr>
          <a:lstStyle/>
          <a:p>
            <a:r>
              <a:rPr lang="ru-RU" sz="2400" dirty="0"/>
              <a:t>Обновленные тандемы «черно-белого» делового образа стали еще </a:t>
            </a:r>
            <a:r>
              <a:rPr lang="ru-RU" sz="2400" dirty="0" err="1"/>
              <a:t>оригинальнее</a:t>
            </a:r>
            <a:r>
              <a:rPr lang="ru-RU" sz="2400" dirty="0"/>
              <a:t>. Предложены деловые луки в вариациях </a:t>
            </a:r>
            <a:r>
              <a:rPr lang="ru-RU" sz="2400" dirty="0" err="1"/>
              <a:t>оверсайз</a:t>
            </a:r>
            <a:r>
              <a:rPr lang="ru-RU" sz="2400" dirty="0"/>
              <a:t>, нежность бежевой гаммы, клеточный </a:t>
            </a:r>
            <a:r>
              <a:rPr lang="ru-RU" sz="2400" dirty="0" err="1"/>
              <a:t>принт</a:t>
            </a:r>
            <a:r>
              <a:rPr lang="ru-RU" sz="2400" dirty="0"/>
              <a:t> и полоска – все то, что предлагают носить дизайнеры и стилисты в офис в новомодном сезоне 2023-2024 года.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4" y="372576"/>
            <a:ext cx="2563343" cy="3845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3" r="10181"/>
          <a:stretch/>
        </p:blipFill>
        <p:spPr>
          <a:xfrm>
            <a:off x="4237021" y="372576"/>
            <a:ext cx="2884338" cy="3839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2" t="10083" r="9406"/>
          <a:stretch/>
        </p:blipFill>
        <p:spPr>
          <a:xfrm>
            <a:off x="8135346" y="342542"/>
            <a:ext cx="2942377" cy="3869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597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Трендовые жакеты 2023-2024 года в деловом стиле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61" y="2128215"/>
            <a:ext cx="2797175" cy="41957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603279" y="2123733"/>
            <a:ext cx="4055953" cy="4200245"/>
          </a:xfrm>
        </p:spPr>
        <p:txBody>
          <a:bodyPr>
            <a:noAutofit/>
          </a:bodyPr>
          <a:lstStyle/>
          <a:p>
            <a:r>
              <a:rPr lang="ru-RU" sz="2400" dirty="0"/>
              <a:t>На пике популярности офисной моды будут жакеты и пиджаки для дам, что помогут превосходно завершить деловые сеты, придать сдержанность и строгость любому тандему для офиса в сезоне 2023-2024 года.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458" y="2166455"/>
            <a:ext cx="3296235" cy="4114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901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4014" y="1166843"/>
            <a:ext cx="101727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V. </a:t>
            </a:r>
            <a:r>
              <a:rPr lang="ru-RU" sz="3600" b="1" dirty="0"/>
              <a:t>Презентация результатов</a:t>
            </a:r>
          </a:p>
          <a:p>
            <a:pPr algn="ctr"/>
            <a:r>
              <a:rPr lang="ru-RU" sz="3600" dirty="0" smtClean="0"/>
              <a:t>Самооценка, оценка и </a:t>
            </a:r>
            <a:r>
              <a:rPr lang="ru-RU" sz="3600" dirty="0"/>
              <a:t>рефлексия</a:t>
            </a:r>
          </a:p>
          <a:p>
            <a:endParaRPr lang="ru-RU" sz="2800" dirty="0"/>
          </a:p>
          <a:p>
            <a:r>
              <a:rPr lang="ru-RU" sz="2800" b="1" dirty="0"/>
              <a:t>Цель:</a:t>
            </a:r>
          </a:p>
          <a:p>
            <a:r>
              <a:rPr lang="ru-RU" sz="2800" dirty="0" smtClean="0"/>
              <a:t>демонстрация материалов, представление </a:t>
            </a:r>
            <a:r>
              <a:rPr lang="ru-RU" sz="2800" dirty="0"/>
              <a:t>результатов.</a:t>
            </a:r>
          </a:p>
          <a:p>
            <a:endParaRPr lang="ru-RU" sz="2800" dirty="0"/>
          </a:p>
          <a:p>
            <a:r>
              <a:rPr lang="ru-RU" sz="2800" b="1" dirty="0"/>
              <a:t>Задачи:</a:t>
            </a:r>
          </a:p>
          <a:p>
            <a:r>
              <a:rPr lang="ru-RU" sz="2800" dirty="0" smtClean="0"/>
              <a:t>1</a:t>
            </a:r>
            <a:r>
              <a:rPr lang="ru-RU" sz="2800" dirty="0"/>
              <a:t>) подготовка </a:t>
            </a:r>
            <a:r>
              <a:rPr lang="ru-RU" sz="2800" dirty="0" smtClean="0"/>
              <a:t>презентационных материалов;</a:t>
            </a:r>
            <a:endParaRPr lang="ru-RU" sz="2800" dirty="0"/>
          </a:p>
          <a:p>
            <a:r>
              <a:rPr lang="ru-RU" sz="2800" dirty="0"/>
              <a:t>2) подготовка публичного выступления</a:t>
            </a:r>
            <a:r>
              <a:rPr lang="ru-RU" sz="2800" dirty="0" smtClean="0"/>
              <a:t>;</a:t>
            </a:r>
            <a:endParaRPr lang="ru-RU" sz="2800" dirty="0"/>
          </a:p>
          <a:p>
            <a:r>
              <a:rPr lang="ru-RU" sz="2800" dirty="0"/>
              <a:t>3) презентация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2336339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8313" y="1166843"/>
            <a:ext cx="1000941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Портфолио проекта</a:t>
            </a:r>
          </a:p>
          <a:p>
            <a:endParaRPr lang="ru-RU" dirty="0"/>
          </a:p>
          <a:p>
            <a:r>
              <a:rPr lang="ru-RU" sz="2800" dirty="0"/>
              <a:t>Портфолио (папка документов) - это оформление материалов </a:t>
            </a:r>
            <a:r>
              <a:rPr lang="ru-RU" sz="2800" dirty="0" smtClean="0"/>
              <a:t>проекта в </a:t>
            </a:r>
            <a:r>
              <a:rPr lang="ru-RU" sz="2800" dirty="0"/>
              <a:t>единый логический труд, имеющий четыре блока:</a:t>
            </a:r>
          </a:p>
          <a:p>
            <a:endParaRPr lang="ru-RU" sz="2800" dirty="0"/>
          </a:p>
          <a:p>
            <a:r>
              <a:rPr lang="ru-RU" sz="2800" dirty="0" smtClean="0"/>
              <a:t>- полный </a:t>
            </a:r>
            <a:r>
              <a:rPr lang="ru-RU" sz="2800" dirty="0"/>
              <a:t>комплект проекта с приложениями (</a:t>
            </a:r>
            <a:r>
              <a:rPr lang="ru-RU" sz="2800" dirty="0" smtClean="0"/>
              <a:t>документы, демонстрационные </a:t>
            </a:r>
            <a:r>
              <a:rPr lang="ru-RU" sz="2800" dirty="0"/>
              <a:t>материалы, мультимедийные презентации, </a:t>
            </a:r>
            <a:r>
              <a:rPr lang="ru-RU" sz="2800" dirty="0" smtClean="0"/>
              <a:t>схемы, рисунки </a:t>
            </a:r>
            <a:r>
              <a:rPr lang="ru-RU" sz="2800" dirty="0"/>
              <a:t>и пр</a:t>
            </a:r>
            <a:r>
              <a:rPr lang="ru-RU" sz="2800" dirty="0" smtClean="0"/>
              <a:t>.)</a:t>
            </a:r>
            <a:endParaRPr lang="ru-RU" sz="2800" dirty="0"/>
          </a:p>
          <a:p>
            <a:r>
              <a:rPr lang="ru-RU" sz="2800" dirty="0" smtClean="0"/>
              <a:t>- доклад</a:t>
            </a:r>
            <a:endParaRPr lang="ru-RU" sz="2800" dirty="0"/>
          </a:p>
          <a:p>
            <a:r>
              <a:rPr lang="ru-RU" sz="2800" dirty="0" smtClean="0"/>
              <a:t>- тезисы</a:t>
            </a:r>
            <a:endParaRPr lang="ru-RU" sz="2800" dirty="0"/>
          </a:p>
          <a:p>
            <a:r>
              <a:rPr lang="ru-RU" sz="2800" dirty="0" smtClean="0"/>
              <a:t>- аннотацию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83189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4013" y="1305342"/>
            <a:ext cx="1012371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Метод проектов по </a:t>
            </a:r>
            <a:r>
              <a:rPr lang="ru-RU" sz="2800" b="1" dirty="0" smtClean="0"/>
              <a:t>своей дидактической сущности </a:t>
            </a:r>
            <a:r>
              <a:rPr lang="ru-RU" sz="2800" dirty="0" smtClean="0"/>
              <a:t>нацелен </a:t>
            </a:r>
            <a:r>
              <a:rPr lang="ru-RU" sz="2800" dirty="0"/>
              <a:t>на формирование </a:t>
            </a:r>
            <a:r>
              <a:rPr lang="ru-RU" sz="2800" dirty="0" smtClean="0"/>
              <a:t>способностей, обладая </a:t>
            </a:r>
            <a:r>
              <a:rPr lang="ru-RU" sz="2800" dirty="0"/>
              <a:t>которыми, выпускник </a:t>
            </a:r>
            <a:r>
              <a:rPr lang="ru-RU" sz="2800" dirty="0" smtClean="0"/>
              <a:t>оказывается:</a:t>
            </a:r>
            <a:endParaRPr lang="ru-RU" sz="2800" dirty="0"/>
          </a:p>
          <a:p>
            <a:r>
              <a:rPr lang="ru-RU" sz="2800" dirty="0" smtClean="0"/>
              <a:t>- более </a:t>
            </a:r>
            <a:r>
              <a:rPr lang="ru-RU" sz="2800" dirty="0"/>
              <a:t>приспособленным к жизни</a:t>
            </a:r>
            <a:r>
              <a:rPr lang="ru-RU" sz="2800" dirty="0" smtClean="0"/>
              <a:t>,</a:t>
            </a:r>
          </a:p>
          <a:p>
            <a:pPr marL="457200" indent="-457200">
              <a:buFontTx/>
              <a:buChar char="-"/>
            </a:pPr>
            <a:endParaRPr lang="ru-RU" sz="2800" dirty="0"/>
          </a:p>
          <a:p>
            <a:r>
              <a:rPr lang="ru-RU" sz="2800" dirty="0"/>
              <a:t>- умеющим адаптироваться к </a:t>
            </a:r>
            <a:r>
              <a:rPr lang="ru-RU" sz="2800" dirty="0" smtClean="0"/>
              <a:t>изменяющимся условиям,</a:t>
            </a:r>
          </a:p>
          <a:p>
            <a:endParaRPr lang="ru-RU" sz="2800" dirty="0"/>
          </a:p>
          <a:p>
            <a:r>
              <a:rPr lang="ru-RU" sz="2800" dirty="0" smtClean="0"/>
              <a:t>- ориентироваться </a:t>
            </a:r>
            <a:r>
              <a:rPr lang="ru-RU" sz="2800" dirty="0"/>
              <a:t>в разнообразных ситуациях</a:t>
            </a:r>
            <a:r>
              <a:rPr lang="ru-RU" sz="2800" dirty="0" smtClean="0"/>
              <a:t>,</a:t>
            </a:r>
          </a:p>
          <a:p>
            <a:pPr marL="457200" indent="-457200">
              <a:buFontTx/>
              <a:buChar char="-"/>
            </a:pPr>
            <a:endParaRPr lang="ru-RU" sz="2800" dirty="0"/>
          </a:p>
          <a:p>
            <a:r>
              <a:rPr lang="ru-RU" sz="2800" dirty="0"/>
              <a:t>- работать в различных коллективах.</a:t>
            </a:r>
          </a:p>
        </p:txBody>
      </p:sp>
    </p:spTree>
    <p:extLst>
      <p:ext uri="{BB962C8B-B14F-4D97-AF65-F5344CB8AC3E}">
        <p14:creationId xmlns:p14="http://schemas.microsoft.com/office/powerpoint/2010/main" val="3484131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8700" y="920154"/>
            <a:ext cx="1000941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Проектный метод </a:t>
            </a:r>
            <a:r>
              <a:rPr lang="ru-RU" sz="3200" dirty="0"/>
              <a:t>– это путь, на </a:t>
            </a:r>
            <a:r>
              <a:rPr lang="ru-RU" sz="3200" dirty="0" smtClean="0"/>
              <a:t>котором обучающиеся </a:t>
            </a:r>
            <a:r>
              <a:rPr lang="ru-RU" sz="3200" dirty="0"/>
              <a:t>сами создают действительность. </a:t>
            </a:r>
            <a:endParaRPr lang="ru-RU" sz="3200" dirty="0" smtClean="0"/>
          </a:p>
          <a:p>
            <a:r>
              <a:rPr lang="ru-RU" sz="3200" dirty="0" smtClean="0"/>
              <a:t>Они сами </a:t>
            </a:r>
            <a:r>
              <a:rPr lang="ru-RU" sz="3200" dirty="0"/>
              <a:t>формируют и развивают </a:t>
            </a:r>
            <a:r>
              <a:rPr lang="ru-RU" sz="3200" dirty="0" smtClean="0"/>
              <a:t>обучающую ситуацию</a:t>
            </a:r>
            <a:r>
              <a:rPr lang="ru-RU" sz="3200" dirty="0"/>
              <a:t>. Они пробуют себя в различных </a:t>
            </a:r>
            <a:r>
              <a:rPr lang="ru-RU" sz="3200" dirty="0" smtClean="0"/>
              <a:t>видах деятельности </a:t>
            </a:r>
            <a:r>
              <a:rPr lang="ru-RU" sz="3200" dirty="0"/>
              <a:t>и определяют свои предпочтения </a:t>
            </a:r>
            <a:r>
              <a:rPr lang="ru-RU" sz="3200" dirty="0" smtClean="0"/>
              <a:t>и интересы</a:t>
            </a:r>
            <a:r>
              <a:rPr lang="ru-RU" sz="3200" dirty="0"/>
              <a:t>. Они обретают </a:t>
            </a:r>
            <a:r>
              <a:rPr lang="ru-RU" sz="3200" dirty="0" smtClean="0"/>
              <a:t>самостоятельность, работая </a:t>
            </a:r>
            <a:r>
              <a:rPr lang="ru-RU" sz="3200" dirty="0"/>
              <a:t>не под присмотром </a:t>
            </a:r>
            <a:r>
              <a:rPr lang="ru-RU" sz="3200" dirty="0" smtClean="0"/>
              <a:t>преподавателя. Они сознательно </a:t>
            </a:r>
            <a:r>
              <a:rPr lang="ru-RU" sz="3200" dirty="0"/>
              <a:t>выбирают и применяют </a:t>
            </a:r>
            <a:r>
              <a:rPr lang="ru-RU" sz="3200" dirty="0" smtClean="0"/>
              <a:t>различные методы </a:t>
            </a:r>
            <a:r>
              <a:rPr lang="ru-RU" sz="3200" dirty="0"/>
              <a:t>обучения. Они принимают на </a:t>
            </a:r>
            <a:r>
              <a:rPr lang="ru-RU" sz="3200" dirty="0" smtClean="0"/>
              <a:t>себя ответственность </a:t>
            </a:r>
            <a:r>
              <a:rPr lang="ru-RU" sz="3200" dirty="0"/>
              <a:t>за результаты своей работы</a:t>
            </a:r>
            <a:r>
              <a:rPr lang="ru-RU" sz="3200" dirty="0" smtClean="0"/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04485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0085" y="821008"/>
            <a:ext cx="94379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Основной тезис </a:t>
            </a:r>
            <a:endParaRPr lang="ru-RU" sz="3200" dirty="0" smtClean="0"/>
          </a:p>
          <a:p>
            <a:pPr algn="ctr"/>
            <a:r>
              <a:rPr lang="ru-RU" sz="3200" dirty="0" smtClean="0"/>
              <a:t>современного понимания </a:t>
            </a:r>
            <a:r>
              <a:rPr lang="ru-RU" sz="3200" dirty="0"/>
              <a:t>метода проектов</a:t>
            </a:r>
          </a:p>
          <a:p>
            <a:pPr algn="ctr"/>
            <a:endParaRPr lang="ru-RU" sz="3200" b="1" dirty="0"/>
          </a:p>
          <a:p>
            <a:pPr algn="ctr"/>
            <a:r>
              <a:rPr lang="ru-RU" sz="3200" b="1" dirty="0"/>
              <a:t>«Все, что я познаю, я знаю, для чего </a:t>
            </a:r>
            <a:r>
              <a:rPr lang="ru-RU" sz="3200" b="1" dirty="0" smtClean="0"/>
              <a:t>это мне надо,  </a:t>
            </a:r>
            <a:r>
              <a:rPr lang="ru-RU" sz="3200" b="1" dirty="0"/>
              <a:t>где и как я могу эти </a:t>
            </a:r>
            <a:r>
              <a:rPr lang="ru-RU" sz="3200" b="1" dirty="0" smtClean="0"/>
              <a:t>знания применить</a:t>
            </a:r>
            <a:r>
              <a:rPr lang="ru-RU" sz="3200" b="1" dirty="0"/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432" t="9241" r="6468" b="8614"/>
          <a:stretch/>
        </p:blipFill>
        <p:spPr>
          <a:xfrm>
            <a:off x="3249386" y="3380015"/>
            <a:ext cx="4898571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20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История возникновения и развития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метода </a:t>
            </a:r>
            <a:r>
              <a:rPr lang="ru-RU" dirty="0" smtClean="0">
                <a:solidFill>
                  <a:schemeClr val="tx1"/>
                </a:solidFill>
              </a:rPr>
              <a:t>проектов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556932"/>
            <a:ext cx="5461860" cy="3318936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3200" dirty="0" smtClean="0"/>
              <a:t>Метод </a:t>
            </a:r>
            <a:r>
              <a:rPr lang="ru-RU" sz="3200" dirty="0"/>
              <a:t>проектов зародился во</a:t>
            </a:r>
          </a:p>
          <a:p>
            <a:pPr marL="0" indent="0" algn="just">
              <a:buNone/>
            </a:pPr>
            <a:r>
              <a:rPr lang="ru-RU" sz="3200" dirty="0" smtClean="0"/>
              <a:t>второй половине века на западе.</a:t>
            </a:r>
            <a:endParaRPr lang="ru-RU" sz="3200" dirty="0"/>
          </a:p>
          <a:p>
            <a:pPr marL="0" indent="0" algn="just">
              <a:buNone/>
            </a:pPr>
            <a:r>
              <a:rPr lang="ru-RU" sz="3200" dirty="0" smtClean="0"/>
              <a:t>Автором метода</a:t>
            </a:r>
            <a:endParaRPr lang="ru-RU" sz="3200" dirty="0"/>
          </a:p>
          <a:p>
            <a:pPr marL="0" indent="0" algn="just">
              <a:buNone/>
            </a:pPr>
            <a:r>
              <a:rPr lang="ru-RU" sz="3200" dirty="0"/>
              <a:t>был американский философ-</a:t>
            </a:r>
          </a:p>
          <a:p>
            <a:pPr marL="0" indent="0" algn="just">
              <a:buNone/>
            </a:pPr>
            <a:r>
              <a:rPr lang="ru-RU" sz="3200" dirty="0"/>
              <a:t>идеалист Джон </a:t>
            </a:r>
            <a:r>
              <a:rPr lang="ru-RU" sz="3200" dirty="0" err="1"/>
              <a:t>Дьюи</a:t>
            </a:r>
            <a:r>
              <a:rPr lang="ru-RU" dirty="0" smtClean="0"/>
              <a:t>. </a:t>
            </a:r>
            <a:r>
              <a:rPr lang="ru-RU" sz="3000" dirty="0" smtClean="0">
                <a:solidFill>
                  <a:schemeClr val="tx1"/>
                </a:solidFill>
              </a:rPr>
              <a:t>1859-1952</a:t>
            </a:r>
            <a:endParaRPr lang="ru-RU" sz="3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2068806"/>
            <a:ext cx="2851687" cy="399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01857" y="1305342"/>
            <a:ext cx="9841423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Понятийный аппарат</a:t>
            </a:r>
          </a:p>
          <a:p>
            <a:endParaRPr lang="ru-RU" dirty="0"/>
          </a:p>
          <a:p>
            <a:r>
              <a:rPr lang="ru-RU" sz="2800" b="1" dirty="0"/>
              <a:t>Метод проектов </a:t>
            </a:r>
            <a:r>
              <a:rPr lang="ru-RU" sz="2800" dirty="0"/>
              <a:t>– система обучения, в которой знания и</a:t>
            </a:r>
          </a:p>
          <a:p>
            <a:r>
              <a:rPr lang="ru-RU" sz="2800" dirty="0"/>
              <a:t>умения обучающиеся приобретают в </a:t>
            </a:r>
            <a:r>
              <a:rPr lang="ru-RU" sz="2800" dirty="0" smtClean="0"/>
              <a:t>процессе планирования </a:t>
            </a:r>
            <a:r>
              <a:rPr lang="ru-RU" sz="2800" dirty="0"/>
              <a:t>и выполнения постепенно </a:t>
            </a:r>
            <a:r>
              <a:rPr lang="ru-RU" sz="2800" dirty="0" smtClean="0"/>
              <a:t>усложняющихся практических </a:t>
            </a:r>
            <a:r>
              <a:rPr lang="ru-RU" sz="2800" dirty="0"/>
              <a:t>заданий – </a:t>
            </a:r>
            <a:r>
              <a:rPr lang="ru-RU" sz="2800" dirty="0" smtClean="0"/>
              <a:t>проектов</a:t>
            </a:r>
          </a:p>
          <a:p>
            <a:pPr algn="r"/>
            <a:r>
              <a:rPr lang="ru-RU" sz="2800" dirty="0" smtClean="0"/>
              <a:t> </a:t>
            </a:r>
            <a:r>
              <a:rPr lang="ru-RU" sz="2800" dirty="0"/>
              <a:t>(</a:t>
            </a:r>
            <a:r>
              <a:rPr lang="ru-RU" sz="2800" dirty="0" smtClean="0"/>
              <a:t>Российская педагогическая </a:t>
            </a:r>
            <a:r>
              <a:rPr lang="ru-RU" sz="2800" dirty="0"/>
              <a:t>энциклопедия).</a:t>
            </a:r>
          </a:p>
          <a:p>
            <a:endParaRPr lang="ru-RU" sz="2800" dirty="0"/>
          </a:p>
          <a:p>
            <a:r>
              <a:rPr lang="ru-RU" sz="2800" b="1" dirty="0"/>
              <a:t>Проект</a:t>
            </a:r>
            <a:r>
              <a:rPr lang="ru-RU" sz="2800" dirty="0"/>
              <a:t> – работа , направленная на </a:t>
            </a:r>
            <a:r>
              <a:rPr lang="ru-RU" sz="2800" dirty="0" smtClean="0"/>
              <a:t>решение конкретной </a:t>
            </a:r>
            <a:r>
              <a:rPr lang="ru-RU" sz="2800" dirty="0"/>
              <a:t>проблемы, на </a:t>
            </a:r>
            <a:r>
              <a:rPr lang="ru-RU" sz="2800" dirty="0" smtClean="0"/>
              <a:t>достижение оптимальным </a:t>
            </a:r>
            <a:r>
              <a:rPr lang="ru-RU" sz="2800" dirty="0"/>
              <a:t>способом заранее </a:t>
            </a:r>
            <a:r>
              <a:rPr lang="ru-RU" sz="2800" dirty="0" smtClean="0"/>
              <a:t>запланированного результата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203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1265122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+mn-lt"/>
              </a:rPr>
              <a:t>Что дает нам метод проектов?</a:t>
            </a:r>
            <a:endParaRPr lang="ru-RU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84881" y="2560320"/>
            <a:ext cx="4931871" cy="362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u="sng" dirty="0" smtClean="0"/>
              <a:t>Преподавателю:</a:t>
            </a:r>
          </a:p>
          <a:p>
            <a:pPr marL="0" indent="0">
              <a:buNone/>
            </a:pPr>
            <a:r>
              <a:rPr lang="ru-RU" sz="2600" dirty="0" smtClean="0"/>
              <a:t>не </a:t>
            </a:r>
            <a:r>
              <a:rPr lang="ru-RU" sz="2600" dirty="0"/>
              <a:t>отстать от </a:t>
            </a:r>
            <a:r>
              <a:rPr lang="ru-RU" sz="2600" dirty="0" smtClean="0"/>
              <a:t>развития информационного образовательного пространства</a:t>
            </a:r>
            <a:r>
              <a:rPr lang="ru-RU" sz="2600" dirty="0"/>
              <a:t>, овладеть </a:t>
            </a:r>
            <a:r>
              <a:rPr lang="ru-RU" sz="2600" dirty="0" smtClean="0"/>
              <a:t>новыми образовательными </a:t>
            </a:r>
            <a:r>
              <a:rPr lang="ru-RU" sz="2600" dirty="0"/>
              <a:t>технологиями, </a:t>
            </a:r>
            <a:r>
              <a:rPr lang="ru-RU" sz="2600" dirty="0" smtClean="0"/>
              <a:t>повысить эффективность учебно-воспитательного процесса</a:t>
            </a:r>
            <a:r>
              <a:rPr lang="ru-RU" sz="2600" dirty="0"/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1343" y="2560320"/>
            <a:ext cx="5163415" cy="3310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 smtClean="0"/>
              <a:t>Обучающемуся:</a:t>
            </a:r>
            <a:endParaRPr lang="ru-RU" b="1" u="sng" dirty="0"/>
          </a:p>
          <a:p>
            <a:pPr marL="0" indent="0">
              <a:buNone/>
            </a:pPr>
            <a:r>
              <a:rPr lang="ru-RU" dirty="0"/>
              <a:t>возможность делать </a:t>
            </a:r>
            <a:r>
              <a:rPr lang="ru-RU" dirty="0" smtClean="0"/>
              <a:t>что-то интересное </a:t>
            </a:r>
            <a:r>
              <a:rPr lang="ru-RU" dirty="0"/>
              <a:t>самостоятельно или в группах</a:t>
            </a:r>
            <a:r>
              <a:rPr lang="ru-RU" dirty="0" smtClean="0"/>
              <a:t>,  используя </a:t>
            </a:r>
            <a:r>
              <a:rPr lang="ru-RU" dirty="0"/>
              <a:t>индивидуальные </a:t>
            </a:r>
            <a:r>
              <a:rPr lang="ru-RU" dirty="0" smtClean="0"/>
              <a:t>творческие возможности</a:t>
            </a:r>
            <a:r>
              <a:rPr lang="ru-RU" dirty="0"/>
              <a:t>. Приложить </a:t>
            </a:r>
            <a:r>
              <a:rPr lang="ru-RU" dirty="0" smtClean="0"/>
              <a:t>свои знания</a:t>
            </a:r>
            <a:r>
              <a:rPr lang="ru-RU" dirty="0"/>
              <a:t>, </a:t>
            </a:r>
            <a:r>
              <a:rPr lang="ru-RU" dirty="0" smtClean="0"/>
              <a:t>принести пользу </a:t>
            </a:r>
            <a:r>
              <a:rPr lang="ru-RU" dirty="0"/>
              <a:t>в своей группе и показать </a:t>
            </a:r>
            <a:r>
              <a:rPr lang="ru-RU" dirty="0" smtClean="0"/>
              <a:t>публично достигнутый </a:t>
            </a:r>
            <a:r>
              <a:rPr lang="ru-RU" dirty="0"/>
              <a:t>результат.</a:t>
            </a:r>
          </a:p>
        </p:txBody>
      </p:sp>
    </p:spTree>
    <p:extLst>
      <p:ext uri="{BB962C8B-B14F-4D97-AF65-F5344CB8AC3E}">
        <p14:creationId xmlns:p14="http://schemas.microsoft.com/office/powerpoint/2010/main" val="53478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Классификация проектов</a:t>
            </a:r>
            <a:endParaRPr lang="ru-RU" b="1" dirty="0"/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1022888" y="2433234"/>
            <a:ext cx="4993864" cy="3642102"/>
          </a:xfrm>
        </p:spPr>
        <p:txBody>
          <a:bodyPr>
            <a:normAutofit/>
          </a:bodyPr>
          <a:lstStyle/>
          <a:p>
            <a:r>
              <a:rPr lang="ru-RU" sz="2600" b="1" u="sng" dirty="0" smtClean="0"/>
              <a:t>По количеству участников:</a:t>
            </a:r>
          </a:p>
          <a:p>
            <a:pPr marL="0" indent="0">
              <a:buNone/>
            </a:pPr>
            <a:r>
              <a:rPr lang="ru-RU" sz="2600" dirty="0" smtClean="0"/>
              <a:t>- индивидуальные, парные, групповые</a:t>
            </a:r>
          </a:p>
          <a:p>
            <a:r>
              <a:rPr lang="ru-RU" sz="2600" b="1" u="sng" dirty="0" smtClean="0"/>
              <a:t>По содержанию:</a:t>
            </a:r>
          </a:p>
          <a:p>
            <a:pPr marL="0" indent="0">
              <a:buNone/>
            </a:pPr>
            <a:r>
              <a:rPr lang="ru-RU" sz="2600" dirty="0" smtClean="0"/>
              <a:t>- </a:t>
            </a:r>
            <a:r>
              <a:rPr lang="ru-RU" sz="2600" dirty="0" err="1" smtClean="0"/>
              <a:t>монопредметные</a:t>
            </a:r>
            <a:r>
              <a:rPr lang="ru-RU" sz="2600" dirty="0" smtClean="0"/>
              <a:t>, </a:t>
            </a:r>
            <a:r>
              <a:rPr lang="ru-RU" sz="2600" dirty="0" err="1" smtClean="0"/>
              <a:t>межпредметные</a:t>
            </a:r>
            <a:r>
              <a:rPr lang="ru-RU" sz="2600" dirty="0" smtClean="0"/>
              <a:t>, </a:t>
            </a:r>
            <a:r>
              <a:rPr lang="ru-RU" sz="2600" dirty="0" err="1" smtClean="0"/>
              <a:t>надпредметные</a:t>
            </a:r>
            <a:endParaRPr lang="ru-RU" sz="2600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6181343" y="2433234"/>
            <a:ext cx="5132419" cy="3642102"/>
          </a:xfrm>
        </p:spPr>
        <p:txBody>
          <a:bodyPr>
            <a:normAutofit/>
          </a:bodyPr>
          <a:lstStyle/>
          <a:p>
            <a:r>
              <a:rPr lang="ru-RU" sz="2600" b="1" u="sng" dirty="0" smtClean="0"/>
              <a:t>По срокам выполнения:</a:t>
            </a:r>
          </a:p>
          <a:p>
            <a:pPr marL="0" indent="0">
              <a:buNone/>
            </a:pPr>
            <a:r>
              <a:rPr lang="ru-RU" sz="2600" dirty="0" smtClean="0"/>
              <a:t>- краткосрочные, среднесрочные, долгосрочные</a:t>
            </a:r>
          </a:p>
          <a:p>
            <a:r>
              <a:rPr lang="ru-RU" sz="2600" b="1" u="sng" dirty="0" smtClean="0"/>
              <a:t>По виду деятельности:</a:t>
            </a:r>
          </a:p>
          <a:p>
            <a:pPr marL="0" indent="0">
              <a:buNone/>
            </a:pPr>
            <a:r>
              <a:rPr lang="ru-RU" sz="2600" dirty="0" smtClean="0"/>
              <a:t>-исследовательские, творческие, игровые, информационные, практико-ориентированные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063184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95402" y="774916"/>
            <a:ext cx="9601196" cy="1379348"/>
          </a:xfrm>
        </p:spPr>
        <p:txBody>
          <a:bodyPr anchor="t">
            <a:normAutofit fontScale="90000"/>
          </a:bodyPr>
          <a:lstStyle/>
          <a:p>
            <a:r>
              <a:rPr lang="ru-RU" b="1" dirty="0"/>
              <a:t>Основные требования к</a:t>
            </a:r>
            <a:br>
              <a:rPr lang="ru-RU" b="1" dirty="0"/>
            </a:br>
            <a:r>
              <a:rPr lang="ru-RU" b="1" dirty="0"/>
              <a:t>реализации метода проектов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295401" y="2293749"/>
            <a:ext cx="9601196" cy="3812583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r>
              <a:rPr lang="ru-RU" sz="2800" dirty="0"/>
              <a:t>1. Наличие </a:t>
            </a:r>
            <a:r>
              <a:rPr lang="ru-RU" sz="2800" b="1" dirty="0"/>
              <a:t>значимой</a:t>
            </a:r>
            <a:r>
              <a:rPr lang="ru-RU" sz="2800" dirty="0"/>
              <a:t> в исследовательском</a:t>
            </a:r>
            <a:r>
              <a:rPr lang="ru-RU" sz="2800" dirty="0" smtClean="0"/>
              <a:t>,  творческом </a:t>
            </a:r>
            <a:r>
              <a:rPr lang="ru-RU" sz="2800" dirty="0"/>
              <a:t>плане </a:t>
            </a:r>
            <a:r>
              <a:rPr lang="ru-RU" sz="2800" b="1" dirty="0"/>
              <a:t>проблемы</a:t>
            </a:r>
            <a:r>
              <a:rPr lang="ru-RU" sz="2800" dirty="0"/>
              <a:t>/</a:t>
            </a:r>
            <a:r>
              <a:rPr lang="ru-RU" sz="2800" b="1" dirty="0"/>
              <a:t>задачи</a:t>
            </a:r>
            <a:r>
              <a:rPr lang="ru-RU" sz="2800" dirty="0" smtClean="0"/>
              <a:t>,  требующей </a:t>
            </a:r>
            <a:r>
              <a:rPr lang="ru-RU" sz="2800" dirty="0"/>
              <a:t>интегрированного знания</a:t>
            </a:r>
            <a:r>
              <a:rPr lang="ru-RU" sz="2800" dirty="0" smtClean="0"/>
              <a:t>,  исследовательского </a:t>
            </a:r>
            <a:r>
              <a:rPr lang="ru-RU" sz="2800" dirty="0"/>
              <a:t>поиска для ее решения</a:t>
            </a:r>
            <a:r>
              <a:rPr lang="ru-RU" sz="2800" dirty="0" smtClean="0"/>
              <a:t>.</a:t>
            </a:r>
            <a:endParaRPr lang="ru-RU" sz="2800" dirty="0"/>
          </a:p>
          <a:p>
            <a:r>
              <a:rPr lang="ru-RU" sz="2800" dirty="0"/>
              <a:t>2. Практическая, теоретическая</a:t>
            </a:r>
            <a:r>
              <a:rPr lang="ru-RU" sz="2800" dirty="0" smtClean="0"/>
              <a:t>,  познавательная </a:t>
            </a:r>
            <a:r>
              <a:rPr lang="ru-RU" sz="2800" b="1" dirty="0" smtClean="0"/>
              <a:t>значимость предполагаемых результатов.</a:t>
            </a:r>
            <a:endParaRPr lang="ru-RU" sz="2800" b="1" dirty="0"/>
          </a:p>
          <a:p>
            <a:r>
              <a:rPr lang="ru-RU" sz="2800" dirty="0"/>
              <a:t>3. </a:t>
            </a:r>
            <a:r>
              <a:rPr lang="ru-RU" sz="2800" b="1" dirty="0"/>
              <a:t>Самостоятельная</a:t>
            </a:r>
            <a:r>
              <a:rPr lang="ru-RU" sz="2800" dirty="0"/>
              <a:t> (индивидуальная</a:t>
            </a:r>
            <a:r>
              <a:rPr lang="ru-RU" sz="2800" dirty="0" smtClean="0"/>
              <a:t>,  парная</a:t>
            </a:r>
            <a:r>
              <a:rPr lang="ru-RU" sz="2800" dirty="0"/>
              <a:t>, групповая) </a:t>
            </a:r>
            <a:r>
              <a:rPr lang="ru-RU" sz="2800" b="1" dirty="0" smtClean="0"/>
              <a:t>деятельность</a:t>
            </a:r>
            <a:r>
              <a:rPr lang="ru-RU" sz="2800" dirty="0" smtClean="0"/>
              <a:t> обучающихся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22203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98072" y="733425"/>
            <a:ext cx="8980488" cy="817563"/>
          </a:xfrm>
        </p:spPr>
        <p:txBody>
          <a:bodyPr>
            <a:normAutofit/>
          </a:bodyPr>
          <a:lstStyle/>
          <a:p>
            <a:r>
              <a:rPr lang="ru-RU" b="1" dirty="0"/>
              <a:t>Этапы работы над </a:t>
            </a:r>
            <a:r>
              <a:rPr lang="ru-RU" b="1" dirty="0" smtClean="0"/>
              <a:t>проектом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224642" y="1550988"/>
            <a:ext cx="9894888" cy="46339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u="sng" dirty="0" smtClean="0"/>
              <a:t>Проект </a:t>
            </a:r>
            <a:r>
              <a:rPr lang="ru-RU" sz="2800" b="1" u="sng" dirty="0"/>
              <a:t>– это «пять П </a:t>
            </a:r>
            <a:r>
              <a:rPr lang="ru-RU" sz="2800" b="1" u="sng" dirty="0" smtClean="0"/>
              <a:t>»:</a:t>
            </a:r>
            <a:endParaRPr lang="ru-RU" sz="4400" dirty="0"/>
          </a:p>
          <a:p>
            <a:pPr marL="0" indent="0">
              <a:buNone/>
            </a:pPr>
            <a:r>
              <a:rPr lang="ru-RU" b="1" dirty="0" smtClean="0"/>
              <a:t>1. Проблема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2. Проектирование </a:t>
            </a:r>
            <a:r>
              <a:rPr lang="ru-RU" b="1" dirty="0"/>
              <a:t>(планирование</a:t>
            </a:r>
            <a:r>
              <a:rPr lang="ru-RU" b="1" dirty="0" smtClean="0"/>
              <a:t>)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3. Поиск информации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4. Продукт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5. Презентация</a:t>
            </a:r>
            <a:endParaRPr lang="ru-RU" sz="4400" b="1" dirty="0"/>
          </a:p>
          <a:p>
            <a:pPr marL="0" indent="0">
              <a:buNone/>
            </a:pPr>
            <a:r>
              <a:rPr lang="ru-RU" dirty="0"/>
              <a:t>Шестое «П» проекта – его Портфолио, т</a:t>
            </a:r>
            <a:r>
              <a:rPr lang="ru-RU" dirty="0" smtClean="0"/>
              <a:t>. е</a:t>
            </a:r>
            <a:r>
              <a:rPr lang="ru-RU" dirty="0"/>
              <a:t>. папка, в которой собраны все </a:t>
            </a:r>
            <a:r>
              <a:rPr lang="ru-RU" dirty="0" smtClean="0"/>
              <a:t>рабочие материалы </a:t>
            </a:r>
            <a:r>
              <a:rPr lang="ru-RU" dirty="0"/>
              <a:t>проекта. Среди них черновики</a:t>
            </a:r>
            <a:r>
              <a:rPr lang="ru-RU" dirty="0" smtClean="0"/>
              <a:t>,  дневные </a:t>
            </a:r>
            <a:r>
              <a:rPr lang="ru-RU" dirty="0"/>
              <a:t>планы, отчёты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9207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91891" y="889844"/>
            <a:ext cx="10445857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I. </a:t>
            </a:r>
            <a:r>
              <a:rPr lang="ru-RU" sz="3600" b="1" dirty="0"/>
              <a:t>Проблемно – целевой этап</a:t>
            </a:r>
          </a:p>
          <a:p>
            <a:pPr algn="ctr"/>
            <a:r>
              <a:rPr lang="ru-RU" sz="3200" b="1" dirty="0"/>
              <a:t>(погружение в проект)</a:t>
            </a:r>
          </a:p>
          <a:p>
            <a:endParaRPr lang="ru-RU" dirty="0"/>
          </a:p>
          <a:p>
            <a:r>
              <a:rPr lang="ru-RU" sz="2800" b="1" dirty="0"/>
              <a:t>Цель</a:t>
            </a:r>
            <a:r>
              <a:rPr lang="ru-RU" sz="2800" b="1" dirty="0" smtClean="0"/>
              <a:t>:</a:t>
            </a:r>
            <a:endParaRPr lang="ru-RU" sz="2800" b="1" dirty="0"/>
          </a:p>
          <a:p>
            <a:r>
              <a:rPr lang="ru-RU" sz="2800" dirty="0"/>
              <a:t>подготовка обучающихся к </a:t>
            </a:r>
            <a:r>
              <a:rPr lang="ru-RU" sz="2800" dirty="0" smtClean="0"/>
              <a:t>проектной деятельности</a:t>
            </a:r>
            <a:r>
              <a:rPr lang="ru-RU" sz="2800" dirty="0"/>
              <a:t>.</a:t>
            </a:r>
          </a:p>
          <a:p>
            <a:endParaRPr lang="ru-RU" sz="2800" dirty="0"/>
          </a:p>
          <a:p>
            <a:r>
              <a:rPr lang="ru-RU" sz="2800" b="1" dirty="0"/>
              <a:t>Задачи</a:t>
            </a:r>
            <a:r>
              <a:rPr lang="ru-RU" sz="2800" b="1" dirty="0" smtClean="0"/>
              <a:t>: </a:t>
            </a:r>
            <a:endParaRPr lang="ru-RU" sz="2800" b="1" dirty="0"/>
          </a:p>
          <a:p>
            <a:r>
              <a:rPr lang="ru-RU" sz="2800" dirty="0"/>
              <a:t>1) определение проблемы, темы </a:t>
            </a:r>
            <a:r>
              <a:rPr lang="ru-RU" sz="2800" dirty="0" smtClean="0"/>
              <a:t>и целей </a:t>
            </a:r>
            <a:r>
              <a:rPr lang="ru-RU" sz="2800" dirty="0"/>
              <a:t>проекта в ходе </a:t>
            </a:r>
            <a:r>
              <a:rPr lang="ru-RU" sz="2800" dirty="0" smtClean="0"/>
              <a:t>совместной деятельности </a:t>
            </a:r>
            <a:r>
              <a:rPr lang="ru-RU" sz="2800" dirty="0"/>
              <a:t>педагога </a:t>
            </a:r>
            <a:r>
              <a:rPr lang="ru-RU" sz="2800" dirty="0" smtClean="0"/>
              <a:t>и обучающихся;</a:t>
            </a:r>
            <a:endParaRPr lang="ru-RU" sz="2800" dirty="0"/>
          </a:p>
          <a:p>
            <a:r>
              <a:rPr lang="ru-RU" sz="2800" dirty="0"/>
              <a:t>2) создание группы (групп</a:t>
            </a:r>
            <a:r>
              <a:rPr lang="ru-RU" sz="2800" dirty="0" smtClean="0"/>
              <a:t>)  обучающихся </a:t>
            </a:r>
            <a:r>
              <a:rPr lang="ru-RU" sz="2800" dirty="0"/>
              <a:t>для работы </a:t>
            </a:r>
            <a:r>
              <a:rPr lang="ru-RU" sz="2800" dirty="0" smtClean="0"/>
              <a:t>над проектом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61195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1_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2_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902</TotalTime>
  <Words>956</Words>
  <Application>Microsoft Office PowerPoint</Application>
  <PresentationFormat>Произвольный</PresentationFormat>
  <Paragraphs>126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Натуральные материалы</vt:lpstr>
      <vt:lpstr>Ион</vt:lpstr>
      <vt:lpstr>1_Ион</vt:lpstr>
      <vt:lpstr>2_Ион</vt:lpstr>
      <vt:lpstr>Использование метода проектов с целью вовлечения каждого обучающегося в активный познавательный и творческий процесс</vt:lpstr>
      <vt:lpstr>МЕТОД ПРОЕКТОВ</vt:lpstr>
      <vt:lpstr>История возникновения и развития метода проектов</vt:lpstr>
      <vt:lpstr>Презентация PowerPoint</vt:lpstr>
      <vt:lpstr>Что дает нам метод проектов?</vt:lpstr>
      <vt:lpstr>Классификация проектов</vt:lpstr>
      <vt:lpstr>Основные требования к реализации метода проектов </vt:lpstr>
      <vt:lpstr>Этапы работы над проектом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Продуктом проекта может являться разработка готовой модели по заданию</vt:lpstr>
      <vt:lpstr>Продукт проекта, приуроченного ко дню Победы  «Цветок в технике «Канзаши»  </vt:lpstr>
      <vt:lpstr>Продукты индивидуальных краткосрочных проектов в рамках предмета «Декорирование одежды» выполненные в технике вязания</vt:lpstr>
      <vt:lpstr>Крупные объемные цветы, вязанные или выполненные из полупрозрачных тканей органза и кристалон – очень популярный сейчас элемент декора</vt:lpstr>
      <vt:lpstr>Продукт творческого проекта методической комиссии портных –  Фестиваль «Формула успеха моды» </vt:lpstr>
      <vt:lpstr>Продукт группового информационно-творческого проекта «Современный образ деловой женщины» </vt:lpstr>
      <vt:lpstr>В работе над проектом обучающиеся изучили тенденции моды на ближайший сезон: силуэтные формы, цветовую гамму, актуальные ткани и материалы, аксессуары. </vt:lpstr>
      <vt:lpstr>Презентация PowerPoint</vt:lpstr>
      <vt:lpstr>Деловой стиль</vt:lpstr>
      <vt:lpstr>Презентация PowerPoint</vt:lpstr>
      <vt:lpstr>Трендовые жакеты 2023-2024 года в деловом стиле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 ПРОЕКТА</dc:title>
  <dc:creator>Света</dc:creator>
  <cp:lastModifiedBy>MDV</cp:lastModifiedBy>
  <cp:revision>58</cp:revision>
  <dcterms:created xsi:type="dcterms:W3CDTF">2023-11-11T14:16:19Z</dcterms:created>
  <dcterms:modified xsi:type="dcterms:W3CDTF">2024-01-17T12:40:02Z</dcterms:modified>
</cp:coreProperties>
</file>